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76" r:id="rId4"/>
    <p:sldId id="274" r:id="rId5"/>
    <p:sldId id="259" r:id="rId6"/>
    <p:sldId id="258" r:id="rId7"/>
    <p:sldId id="267" r:id="rId8"/>
    <p:sldId id="270" r:id="rId9"/>
    <p:sldId id="268" r:id="rId10"/>
    <p:sldId id="260" r:id="rId11"/>
    <p:sldId id="261" r:id="rId12"/>
    <p:sldId id="262" r:id="rId13"/>
    <p:sldId id="26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883" autoAdjust="0"/>
  </p:normalViewPr>
  <p:slideViewPr>
    <p:cSldViewPr snapToGrid="0">
      <p:cViewPr varScale="1">
        <p:scale>
          <a:sx n="77" d="100"/>
          <a:sy n="77" d="100"/>
        </p:scale>
        <p:origin x="-16"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F7310-5A41-486E-89FE-3217C8EB99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F1DB71B-1D9E-4EFC-9BF8-3D818E71C9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8223643-85FF-4F83-93AE-661703B5E017}"/>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5" name="Footer Placeholder 4">
            <a:extLst>
              <a:ext uri="{FF2B5EF4-FFF2-40B4-BE49-F238E27FC236}">
                <a16:creationId xmlns:a16="http://schemas.microsoft.com/office/drawing/2014/main" id="{A2225854-F7B3-4FDE-8C7E-31D336C59A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A356AD-22C3-423E-A315-C68BAB2EBC4B}"/>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18259417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78E91-00BC-4817-B494-87C233DECD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AAF876-D491-4446-8A3F-1D285854E89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F2F97E-0F6F-48B8-A22B-ED012298ACC9}"/>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5" name="Footer Placeholder 4">
            <a:extLst>
              <a:ext uri="{FF2B5EF4-FFF2-40B4-BE49-F238E27FC236}">
                <a16:creationId xmlns:a16="http://schemas.microsoft.com/office/drawing/2014/main" id="{E177988D-F7D8-4E55-A121-88F6B6FD65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A870D8-FB5D-473E-BC56-8F7FF45D20EF}"/>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19118004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770B90-A6FD-4747-A6BF-27BBA26C011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0D3E639-510A-4D66-BA93-29EF51EA00B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60BF5A-364F-4848-853A-28C11EB28454}"/>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5" name="Footer Placeholder 4">
            <a:extLst>
              <a:ext uri="{FF2B5EF4-FFF2-40B4-BE49-F238E27FC236}">
                <a16:creationId xmlns:a16="http://schemas.microsoft.com/office/drawing/2014/main" id="{73C2C552-32DD-46F7-A413-A8CCFCE352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779F9A-E594-4FD9-B961-9F81307BCA66}"/>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1960588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80783-4E39-4511-95AD-6B9841A620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2EF70E-1F0F-43F2-8218-E2659D7ACB1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EDCCC-C9C0-45E1-9EE0-486E2BCCF071}"/>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5" name="Footer Placeholder 4">
            <a:extLst>
              <a:ext uri="{FF2B5EF4-FFF2-40B4-BE49-F238E27FC236}">
                <a16:creationId xmlns:a16="http://schemas.microsoft.com/office/drawing/2014/main" id="{C076119C-7EAB-4E8D-AE00-9B3394482B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964CF4-677A-49B4-8A8F-36A100887F3B}"/>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2460653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5366C-D493-4C31-8D5B-227CAF7596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955E7A8-0DB2-488C-A90A-5E427F5882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43276B9-099E-473E-A5F1-2E90DCB687D0}"/>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5" name="Footer Placeholder 4">
            <a:extLst>
              <a:ext uri="{FF2B5EF4-FFF2-40B4-BE49-F238E27FC236}">
                <a16:creationId xmlns:a16="http://schemas.microsoft.com/office/drawing/2014/main" id="{FA58FE60-F04E-4D42-AC9E-74DFF3023C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963CB4-77D1-4336-AC4F-E4E53BE2032D}"/>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2356524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51515-FF64-410C-B646-A49712B32D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EE3C0B1-3236-44E3-A485-33374CBBA20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773F1C-FB6C-4D62-A9E6-3C0F133DF7C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DEF480F-F3D2-4DE2-A422-5A4B9F529E4B}"/>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6" name="Footer Placeholder 5">
            <a:extLst>
              <a:ext uri="{FF2B5EF4-FFF2-40B4-BE49-F238E27FC236}">
                <a16:creationId xmlns:a16="http://schemas.microsoft.com/office/drawing/2014/main" id="{6B705FF5-9E73-4ADA-95CA-EB90E4E791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6E874E-BE32-4329-9F71-309E2AE41BD6}"/>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36167939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34D2B-C5EA-4E65-B622-06557FF769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E36311-9C8A-47CF-92D2-E93ECD30E2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9B88F3E-4253-4BCF-B97C-2AED7243B1A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27F19C-0716-4C13-A955-EBD6D414AB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0F70118-C2B9-42E9-A729-1B5B3EFA1AB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AC867FC-5424-42A5-9827-66DA61E23001}"/>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8" name="Footer Placeholder 7">
            <a:extLst>
              <a:ext uri="{FF2B5EF4-FFF2-40B4-BE49-F238E27FC236}">
                <a16:creationId xmlns:a16="http://schemas.microsoft.com/office/drawing/2014/main" id="{627D306D-6CDA-40C3-AA94-876F03CE233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25D4720-5F2F-4374-8193-BD72A2378D18}"/>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319282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AB74F-C0F0-4058-B7A8-46974511E43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294FDC-B7AB-4571-8205-05A098E32DAD}"/>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4" name="Footer Placeholder 3">
            <a:extLst>
              <a:ext uri="{FF2B5EF4-FFF2-40B4-BE49-F238E27FC236}">
                <a16:creationId xmlns:a16="http://schemas.microsoft.com/office/drawing/2014/main" id="{7F6CE2A7-F105-4B09-B876-72BF5D33935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BC00868-1303-4D0C-81BD-41956548E717}"/>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3071843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D64F8EA-D5EA-4739-A2BA-47040A695A93}"/>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3" name="Footer Placeholder 2">
            <a:extLst>
              <a:ext uri="{FF2B5EF4-FFF2-40B4-BE49-F238E27FC236}">
                <a16:creationId xmlns:a16="http://schemas.microsoft.com/office/drawing/2014/main" id="{26E30890-20F5-4409-B20D-22000F24BA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691F42C-DBEC-4382-AA17-93D552BD552E}"/>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3433060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D0851-0EE6-4376-8CAC-A0AA73F4DA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40B9367-ED51-40C5-9C13-0B978C32D5F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0FD9C22-FD08-4F53-9994-051D516AF0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B0F4FD8-4FE0-406B-8225-A7EA4A030E59}"/>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6" name="Footer Placeholder 5">
            <a:extLst>
              <a:ext uri="{FF2B5EF4-FFF2-40B4-BE49-F238E27FC236}">
                <a16:creationId xmlns:a16="http://schemas.microsoft.com/office/drawing/2014/main" id="{8908D795-FC88-42A3-9726-51E5961209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AF8A61-48E0-4906-86C0-14EF95F433B3}"/>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1720607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50506-F21D-45B7-8992-49A67BF444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F59C71A-82E2-407E-9DB8-EC2D269F19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D0E1B-48E6-4B1E-B72F-9CC9ABB2F5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87EFE58-D417-43AA-B976-81458038F993}"/>
              </a:ext>
            </a:extLst>
          </p:cNvPr>
          <p:cNvSpPr>
            <a:spLocks noGrp="1"/>
          </p:cNvSpPr>
          <p:nvPr>
            <p:ph type="dt" sz="half" idx="10"/>
          </p:nvPr>
        </p:nvSpPr>
        <p:spPr/>
        <p:txBody>
          <a:bodyPr/>
          <a:lstStyle/>
          <a:p>
            <a:fld id="{7603CF17-378D-4AEE-8135-915D7717083F}" type="datetimeFigureOut">
              <a:rPr lang="en-US" smtClean="0"/>
              <a:t>4/22/2019</a:t>
            </a:fld>
            <a:endParaRPr lang="en-US"/>
          </a:p>
        </p:txBody>
      </p:sp>
      <p:sp>
        <p:nvSpPr>
          <p:cNvPr id="6" name="Footer Placeholder 5">
            <a:extLst>
              <a:ext uri="{FF2B5EF4-FFF2-40B4-BE49-F238E27FC236}">
                <a16:creationId xmlns:a16="http://schemas.microsoft.com/office/drawing/2014/main" id="{6DB45277-55D3-4BAB-BB1A-7DDF5801DE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BC09E8-EBC4-469E-B28F-4632EB561546}"/>
              </a:ext>
            </a:extLst>
          </p:cNvPr>
          <p:cNvSpPr>
            <a:spLocks noGrp="1"/>
          </p:cNvSpPr>
          <p:nvPr>
            <p:ph type="sldNum" sz="quarter" idx="12"/>
          </p:nvPr>
        </p:nvSpPr>
        <p:spPr/>
        <p:txBody>
          <a:bodyPr/>
          <a:lstStyle/>
          <a:p>
            <a:fld id="{CD0EBCBE-8E30-4FB6-AEE6-4C32FE3D9959}" type="slidenum">
              <a:rPr lang="en-US" smtClean="0"/>
              <a:t>‹#›</a:t>
            </a:fld>
            <a:endParaRPr lang="en-US"/>
          </a:p>
        </p:txBody>
      </p:sp>
    </p:spTree>
    <p:extLst>
      <p:ext uri="{BB962C8B-B14F-4D97-AF65-F5344CB8AC3E}">
        <p14:creationId xmlns:p14="http://schemas.microsoft.com/office/powerpoint/2010/main" val="46151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E5DA9A-6B40-41E4-8034-BF2218EB59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BC7A36-10F6-444C-8232-F402E3E8F9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91FB38-2A90-4BF5-8BCD-44AD5DDBD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03CF17-378D-4AEE-8135-915D7717083F}" type="datetimeFigureOut">
              <a:rPr lang="en-US" smtClean="0"/>
              <a:t>4/22/2019</a:t>
            </a:fld>
            <a:endParaRPr lang="en-US"/>
          </a:p>
        </p:txBody>
      </p:sp>
      <p:sp>
        <p:nvSpPr>
          <p:cNvPr id="5" name="Footer Placeholder 4">
            <a:extLst>
              <a:ext uri="{FF2B5EF4-FFF2-40B4-BE49-F238E27FC236}">
                <a16:creationId xmlns:a16="http://schemas.microsoft.com/office/drawing/2014/main" id="{2B6BDA8C-37F8-4FDE-9EBE-B999E9C726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362A35C-7418-4CC8-A75F-3CF2C52043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0EBCBE-8E30-4FB6-AEE6-4C32FE3D9959}" type="slidenum">
              <a:rPr lang="en-US" smtClean="0"/>
              <a:t>‹#›</a:t>
            </a:fld>
            <a:endParaRPr lang="en-US"/>
          </a:p>
        </p:txBody>
      </p:sp>
    </p:spTree>
    <p:extLst>
      <p:ext uri="{BB962C8B-B14F-4D97-AF65-F5344CB8AC3E}">
        <p14:creationId xmlns:p14="http://schemas.microsoft.com/office/powerpoint/2010/main" val="779741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8BB02-3E07-4658-9FF9-7B92C85611A3}"/>
              </a:ext>
            </a:extLst>
          </p:cNvPr>
          <p:cNvSpPr>
            <a:spLocks noGrp="1"/>
          </p:cNvSpPr>
          <p:nvPr>
            <p:ph type="ctrTitle"/>
          </p:nvPr>
        </p:nvSpPr>
        <p:spPr>
          <a:xfrm>
            <a:off x="1524000" y="1041401"/>
            <a:ext cx="9144000" cy="856226"/>
          </a:xfrm>
        </p:spPr>
        <p:txBody>
          <a:bodyPr>
            <a:normAutofit/>
          </a:bodyPr>
          <a:lstStyle/>
          <a:p>
            <a:r>
              <a:rPr lang="en-US" sz="5400" dirty="0"/>
              <a:t>Cows and Aspen Regeneration</a:t>
            </a:r>
          </a:p>
        </p:txBody>
      </p:sp>
      <p:sp>
        <p:nvSpPr>
          <p:cNvPr id="3" name="Subtitle 2">
            <a:extLst>
              <a:ext uri="{FF2B5EF4-FFF2-40B4-BE49-F238E27FC236}">
                <a16:creationId xmlns:a16="http://schemas.microsoft.com/office/drawing/2014/main" id="{A0D6428B-CE70-4C7D-8706-177E891D9223}"/>
              </a:ext>
            </a:extLst>
          </p:cNvPr>
          <p:cNvSpPr>
            <a:spLocks noGrp="1"/>
          </p:cNvSpPr>
          <p:nvPr>
            <p:ph type="subTitle" idx="1"/>
          </p:nvPr>
        </p:nvSpPr>
        <p:spPr>
          <a:xfrm>
            <a:off x="-6146800" y="2113935"/>
            <a:ext cx="24485600" cy="17092561"/>
          </a:xfrm>
        </p:spPr>
        <p:txBody>
          <a:bodyPr>
            <a:normAutofit/>
          </a:bodyPr>
          <a:lstStyle/>
          <a:p>
            <a:r>
              <a:rPr lang="en-US" sz="3200" dirty="0"/>
              <a:t>Photos of a cattle </a:t>
            </a:r>
            <a:r>
              <a:rPr lang="en-US" sz="3200" dirty="0" err="1"/>
              <a:t>exclosure</a:t>
            </a:r>
            <a:r>
              <a:rPr lang="en-US" sz="3200" dirty="0"/>
              <a:t> 10 miles north of Seneca, Oregon, taken </a:t>
            </a:r>
          </a:p>
          <a:p>
            <a:r>
              <a:rPr lang="en-US" sz="3200" dirty="0"/>
              <a:t>over a period of about thirteen years.</a:t>
            </a:r>
          </a:p>
          <a:p>
            <a:r>
              <a:rPr lang="en-US" dirty="0"/>
              <a:t>This is a place 15 minutes from highway 395, on Malheur National Forest.  I called it Aspen Camp,</a:t>
            </a:r>
          </a:p>
          <a:p>
            <a:r>
              <a:rPr lang="en-US" dirty="0"/>
              <a:t> and for years, beginning in the 1990’s, it was a favorite place for me to bivouac my students.  Both </a:t>
            </a:r>
          </a:p>
          <a:p>
            <a:r>
              <a:rPr lang="en-US" dirty="0"/>
              <a:t>Mountain and Western Bluebirds were there.  Lincoln Sparrows nested in what was left of the </a:t>
            </a:r>
          </a:p>
          <a:p>
            <a:r>
              <a:rPr lang="en-US" dirty="0"/>
              <a:t>vegetation in the cowed-out meadow.  Sapsuckers drummed on a nearby metal sign, and there was </a:t>
            </a:r>
          </a:p>
          <a:p>
            <a:r>
              <a:rPr lang="en-US" dirty="0"/>
              <a:t>a Northern Goshawk nest within walking distance.</a:t>
            </a:r>
          </a:p>
          <a:p>
            <a:r>
              <a:rPr lang="en-US" dirty="0"/>
              <a:t>Steve Herman</a:t>
            </a:r>
          </a:p>
        </p:txBody>
      </p:sp>
    </p:spTree>
    <p:extLst>
      <p:ext uri="{BB962C8B-B14F-4D97-AF65-F5344CB8AC3E}">
        <p14:creationId xmlns:p14="http://schemas.microsoft.com/office/powerpoint/2010/main" val="3774550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58E524-194F-4D83-8540-BD8D82EF2AE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1265" y="0"/>
            <a:ext cx="10309497" cy="6872998"/>
          </a:xfrm>
          <a:prstGeom prst="rect">
            <a:avLst/>
          </a:prstGeom>
        </p:spPr>
      </p:pic>
      <p:sp>
        <p:nvSpPr>
          <p:cNvPr id="4" name="TextBox 3">
            <a:extLst>
              <a:ext uri="{FF2B5EF4-FFF2-40B4-BE49-F238E27FC236}">
                <a16:creationId xmlns:a16="http://schemas.microsoft.com/office/drawing/2014/main" id="{4BCCECC5-4CEB-46AE-88B5-EF4468DFA604}"/>
              </a:ext>
            </a:extLst>
          </p:cNvPr>
          <p:cNvSpPr txBox="1"/>
          <p:nvPr/>
        </p:nvSpPr>
        <p:spPr>
          <a:xfrm>
            <a:off x="1118893" y="6197601"/>
            <a:ext cx="7191987" cy="461665"/>
          </a:xfrm>
          <a:prstGeom prst="rect">
            <a:avLst/>
          </a:prstGeom>
          <a:noFill/>
        </p:spPr>
        <p:txBody>
          <a:bodyPr wrap="square" rtlCol="0">
            <a:spAutoFit/>
          </a:bodyPr>
          <a:lstStyle/>
          <a:p>
            <a:r>
              <a:rPr lang="en-US" sz="2400" b="1" dirty="0">
                <a:solidFill>
                  <a:schemeClr val="bg1"/>
                </a:solidFill>
              </a:rPr>
              <a:t>Survival outside the protected area was virtually zero.</a:t>
            </a:r>
            <a:r>
              <a:rPr lang="en-US" sz="2400" b="1" dirty="0"/>
              <a:t> </a:t>
            </a:r>
          </a:p>
        </p:txBody>
      </p:sp>
    </p:spTree>
    <p:extLst>
      <p:ext uri="{BB962C8B-B14F-4D97-AF65-F5344CB8AC3E}">
        <p14:creationId xmlns:p14="http://schemas.microsoft.com/office/powerpoint/2010/main" val="2866253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97C764-84B7-44F6-BF9D-7416FE5C0E6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5963" y="-2430"/>
            <a:ext cx="10290645" cy="6860430"/>
          </a:xfrm>
          <a:prstGeom prst="rect">
            <a:avLst/>
          </a:prstGeom>
        </p:spPr>
      </p:pic>
      <p:sp>
        <p:nvSpPr>
          <p:cNvPr id="5" name="TextBox 4">
            <a:extLst>
              <a:ext uri="{FF2B5EF4-FFF2-40B4-BE49-F238E27FC236}">
                <a16:creationId xmlns:a16="http://schemas.microsoft.com/office/drawing/2014/main" id="{F1F00D8B-F042-43F7-96A4-977605031C88}"/>
              </a:ext>
            </a:extLst>
          </p:cNvPr>
          <p:cNvSpPr txBox="1"/>
          <p:nvPr/>
        </p:nvSpPr>
        <p:spPr>
          <a:xfrm>
            <a:off x="1194166" y="6216140"/>
            <a:ext cx="9794240" cy="461665"/>
          </a:xfrm>
          <a:prstGeom prst="rect">
            <a:avLst/>
          </a:prstGeom>
          <a:noFill/>
        </p:spPr>
        <p:txBody>
          <a:bodyPr wrap="square" rtlCol="0">
            <a:spAutoFit/>
          </a:bodyPr>
          <a:lstStyle/>
          <a:p>
            <a:r>
              <a:rPr lang="en-US" sz="2400" b="1" dirty="0">
                <a:solidFill>
                  <a:schemeClr val="bg1"/>
                </a:solidFill>
              </a:rPr>
              <a:t>As long as the fence was maintained, growth progressed with no damage.</a:t>
            </a:r>
            <a:r>
              <a:rPr lang="en-US" sz="2400" dirty="0"/>
              <a:t>.</a:t>
            </a:r>
          </a:p>
        </p:txBody>
      </p:sp>
    </p:spTree>
    <p:extLst>
      <p:ext uri="{BB962C8B-B14F-4D97-AF65-F5344CB8AC3E}">
        <p14:creationId xmlns:p14="http://schemas.microsoft.com/office/powerpoint/2010/main" val="9351888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A676CF-ADBC-48F0-A704-213B4B4761B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3666" y="47135"/>
            <a:ext cx="10244667" cy="6858000"/>
          </a:xfrm>
          <a:prstGeom prst="rect">
            <a:avLst/>
          </a:prstGeom>
        </p:spPr>
      </p:pic>
      <p:sp>
        <p:nvSpPr>
          <p:cNvPr id="4" name="TextBox 3">
            <a:extLst>
              <a:ext uri="{FF2B5EF4-FFF2-40B4-BE49-F238E27FC236}">
                <a16:creationId xmlns:a16="http://schemas.microsoft.com/office/drawing/2014/main" id="{6F2FED6B-6CB8-40E4-9B68-8AAB523960DD}"/>
              </a:ext>
            </a:extLst>
          </p:cNvPr>
          <p:cNvSpPr txBox="1"/>
          <p:nvPr/>
        </p:nvSpPr>
        <p:spPr>
          <a:xfrm>
            <a:off x="1198879" y="5770881"/>
            <a:ext cx="9794240" cy="830997"/>
          </a:xfrm>
          <a:prstGeom prst="rect">
            <a:avLst/>
          </a:prstGeom>
          <a:noFill/>
        </p:spPr>
        <p:txBody>
          <a:bodyPr wrap="square" rtlCol="0">
            <a:spAutoFit/>
          </a:bodyPr>
          <a:lstStyle/>
          <a:p>
            <a:r>
              <a:rPr lang="en-US" sz="2400" b="1" dirty="0"/>
              <a:t>When the fence failed, some highlining occurred.  But by that time the trees were beyond the threat of mortality.</a:t>
            </a:r>
          </a:p>
        </p:txBody>
      </p:sp>
    </p:spTree>
    <p:extLst>
      <p:ext uri="{BB962C8B-B14F-4D97-AF65-F5344CB8AC3E}">
        <p14:creationId xmlns:p14="http://schemas.microsoft.com/office/powerpoint/2010/main" val="1103993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D825D8-B254-40DC-B144-A11A002883F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3666" y="-56562"/>
            <a:ext cx="10244667" cy="6858000"/>
          </a:xfrm>
          <a:prstGeom prst="rect">
            <a:avLst/>
          </a:prstGeom>
        </p:spPr>
      </p:pic>
      <p:sp>
        <p:nvSpPr>
          <p:cNvPr id="4" name="TextBox 3">
            <a:extLst>
              <a:ext uri="{FF2B5EF4-FFF2-40B4-BE49-F238E27FC236}">
                <a16:creationId xmlns:a16="http://schemas.microsoft.com/office/drawing/2014/main" id="{B0C5689C-5A9C-426C-8D3A-602D1A438D21}"/>
              </a:ext>
            </a:extLst>
          </p:cNvPr>
          <p:cNvSpPr txBox="1"/>
          <p:nvPr/>
        </p:nvSpPr>
        <p:spPr>
          <a:xfrm>
            <a:off x="1198879" y="5577841"/>
            <a:ext cx="9794240" cy="1200329"/>
          </a:xfrm>
          <a:prstGeom prst="rect">
            <a:avLst/>
          </a:prstGeom>
          <a:noFill/>
        </p:spPr>
        <p:txBody>
          <a:bodyPr wrap="square" rtlCol="0">
            <a:spAutoFit/>
          </a:bodyPr>
          <a:lstStyle/>
          <a:p>
            <a:r>
              <a:rPr lang="en-US" sz="2400" b="1" dirty="0"/>
              <a:t>This last photo was probably taken in 2016, the effect of the cattle  clear, the trees growing toward maturity.  Note human figure on the </a:t>
            </a:r>
            <a:r>
              <a:rPr lang="en-US" sz="2400" b="1" dirty="0" err="1"/>
              <a:t>right</a:t>
            </a:r>
            <a:r>
              <a:rPr lang="en-US" sz="2400" b="1" dirty="0" err="1">
                <a:solidFill>
                  <a:schemeClr val="bg1"/>
                </a:solidFill>
              </a:rPr>
              <a:t>.</a:t>
            </a:r>
            <a:r>
              <a:rPr lang="en-US" sz="2400" b="1" dirty="0" err="1"/>
              <a:t>for</a:t>
            </a:r>
            <a:r>
              <a:rPr lang="en-US" sz="2400" b="1" dirty="0"/>
              <a:t> scale.</a:t>
            </a:r>
          </a:p>
        </p:txBody>
      </p:sp>
    </p:spTree>
    <p:extLst>
      <p:ext uri="{BB962C8B-B14F-4D97-AF65-F5344CB8AC3E}">
        <p14:creationId xmlns:p14="http://schemas.microsoft.com/office/powerpoint/2010/main" val="40800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FF81A9-7747-4F25-BDF8-6F1430B52D6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2685659" y="-1753155"/>
            <a:ext cx="6858000" cy="10427918"/>
          </a:xfrm>
          <a:prstGeom prst="rect">
            <a:avLst/>
          </a:prstGeom>
        </p:spPr>
      </p:pic>
      <p:sp>
        <p:nvSpPr>
          <p:cNvPr id="4" name="TextBox 3">
            <a:extLst>
              <a:ext uri="{FF2B5EF4-FFF2-40B4-BE49-F238E27FC236}">
                <a16:creationId xmlns:a16="http://schemas.microsoft.com/office/drawing/2014/main" id="{C97B7413-11D0-4704-831C-2ABD7FE3FEBF}"/>
              </a:ext>
            </a:extLst>
          </p:cNvPr>
          <p:cNvSpPr txBox="1"/>
          <p:nvPr/>
        </p:nvSpPr>
        <p:spPr>
          <a:xfrm>
            <a:off x="1451795" y="5831841"/>
            <a:ext cx="9794240" cy="1200329"/>
          </a:xfrm>
          <a:prstGeom prst="rect">
            <a:avLst/>
          </a:prstGeom>
          <a:noFill/>
        </p:spPr>
        <p:txBody>
          <a:bodyPr wrap="square" rtlCol="0">
            <a:spAutoFit/>
          </a:bodyPr>
          <a:lstStyle/>
          <a:p>
            <a:r>
              <a:rPr lang="en-US" sz="2400" b="1" dirty="0">
                <a:solidFill>
                  <a:schemeClr val="bg1"/>
                </a:solidFill>
              </a:rPr>
              <a:t>Near the beginning of the exclusion, in 2003.  The fence, built by the Forest Service, is in good repair and the difference in sucker survival inside and out is beginning to show</a:t>
            </a:r>
          </a:p>
        </p:txBody>
      </p:sp>
    </p:spTree>
    <p:extLst>
      <p:ext uri="{BB962C8B-B14F-4D97-AF65-F5344CB8AC3E}">
        <p14:creationId xmlns:p14="http://schemas.microsoft.com/office/powerpoint/2010/main" val="385648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A2FF31-B291-4407-B622-6B6E52F9339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2185811" y="-1722107"/>
            <a:ext cx="7779153" cy="10756360"/>
          </a:xfrm>
          <a:prstGeom prst="rect">
            <a:avLst/>
          </a:prstGeom>
        </p:spPr>
      </p:pic>
      <p:sp>
        <p:nvSpPr>
          <p:cNvPr id="4" name="TextBox 3">
            <a:extLst>
              <a:ext uri="{FF2B5EF4-FFF2-40B4-BE49-F238E27FC236}">
                <a16:creationId xmlns:a16="http://schemas.microsoft.com/office/drawing/2014/main" id="{7D132487-74BE-41BF-9DCA-615958537E5C}"/>
              </a:ext>
            </a:extLst>
          </p:cNvPr>
          <p:cNvSpPr txBox="1"/>
          <p:nvPr/>
        </p:nvSpPr>
        <p:spPr>
          <a:xfrm>
            <a:off x="1451795" y="5831841"/>
            <a:ext cx="9794240" cy="1200329"/>
          </a:xfrm>
          <a:prstGeom prst="rect">
            <a:avLst/>
          </a:prstGeom>
          <a:noFill/>
        </p:spPr>
        <p:txBody>
          <a:bodyPr wrap="square" rtlCol="0">
            <a:spAutoFit/>
          </a:bodyPr>
          <a:lstStyle/>
          <a:p>
            <a:r>
              <a:rPr lang="en-US" sz="2400" b="1" dirty="0">
                <a:solidFill>
                  <a:schemeClr val="bg1"/>
                </a:solidFill>
              </a:rPr>
              <a:t>Another shot from 2003.  In this </a:t>
            </a:r>
            <a:r>
              <a:rPr lang="en-US" sz="2400" b="1" dirty="0" err="1">
                <a:solidFill>
                  <a:schemeClr val="bg1"/>
                </a:solidFill>
              </a:rPr>
              <a:t>one,you</a:t>
            </a:r>
            <a:r>
              <a:rPr lang="en-US" sz="2400" b="1" dirty="0">
                <a:solidFill>
                  <a:schemeClr val="bg1"/>
                </a:solidFill>
              </a:rPr>
              <a:t> can see that the </a:t>
            </a:r>
            <a:r>
              <a:rPr lang="en-US" sz="2400" b="1" dirty="0" err="1">
                <a:solidFill>
                  <a:schemeClr val="bg1"/>
                </a:solidFill>
              </a:rPr>
              <a:t>exclosure</a:t>
            </a:r>
            <a:r>
              <a:rPr lang="en-US" sz="2400" b="1" dirty="0">
                <a:solidFill>
                  <a:schemeClr val="bg1"/>
                </a:solidFill>
              </a:rPr>
              <a:t> was larger than it ended up.  They may have worried that the cows would be deprived of too much food. </a:t>
            </a:r>
          </a:p>
        </p:txBody>
      </p:sp>
    </p:spTree>
    <p:extLst>
      <p:ext uri="{BB962C8B-B14F-4D97-AF65-F5344CB8AC3E}">
        <p14:creationId xmlns:p14="http://schemas.microsoft.com/office/powerpoint/2010/main" val="1936701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3EBCA6-EEFD-4A66-8DC0-001819303EE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2486813" y="-1684278"/>
            <a:ext cx="6924258" cy="10292816"/>
          </a:xfrm>
          <a:prstGeom prst="rect">
            <a:avLst/>
          </a:prstGeom>
        </p:spPr>
      </p:pic>
      <p:sp>
        <p:nvSpPr>
          <p:cNvPr id="4" name="TextBox 3">
            <a:extLst>
              <a:ext uri="{FF2B5EF4-FFF2-40B4-BE49-F238E27FC236}">
                <a16:creationId xmlns:a16="http://schemas.microsoft.com/office/drawing/2014/main" id="{550A867C-BB87-4D2A-B14B-99220D625777}"/>
              </a:ext>
            </a:extLst>
          </p:cNvPr>
          <p:cNvSpPr txBox="1"/>
          <p:nvPr/>
        </p:nvSpPr>
        <p:spPr>
          <a:xfrm>
            <a:off x="1451795" y="5831841"/>
            <a:ext cx="9794240" cy="830997"/>
          </a:xfrm>
          <a:prstGeom prst="rect">
            <a:avLst/>
          </a:prstGeom>
          <a:noFill/>
        </p:spPr>
        <p:txBody>
          <a:bodyPr wrap="square" rtlCol="0">
            <a:spAutoFit/>
          </a:bodyPr>
          <a:lstStyle/>
          <a:p>
            <a:r>
              <a:rPr lang="en-US" sz="2400" b="1" dirty="0">
                <a:solidFill>
                  <a:schemeClr val="bg1"/>
                </a:solidFill>
              </a:rPr>
              <a:t>Again, early in the survival picture.  Robust growth inside, essentially none outside.</a:t>
            </a:r>
          </a:p>
        </p:txBody>
      </p:sp>
    </p:spTree>
    <p:extLst>
      <p:ext uri="{BB962C8B-B14F-4D97-AF65-F5344CB8AC3E}">
        <p14:creationId xmlns:p14="http://schemas.microsoft.com/office/powerpoint/2010/main" val="42121765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EC9386-4BE3-4B4F-AD65-DFF4BE6F1C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3666" y="0"/>
            <a:ext cx="10244667" cy="6858000"/>
          </a:xfrm>
          <a:prstGeom prst="rect">
            <a:avLst/>
          </a:prstGeom>
        </p:spPr>
      </p:pic>
      <p:sp>
        <p:nvSpPr>
          <p:cNvPr id="15" name="TextBox 14">
            <a:extLst>
              <a:ext uri="{FF2B5EF4-FFF2-40B4-BE49-F238E27FC236}">
                <a16:creationId xmlns:a16="http://schemas.microsoft.com/office/drawing/2014/main" id="{817E8CEA-B492-4E20-B10A-1A817AE1474F}"/>
              </a:ext>
            </a:extLst>
          </p:cNvPr>
          <p:cNvSpPr txBox="1"/>
          <p:nvPr/>
        </p:nvSpPr>
        <p:spPr>
          <a:xfrm>
            <a:off x="1451795" y="5831841"/>
            <a:ext cx="9794240" cy="830997"/>
          </a:xfrm>
          <a:prstGeom prst="rect">
            <a:avLst/>
          </a:prstGeom>
          <a:noFill/>
        </p:spPr>
        <p:txBody>
          <a:bodyPr wrap="square" rtlCol="0">
            <a:spAutoFit/>
          </a:bodyPr>
          <a:lstStyle/>
          <a:p>
            <a:r>
              <a:rPr lang="en-US" sz="2400" b="1" dirty="0">
                <a:solidFill>
                  <a:schemeClr val="bg1"/>
                </a:solidFill>
              </a:rPr>
              <a:t>Suckers that are not simply grazed out are so weakened that they do not survive for long even when fertilized by their abusers.</a:t>
            </a:r>
          </a:p>
        </p:txBody>
      </p:sp>
    </p:spTree>
    <p:extLst>
      <p:ext uri="{BB962C8B-B14F-4D97-AF65-F5344CB8AC3E}">
        <p14:creationId xmlns:p14="http://schemas.microsoft.com/office/powerpoint/2010/main" val="136886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0A6F38-026F-497F-A685-003BD93EA4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5965" y="0"/>
            <a:ext cx="10300070" cy="6866714"/>
          </a:xfrm>
          <a:prstGeom prst="rect">
            <a:avLst/>
          </a:prstGeom>
        </p:spPr>
      </p:pic>
      <p:sp>
        <p:nvSpPr>
          <p:cNvPr id="5" name="TextBox 4">
            <a:extLst>
              <a:ext uri="{FF2B5EF4-FFF2-40B4-BE49-F238E27FC236}">
                <a16:creationId xmlns:a16="http://schemas.microsoft.com/office/drawing/2014/main" id="{BEBD0777-2E56-4CE3-9BE8-6C76EFC22850}"/>
              </a:ext>
            </a:extLst>
          </p:cNvPr>
          <p:cNvSpPr txBox="1"/>
          <p:nvPr/>
        </p:nvSpPr>
        <p:spPr>
          <a:xfrm>
            <a:off x="1310640" y="5297054"/>
            <a:ext cx="9794240" cy="1200329"/>
          </a:xfrm>
          <a:prstGeom prst="rect">
            <a:avLst/>
          </a:prstGeom>
          <a:noFill/>
        </p:spPr>
        <p:txBody>
          <a:bodyPr wrap="square" rtlCol="0">
            <a:spAutoFit/>
          </a:bodyPr>
          <a:lstStyle/>
          <a:p>
            <a:r>
              <a:rPr lang="en-US" sz="2400" b="1" dirty="0">
                <a:solidFill>
                  <a:schemeClr val="bg1"/>
                </a:solidFill>
              </a:rPr>
              <a:t>This photo was probably taken around 2005.  The Forest Service always maintained elk were eating the suckers but I never found elk pellets.  Some of the </a:t>
            </a:r>
            <a:r>
              <a:rPr lang="en-US" sz="2400" b="1" dirty="0" err="1">
                <a:solidFill>
                  <a:schemeClr val="bg1"/>
                </a:solidFill>
              </a:rPr>
              <a:t>cowpies</a:t>
            </a:r>
            <a:r>
              <a:rPr lang="en-US" sz="2400" b="1" dirty="0">
                <a:solidFill>
                  <a:schemeClr val="bg1"/>
                </a:solidFill>
              </a:rPr>
              <a:t> approached two feet in diameter. </a:t>
            </a:r>
            <a:r>
              <a:rPr lang="en-US" sz="2400" b="1" dirty="0"/>
              <a:t> </a:t>
            </a:r>
          </a:p>
        </p:txBody>
      </p:sp>
    </p:spTree>
    <p:extLst>
      <p:ext uri="{BB962C8B-B14F-4D97-AF65-F5344CB8AC3E}">
        <p14:creationId xmlns:p14="http://schemas.microsoft.com/office/powerpoint/2010/main" val="2830624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0AD0466-4155-495E-B4DA-59D6D956787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1840" y="28280"/>
            <a:ext cx="10420642" cy="6930135"/>
          </a:xfrm>
          <a:prstGeom prst="rect">
            <a:avLst/>
          </a:prstGeom>
        </p:spPr>
      </p:pic>
      <p:sp>
        <p:nvSpPr>
          <p:cNvPr id="6" name="TextBox 5">
            <a:extLst>
              <a:ext uri="{FF2B5EF4-FFF2-40B4-BE49-F238E27FC236}">
                <a16:creationId xmlns:a16="http://schemas.microsoft.com/office/drawing/2014/main" id="{083AB526-DDCA-4615-A0A0-BFA853DF4071}"/>
              </a:ext>
            </a:extLst>
          </p:cNvPr>
          <p:cNvSpPr txBox="1"/>
          <p:nvPr/>
        </p:nvSpPr>
        <p:spPr>
          <a:xfrm>
            <a:off x="1451795" y="5831841"/>
            <a:ext cx="9794240" cy="461665"/>
          </a:xfrm>
          <a:prstGeom prst="rect">
            <a:avLst/>
          </a:prstGeom>
          <a:noFill/>
        </p:spPr>
        <p:txBody>
          <a:bodyPr wrap="square" rtlCol="0">
            <a:spAutoFit/>
          </a:bodyPr>
          <a:lstStyle/>
          <a:p>
            <a:r>
              <a:rPr lang="en-US" sz="2400" b="1" dirty="0">
                <a:solidFill>
                  <a:schemeClr val="bg1"/>
                </a:solidFill>
              </a:rPr>
              <a:t>The effects of the exclusion begin to be obvious.</a:t>
            </a:r>
          </a:p>
        </p:txBody>
      </p:sp>
    </p:spTree>
    <p:extLst>
      <p:ext uri="{BB962C8B-B14F-4D97-AF65-F5344CB8AC3E}">
        <p14:creationId xmlns:p14="http://schemas.microsoft.com/office/powerpoint/2010/main" val="895981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5CB52E-F5D1-4513-8470-ABCD5EEE60D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7573" y="0"/>
            <a:ext cx="10392361" cy="6911326"/>
          </a:xfrm>
          <a:prstGeom prst="rect">
            <a:avLst/>
          </a:prstGeom>
        </p:spPr>
      </p:pic>
      <p:sp>
        <p:nvSpPr>
          <p:cNvPr id="4" name="TextBox 3">
            <a:extLst>
              <a:ext uri="{FF2B5EF4-FFF2-40B4-BE49-F238E27FC236}">
                <a16:creationId xmlns:a16="http://schemas.microsoft.com/office/drawing/2014/main" id="{A9ED97B1-2506-4D8C-95DD-B07583EC7097}"/>
              </a:ext>
            </a:extLst>
          </p:cNvPr>
          <p:cNvSpPr txBox="1"/>
          <p:nvPr/>
        </p:nvSpPr>
        <p:spPr>
          <a:xfrm>
            <a:off x="999309" y="5624452"/>
            <a:ext cx="9794240" cy="830997"/>
          </a:xfrm>
          <a:prstGeom prst="rect">
            <a:avLst/>
          </a:prstGeom>
          <a:noFill/>
        </p:spPr>
        <p:txBody>
          <a:bodyPr wrap="square" rtlCol="0">
            <a:spAutoFit/>
          </a:bodyPr>
          <a:lstStyle/>
          <a:p>
            <a:r>
              <a:rPr lang="en-US" sz="2400" b="1" dirty="0">
                <a:solidFill>
                  <a:schemeClr val="bg1"/>
                </a:solidFill>
              </a:rPr>
              <a:t>The growth of what were once suckers advances.  The fence begins to show signs of failure.</a:t>
            </a:r>
          </a:p>
        </p:txBody>
      </p:sp>
    </p:spTree>
    <p:extLst>
      <p:ext uri="{BB962C8B-B14F-4D97-AF65-F5344CB8AC3E}">
        <p14:creationId xmlns:p14="http://schemas.microsoft.com/office/powerpoint/2010/main" val="2642418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AE6EAC-8D86-490F-B306-6F07ADF2A50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673" y="-28250"/>
            <a:ext cx="10354654" cy="6886250"/>
          </a:xfrm>
          <a:prstGeom prst="rect">
            <a:avLst/>
          </a:prstGeom>
        </p:spPr>
      </p:pic>
      <p:sp>
        <p:nvSpPr>
          <p:cNvPr id="6" name="TextBox 5">
            <a:extLst>
              <a:ext uri="{FF2B5EF4-FFF2-40B4-BE49-F238E27FC236}">
                <a16:creationId xmlns:a16="http://schemas.microsoft.com/office/drawing/2014/main" id="{C007DEF7-5318-4643-BA38-E324C5B74F4F}"/>
              </a:ext>
            </a:extLst>
          </p:cNvPr>
          <p:cNvSpPr txBox="1"/>
          <p:nvPr/>
        </p:nvSpPr>
        <p:spPr>
          <a:xfrm>
            <a:off x="1451795" y="5831841"/>
            <a:ext cx="9794240" cy="461665"/>
          </a:xfrm>
          <a:prstGeom prst="rect">
            <a:avLst/>
          </a:prstGeom>
          <a:noFill/>
        </p:spPr>
        <p:txBody>
          <a:bodyPr wrap="square" rtlCol="0">
            <a:spAutoFit/>
          </a:bodyPr>
          <a:lstStyle/>
          <a:p>
            <a:r>
              <a:rPr lang="en-US" sz="2400" b="1" dirty="0">
                <a:solidFill>
                  <a:schemeClr val="bg1"/>
                </a:solidFill>
              </a:rPr>
              <a:t>More progress.  Inside.</a:t>
            </a:r>
          </a:p>
        </p:txBody>
      </p:sp>
    </p:spTree>
    <p:extLst>
      <p:ext uri="{BB962C8B-B14F-4D97-AF65-F5344CB8AC3E}">
        <p14:creationId xmlns:p14="http://schemas.microsoft.com/office/powerpoint/2010/main" val="2654411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TotalTime>
  <Words>371</Words>
  <Application>Microsoft Office PowerPoint</Application>
  <PresentationFormat>Widescreen</PresentationFormat>
  <Paragraphs>21</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Calibri Light</vt:lpstr>
      <vt:lpstr>Office Theme</vt:lpstr>
      <vt:lpstr>Cows and Aspen Regeneration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Cows and Aspen Regeneration</dc:title>
  <dc:creator>Steven HERMAN</dc:creator>
  <cp:lastModifiedBy>Steven HERMAN</cp:lastModifiedBy>
  <cp:revision>62</cp:revision>
  <dcterms:created xsi:type="dcterms:W3CDTF">2019-04-02T19:20:47Z</dcterms:created>
  <dcterms:modified xsi:type="dcterms:W3CDTF">2019-04-22T22:10:36Z</dcterms:modified>
</cp:coreProperties>
</file>