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7" r:id="rId1"/>
  </p:sldMasterIdLst>
  <p:sldIdLst>
    <p:sldId id="256" r:id="rId2"/>
    <p:sldId id="269" r:id="rId3"/>
    <p:sldId id="257" r:id="rId4"/>
    <p:sldId id="258" r:id="rId5"/>
    <p:sldId id="259" r:id="rId6"/>
    <p:sldId id="260" r:id="rId7"/>
    <p:sldId id="261" r:id="rId8"/>
    <p:sldId id="267" r:id="rId9"/>
    <p:sldId id="262" r:id="rId10"/>
    <p:sldId id="270" r:id="rId11"/>
    <p:sldId id="263" r:id="rId12"/>
    <p:sldId id="264" r:id="rId13"/>
    <p:sldId id="265" r:id="rId14"/>
    <p:sldId id="266" r:id="rId15"/>
    <p:sldId id="268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73" d="100"/>
          <a:sy n="73" d="100"/>
        </p:scale>
        <p:origin x="405" y="4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>
        <p:scale>
          <a:sx n="66" d="100"/>
          <a:sy n="66" d="100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gs" Target="tags/tag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478E54-CBCE-49C3-A86E-10DB67FE50B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DA79B43-A50F-486A-B5BB-D0038217A35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D481BF-7AC1-45E4-95B3-1FE3A89793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548255-582B-4DE1-976D-A12E917D6CAE}" type="datetimeFigureOut">
              <a:rPr lang="en-US" smtClean="0"/>
              <a:t>2/11/2023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BCB1349-21C1-43B5-A328-733DE10ABE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C20DBF6-D635-454F-A5AB-C4CCDCB458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1B6BC-B599-4C79-9FB9-31B60DEB92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8576620"/>
      </p:ext>
    </p:extLst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B41D08-5D16-4BE8-B124-06D6AA387D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9764807-BB1E-4773-BDF7-9A78B4C6861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00C7DCC-BC29-4316-AE4E-55B2A25663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548255-582B-4DE1-976D-A12E917D6CAE}" type="datetimeFigureOut">
              <a:rPr lang="en-US" smtClean="0"/>
              <a:t>2/11/2023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B5971B-EA58-46FA-96C1-98F1AB3C90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309767F-5B08-4833-8E82-45B0476D18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1B6BC-B599-4C79-9FB9-31B60DEB92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1441262"/>
      </p:ext>
    </p:extLst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48F857-8D94-4560-B56B-B073D4A1C4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47F26FB-0D6F-4EE7-8D6C-280B9F572C2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55ABB22-2D04-4A9B-B260-D2C4167622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548255-582B-4DE1-976D-A12E917D6CAE}" type="datetimeFigureOut">
              <a:rPr lang="en-US" smtClean="0"/>
              <a:t>2/11/2023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08B1F4-C6A3-413C-A070-A86349A8DE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FD88621-16C4-4E41-B6D0-62F7446999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1B6BC-B599-4C79-9FB9-31B60DEB92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884374"/>
      </p:ext>
    </p:extLst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1B7A2D-DCDA-4ACC-992F-413D0C68C2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CFDEAF-A864-46A1-AE17-EAB56E571DA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506F6AF-A8D5-4882-B78F-0C05DE2288E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9DA9950-317A-4132-80EC-C77E4BE733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548255-582B-4DE1-976D-A12E917D6CAE}" type="datetimeFigureOut">
              <a:rPr lang="en-US" smtClean="0"/>
              <a:t>2/11/2023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254BCC5-9C28-4325-8C3C-D94C82F570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05EC596-A32A-4CD4-A1F0-2D16FDEC08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1B6BC-B599-4C79-9FB9-31B60DEB92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4132345"/>
      </p:ext>
    </p:extLst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B3C4B0-01D3-4BFB-B348-FF2DD4D9E3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A8FB21C-EABF-4295-AEFF-C3F6FC357FE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A907BC5-A54F-4040-9B8B-91A9557C78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F300004-6EDB-4148-87C4-A2D3B00D82F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9663E59-EC7E-42B5-B172-2E1A246BCA9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2CF7A32-3A79-46AC-8B7B-3D3F7489A6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548255-582B-4DE1-976D-A12E917D6CAE}" type="datetimeFigureOut">
              <a:rPr lang="en-US" smtClean="0"/>
              <a:t>2/11/2023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E817E3D-7A05-4907-871C-EF89B3C6E2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DFFCFAA-79B2-4096-99C0-EEB824906E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1B6BC-B599-4C79-9FB9-31B60DEB92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6176108"/>
      </p:ext>
    </p:extLst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9DFD11-E536-40D0-B99E-F8D342EBA4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052A180-6E35-4CF4-9FA6-6492EF9980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548255-582B-4DE1-976D-A12E917D6CAE}" type="datetimeFigureOut">
              <a:rPr lang="en-US" smtClean="0"/>
              <a:t>2/11/2023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C1DB67B-74E5-4176-BDA2-A16E3BB0C5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3315486-977A-4DAC-883D-6C5C481FB6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1B6BC-B599-4C79-9FB9-31B60DEB92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8213637"/>
      </p:ext>
    </p:extLst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789FD26-17E9-4815-942E-AACCEC0C3F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548255-582B-4DE1-976D-A12E917D6CAE}" type="datetimeFigureOut">
              <a:rPr lang="en-US" smtClean="0"/>
              <a:t>2/11/2023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24232D5-506D-449C-9AAE-7444BF0FB8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94982B9-A879-4C95-AB67-3FEB35987C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1B6BC-B599-4C79-9FB9-31B60DEB92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901093"/>
      </p:ext>
    </p:extLst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0C5C2B-4854-4C2E-A70C-7D2F616BA6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0F315A2-B467-410F-92B2-C0AB47FFA99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661D83C-AE26-4636-A516-9FCF0CB391F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7EB42E1-29E2-4F19-8345-2A3AA462BD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548255-582B-4DE1-976D-A12E917D6CAE}" type="datetimeFigureOut">
              <a:rPr lang="en-US" smtClean="0"/>
              <a:t>2/11/2023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FBB48A9-934A-457D-850B-AD6E39B6D8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38A1ED3-5E2C-4CCC-B1BD-7D7D3AE3BB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1B6BC-B599-4C79-9FB9-31B60DEB92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5315061"/>
      </p:ext>
    </p:extLst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50E04F-3E24-496A-821C-303B965F85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7661E37-CDA9-4420-A996-35994C60991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9E576F4-EAFB-44F9-B03A-54C95E5D835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C344996-6D0E-40A5-B987-6BDED97432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548255-582B-4DE1-976D-A12E917D6CAE}" type="datetimeFigureOut">
              <a:rPr lang="en-US" smtClean="0"/>
              <a:t>2/11/2023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E5FF916-623E-414A-A2DA-6F2F52C757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EFD6258-3F46-4B55-B058-95768C99B7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1B6BC-B599-4C79-9FB9-31B60DEB92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1944812"/>
      </p:ext>
    </p:extLst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1709E9-8857-4583-9FD0-275F6888E7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86E5E92-892F-4952-8D82-FB005946ADB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4283E48-7517-47AD-BE02-FEC08FA6D9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548255-582B-4DE1-976D-A12E917D6CAE}" type="datetimeFigureOut">
              <a:rPr lang="en-US" smtClean="0"/>
              <a:t>2/11/2023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112903-46AC-4594-8D04-70454F9F9D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EFAB609-2933-4A52-9161-B31B51C903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1B6BC-B599-4C79-9FB9-31B60DEB92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5798921"/>
      </p:ext>
    </p:extLst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F63C03B-01C6-41EE-A67E-6A4E22698EA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EEC0D92-2388-4CFE-AC63-10FA202ADB0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081BD9C-9246-4484-918F-40B7A2F99C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548255-582B-4DE1-976D-A12E917D6CAE}" type="datetimeFigureOut">
              <a:rPr lang="en-US" smtClean="0"/>
              <a:t>2/11/2023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E666F3E-F002-4CCF-A7E7-3E9EE56314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AF116E2-8E36-4857-8620-F523E9EE95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1B6BC-B599-4C79-9FB9-31B60DEB92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0161101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22DC775-D749-4C01-B6F7-CDFFD55315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ECCABA6-2DBD-4DF0-A453-6513DBA1B04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4AEF7EF-44F5-414A-9DEA-62C174FD73D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4548255-582B-4DE1-976D-A12E917D6CAE}" type="datetimeFigureOut">
              <a:rPr lang="en-US" smtClean="0"/>
              <a:t>2/11/2023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27C0B14-4507-48E3-B56D-6E38F268138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501F7DB-4DD0-4F9D-BB89-1C967C23888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71B6BC-B599-4C79-9FB9-31B60DEB92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13611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</p:sldLayoutIdLst>
  <p:transition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6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0.png"/><Relationship Id="rId4" Type="http://schemas.openxmlformats.org/officeDocument/2006/relationships/image" Target="../media/image29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311023-8945-429E-8B05-7B7C811951D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MVP Coating and Other Safety Issues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27237E1-E84C-4E96-BF54-F8F343F7DB6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>
            <a:normAutofit fontScale="77500" lnSpcReduction="20000"/>
          </a:bodyPr>
          <a:lstStyle/>
          <a:p>
            <a:r>
              <a:rPr lang="en-US" dirty="0"/>
              <a:t>Roberta Bondurant</a:t>
            </a:r>
          </a:p>
          <a:p>
            <a:r>
              <a:rPr lang="en-US" dirty="0"/>
              <a:t>Preserve Bent Mountain</a:t>
            </a:r>
          </a:p>
          <a:p>
            <a:r>
              <a:rPr lang="en-US" dirty="0"/>
              <a:t>Protect Our Water, Heritage Rights  Coalition, </a:t>
            </a:r>
            <a:r>
              <a:rPr lang="en-US" dirty="0" err="1"/>
              <a:t>CoChair</a:t>
            </a:r>
            <a:endParaRPr lang="en-US" dirty="0">
              <a:solidFill>
                <a:srgbClr val="FF0000"/>
              </a:solidFill>
            </a:endParaRPr>
          </a:p>
          <a:p>
            <a:r>
              <a:rPr lang="en-US" dirty="0"/>
              <a:t>November 2022</a:t>
            </a:r>
          </a:p>
          <a:p>
            <a:r>
              <a:rPr lang="en-US" dirty="0">
                <a:solidFill>
                  <a:srgbClr val="FF0000"/>
                </a:solidFill>
              </a:rPr>
              <a:t>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8195679"/>
      </p:ext>
    </p:extLst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42F278-ACD3-491E-BBE1-E6B88878E9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MVP Coating+ UV + Geohazards=Catastrophe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5A1C22-7A39-4776-8B4E-1ED29DDA955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40000" lnSpcReduction="20000"/>
          </a:bodyPr>
          <a:lstStyle/>
          <a:p>
            <a:pPr marL="0" indent="0">
              <a:buNone/>
            </a:pPr>
            <a:r>
              <a:rPr lang="en-US" sz="4000" dirty="0"/>
              <a:t>-MVP Senior VP-Engineering  Robert Cooper testified Jan 2018: More than 1 yr. in sun(UV light)and other elements degrades coating, causing </a:t>
            </a:r>
            <a:r>
              <a:rPr lang="en-US" sz="4000" b="1" dirty="0"/>
              <a:t>corrosion. </a:t>
            </a:r>
            <a:r>
              <a:rPr lang="en-US" sz="4000" dirty="0"/>
              <a:t>Industry (NAPCA) standard is half that exposure , at </a:t>
            </a:r>
            <a:r>
              <a:rPr lang="en-US" sz="4000" b="1" dirty="0"/>
              <a:t>6 months.</a:t>
            </a:r>
          </a:p>
          <a:p>
            <a:pPr marL="0" indent="0">
              <a:buNone/>
            </a:pPr>
            <a:endParaRPr lang="en-US" sz="4000" dirty="0"/>
          </a:p>
          <a:p>
            <a:pPr marL="0" indent="0">
              <a:buNone/>
            </a:pPr>
            <a:r>
              <a:rPr lang="en-US" sz="4000" dirty="0"/>
              <a:t>-</a:t>
            </a:r>
            <a:r>
              <a:rPr lang="en-US" sz="4000" b="1" dirty="0"/>
              <a:t>October 2018: </a:t>
            </a:r>
            <a:r>
              <a:rPr lang="en-US" sz="4000" dirty="0"/>
              <a:t>Manufacturer 3M Material Declaration: FBE “resists degradation” under </a:t>
            </a:r>
            <a:r>
              <a:rPr lang="en-US" sz="4000" b="1" dirty="0"/>
              <a:t>“normal” </a:t>
            </a:r>
            <a:r>
              <a:rPr lang="en-US" sz="4000" dirty="0"/>
              <a:t>environmental conditions.</a:t>
            </a:r>
            <a:r>
              <a:rPr lang="en-US" sz="4000" b="1" dirty="0"/>
              <a:t> Removal </a:t>
            </a:r>
            <a:r>
              <a:rPr lang="en-US" sz="4000" dirty="0"/>
              <a:t>of the 1-3 mil </a:t>
            </a:r>
            <a:r>
              <a:rPr lang="en-US" sz="4000" b="1" dirty="0"/>
              <a:t>“chalked”</a:t>
            </a:r>
            <a:r>
              <a:rPr lang="en-US" sz="4000" dirty="0"/>
              <a:t> outer layer prompts further “</a:t>
            </a:r>
            <a:r>
              <a:rPr lang="en-US" sz="4000" b="1" dirty="0"/>
              <a:t>photodegradation…and the pitting gets deeper…” </a:t>
            </a:r>
            <a:r>
              <a:rPr lang="en-US" sz="4000" dirty="0"/>
              <a:t>This phenomenon is </a:t>
            </a:r>
            <a:r>
              <a:rPr lang="en-US" sz="4000" b="1" dirty="0"/>
              <a:t>common to all FBE coatings “designed only for below ground use… ” </a:t>
            </a:r>
            <a:r>
              <a:rPr lang="en-US" sz="4000" dirty="0"/>
              <a:t>(Coulson &amp; Ferguson, Journal of Corrosion Management, Issue 153, Jan/Feb 2021.  (25.4 microns per year =1 mil.) </a:t>
            </a:r>
          </a:p>
          <a:p>
            <a:pPr marL="0" indent="0">
              <a:buNone/>
            </a:pPr>
            <a:endParaRPr lang="en-US" sz="4000" dirty="0"/>
          </a:p>
          <a:p>
            <a:pPr marL="0" indent="0">
              <a:buNone/>
            </a:pPr>
            <a:r>
              <a:rPr lang="en-US" sz="4000" dirty="0"/>
              <a:t>-MVP pipe </a:t>
            </a:r>
            <a:r>
              <a:rPr lang="en-US" sz="4000" b="1" dirty="0"/>
              <a:t>coated 2016-17</a:t>
            </a:r>
            <a:r>
              <a:rPr lang="en-US" sz="4000" dirty="0"/>
              <a:t>, stored in yards, per MVP testimony Jan 2018.  MVP loaded pipe to sites in 2018-- even as 4</a:t>
            </a:r>
            <a:r>
              <a:rPr lang="en-US" sz="4000" baseline="30000" dirty="0"/>
              <a:t>th</a:t>
            </a:r>
            <a:r>
              <a:rPr lang="en-US" sz="4000" dirty="0"/>
              <a:t> Circuit considered permits…and continued moving pipe to sites through Sept  2021, in absence of permits.</a:t>
            </a:r>
          </a:p>
          <a:p>
            <a:pPr marL="0" indent="0">
              <a:buNone/>
            </a:pPr>
            <a:endParaRPr lang="en-US" sz="4000" dirty="0"/>
          </a:p>
          <a:p>
            <a:pPr marL="0" indent="0">
              <a:buNone/>
            </a:pPr>
            <a:r>
              <a:rPr lang="en-US" sz="4000" dirty="0"/>
              <a:t>-</a:t>
            </a:r>
            <a:r>
              <a:rPr lang="en-US" sz="4000" b="1" dirty="0"/>
              <a:t>Risks to pipe</a:t>
            </a:r>
            <a:r>
              <a:rPr lang="en-US" sz="4000" dirty="0"/>
              <a:t>: exposure to UV and Appalachian sun, heat, humidity, rain, standing water. There are 429  remaining “crossings”-- (</a:t>
            </a:r>
            <a:r>
              <a:rPr lang="en-US" sz="4000" b="1" dirty="0"/>
              <a:t>460 water bodies and 183 wetlands</a:t>
            </a:r>
            <a:r>
              <a:rPr lang="en-US" sz="4000" dirty="0"/>
              <a:t>)(per FERC data; roanoke.com, par 24, 10/25/22.)</a:t>
            </a:r>
          </a:p>
          <a:p>
            <a:pPr marL="0" indent="0">
              <a:buNone/>
            </a:pPr>
            <a:r>
              <a:rPr lang="en-US" sz="4000" dirty="0"/>
              <a:t> </a:t>
            </a:r>
          </a:p>
          <a:p>
            <a:pPr marL="0" indent="0">
              <a:buNone/>
            </a:pPr>
            <a:r>
              <a:rPr lang="en-US" sz="4000" dirty="0"/>
              <a:t>-</a:t>
            </a:r>
            <a:r>
              <a:rPr lang="en-US" sz="4000" b="1" dirty="0"/>
              <a:t>Risks  to people and environment: </a:t>
            </a:r>
            <a:r>
              <a:rPr lang="en-US" sz="4000" dirty="0"/>
              <a:t>Coating damage, corrosion,  steep slopes, in heavily-documented, landslide-prone soils and earthquake-prone zones combine to promise catastrophic explosions.  MVP crosses </a:t>
            </a:r>
            <a:r>
              <a:rPr lang="en-US" sz="4000" b="1" dirty="0"/>
              <a:t>75.4 miles of steep slopes(30%-50%) </a:t>
            </a:r>
            <a:r>
              <a:rPr lang="en-US" sz="4000" dirty="0"/>
              <a:t>nearly one fourth of its length, and </a:t>
            </a:r>
            <a:r>
              <a:rPr lang="en-US" sz="4000" b="1" dirty="0"/>
              <a:t>34.12 miles at greater than 50% slope. </a:t>
            </a:r>
            <a:r>
              <a:rPr lang="en-US" sz="4000" dirty="0"/>
              <a:t>(J. Hileman PhD.,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Arial"/>
              </a:rPr>
              <a:t> Acc. No 20200909-5054, </a:t>
            </a:r>
            <a:r>
              <a:rPr lang="en-US" sz="4000" dirty="0"/>
              <a:t>Table 1, from FERC FEIS Appendix K.) 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37187980"/>
      </p:ext>
    </p:extLst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8B830580-85AF-4E87-829B-7B8C1C7EAD50">
            <a:extLst>
              <a:ext uri="{FF2B5EF4-FFF2-40B4-BE49-F238E27FC236}">
                <a16:creationId xmlns:a16="http://schemas.microsoft.com/office/drawing/2014/main" id="{6860C385-9401-472D-8E8C-9ADDB067FF0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649346" y="307699"/>
            <a:ext cx="7039600" cy="5279701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4C80BDC2-CA68-4224-BE9A-D62F7CE8DE5B}"/>
              </a:ext>
            </a:extLst>
          </p:cNvPr>
          <p:cNvSpPr txBox="1"/>
          <p:nvPr/>
        </p:nvSpPr>
        <p:spPr>
          <a:xfrm>
            <a:off x="1217676" y="5746951"/>
            <a:ext cx="97566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Franklin County Farm /MVP ROW  after Storm Michael Oct.11.’18. MVP rushed construction across floodplain, failing to secure freshly dug ROW  and  trenches –and pipe. Three-and four -piece  pipes floated hundreds of feet off-ROW  into field and to  the banks of the Blackwater River. 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F67D7DA-61F7-4BE1-8481-7C25DBC6C8F3}"/>
              </a:ext>
            </a:extLst>
          </p:cNvPr>
          <p:cNvSpPr txBox="1"/>
          <p:nvPr/>
        </p:nvSpPr>
        <p:spPr>
          <a:xfrm>
            <a:off x="2274454" y="307699"/>
            <a:ext cx="2286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3711305042"/>
      </p:ext>
    </p:extLst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4AE5940C-1536-4090-9750-13F692F67D29">
            <a:extLst>
              <a:ext uri="{FF2B5EF4-FFF2-40B4-BE49-F238E27FC236}">
                <a16:creationId xmlns:a16="http://schemas.microsoft.com/office/drawing/2014/main" id="{84CE0514-DC03-4DC7-A260-6FB8FE3D425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096000" y="1304924"/>
            <a:ext cx="5667375" cy="42481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9C18678B-F291-44B3-B901-F8BCACEEA514}"/>
              </a:ext>
            </a:extLst>
          </p:cNvPr>
          <p:cNvSpPr txBox="1"/>
          <p:nvPr/>
        </p:nvSpPr>
        <p:spPr>
          <a:xfrm>
            <a:off x="1443626" y="5776913"/>
            <a:ext cx="9304747" cy="4778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algn="ctr">
              <a:lnSpc>
                <a:spcPct val="107000"/>
              </a:lnSpc>
              <a:spcBef>
                <a:spcPct val="0"/>
              </a:spcBef>
              <a:spcAft>
                <a:spcPts val="800"/>
              </a:spcAft>
            </a:pPr>
            <a:r>
              <a:rPr lang="en-US" sz="1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“3-joint, four-piece pipe , hauled back to ROW., by cranes.  2016 coating is beyond  industry standard 6 months exposure to environment. Additional stresses include  water  inside and out, torque on welds, crackling, separation  of coating in pipe movement and lifting</a:t>
            </a:r>
            <a:r>
              <a:rPr lang="en-US" sz="1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abrasion.</a:t>
            </a:r>
            <a:endParaRPr lang="en-US" sz="1200" dirty="0">
              <a:solidFill>
                <a:srgbClr val="FF0000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46BFBC1B-E797-47AE-A5FF-6F492E9D93BD">
            <a:extLst>
              <a:ext uri="{FF2B5EF4-FFF2-40B4-BE49-F238E27FC236}">
                <a16:creationId xmlns:a16="http://schemas.microsoft.com/office/drawing/2014/main" id="{9ED3E72E-E610-4DAD-BA18-5C0B705E5E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53134" y="1304925"/>
            <a:ext cx="5668626" cy="42481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0883610A-5172-4D90-8356-633FE317FEB4}"/>
              </a:ext>
            </a:extLst>
          </p:cNvPr>
          <p:cNvSpPr txBox="1"/>
          <p:nvPr/>
        </p:nvSpPr>
        <p:spPr>
          <a:xfrm>
            <a:off x="253134" y="1027924"/>
            <a:ext cx="47662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E25C3DF-741D-4929-86E8-60AE22876AB6}"/>
              </a:ext>
            </a:extLst>
          </p:cNvPr>
          <p:cNvSpPr txBox="1"/>
          <p:nvPr/>
        </p:nvSpPr>
        <p:spPr>
          <a:xfrm>
            <a:off x="6025660" y="1027925"/>
            <a:ext cx="63890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4203126051"/>
      </p:ext>
    </p:extLst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70331F73-A14F-406C-8E84-7D5D6AB8555E">
            <a:extLst>
              <a:ext uri="{FF2B5EF4-FFF2-40B4-BE49-F238E27FC236}">
                <a16:creationId xmlns:a16="http://schemas.microsoft.com/office/drawing/2014/main" id="{C32B400F-44CB-418E-89CC-8E545965472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675291" y="1576892"/>
            <a:ext cx="4938953" cy="370421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>
            <a:extLst>
              <a:ext uri="{FF2B5EF4-FFF2-40B4-BE49-F238E27FC236}">
                <a16:creationId xmlns:a16="http://schemas.microsoft.com/office/drawing/2014/main" id="{9F93DD5F-9CE5-4197-97EB-33D85F95082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77756" y="1576892"/>
            <a:ext cx="5806607" cy="370421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0B5D64A4-5173-45D9-A6BB-845163263CBC}"/>
              </a:ext>
            </a:extLst>
          </p:cNvPr>
          <p:cNvSpPr txBox="1"/>
          <p:nvPr/>
        </p:nvSpPr>
        <p:spPr>
          <a:xfrm>
            <a:off x="883920" y="5696712"/>
            <a:ext cx="104241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“Red” coated, 3-piece pipe </a:t>
            </a:r>
            <a:r>
              <a:rPr lang="en-US" sz="1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dragged  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across ground back to ROW; four piece  carried by crane  to streamside</a:t>
            </a:r>
            <a:r>
              <a:rPr lang="en-US" sz="1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Note open trench, attached pipe under water, MVP pumped the open, watery, muddy trench Sept. 3,2019, and </a:t>
            </a:r>
            <a:r>
              <a:rPr lang="en-US" sz="1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capped 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pipe --</a:t>
            </a:r>
            <a:r>
              <a:rPr lang="en-US" sz="1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after a year submerged.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596138C-DFC5-4E81-B77E-5DE64E14FCD1}"/>
              </a:ext>
            </a:extLst>
          </p:cNvPr>
          <p:cNvSpPr txBox="1"/>
          <p:nvPr/>
        </p:nvSpPr>
        <p:spPr>
          <a:xfrm>
            <a:off x="552940" y="1299893"/>
            <a:ext cx="66195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11D47C8-DBB3-4A62-9233-C43FE2E8C081}"/>
              </a:ext>
            </a:extLst>
          </p:cNvPr>
          <p:cNvSpPr txBox="1"/>
          <p:nvPr/>
        </p:nvSpPr>
        <p:spPr>
          <a:xfrm>
            <a:off x="6675291" y="1299892"/>
            <a:ext cx="26184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1811521596"/>
      </p:ext>
    </p:extLst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D0F46033-9586-4CC8-8110-A0ED4AA5408F">
            <a:extLst>
              <a:ext uri="{FF2B5EF4-FFF2-40B4-BE49-F238E27FC236}">
                <a16:creationId xmlns:a16="http://schemas.microsoft.com/office/drawing/2014/main" id="{6BDC84B7-E1B2-4804-810A-B7ECE8A74683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28026" y="484632"/>
            <a:ext cx="2696476" cy="2944368"/>
          </a:xfrm>
          <a:prstGeom prst="rect">
            <a:avLst/>
          </a:prstGeom>
          <a:noFill/>
          <a:ln w="9525">
            <a:solidFill>
              <a:schemeClr val="tx1"/>
            </a:solidFill>
          </a:ln>
        </p:spPr>
      </p:pic>
      <p:pic>
        <p:nvPicPr>
          <p:cNvPr id="5127" name="Picture 5">
            <a:extLst>
              <a:ext uri="{FF2B5EF4-FFF2-40B4-BE49-F238E27FC236}">
                <a16:creationId xmlns:a16="http://schemas.microsoft.com/office/drawing/2014/main" id="{FDF4E881-08EB-45A1-814B-27A1DD49AF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992861" y="484633"/>
            <a:ext cx="3470547" cy="2944368"/>
          </a:xfrm>
          <a:prstGeom prst="rect">
            <a:avLst/>
          </a:prstGeom>
          <a:noFill/>
          <a:ln w="9525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ctangle 9">
            <a:extLst>
              <a:ext uri="{FF2B5EF4-FFF2-40B4-BE49-F238E27FC236}">
                <a16:creationId xmlns:a16="http://schemas.microsoft.com/office/drawing/2014/main" id="{0EEEE52F-2BC4-4194-AA5B-242E81C169C6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3976254" y="1271397"/>
            <a:ext cx="0" cy="0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br>
              <a:rPr kumimoji="0" lang="en-US" altLang="en-US" sz="11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</a:b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CC4559DF-DC92-488B-A014-B47FC273EF52}"/>
              </a:ext>
            </a:extLst>
          </p:cNvPr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631766" y="484633"/>
            <a:ext cx="3432207" cy="2944368"/>
          </a:xfrm>
          <a:prstGeom prst="rect">
            <a:avLst/>
          </a:prstGeom>
          <a:noFill/>
          <a:ln w="9525">
            <a:solidFill>
              <a:schemeClr val="tx1"/>
            </a:solidFill>
          </a:ln>
        </p:spPr>
      </p:pic>
      <p:pic>
        <p:nvPicPr>
          <p:cNvPr id="5132" name="Picture 4">
            <a:extLst>
              <a:ext uri="{FF2B5EF4-FFF2-40B4-BE49-F238E27FC236}">
                <a16:creationId xmlns:a16="http://schemas.microsoft.com/office/drawing/2014/main" id="{7A0354B0-4138-4F9B-B5BD-DD0A7809A50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992861" y="3797806"/>
            <a:ext cx="3833042" cy="2575561"/>
          </a:xfrm>
          <a:prstGeom prst="rect">
            <a:avLst/>
          </a:prstGeom>
          <a:noFill/>
          <a:ln w="9525">
            <a:solidFill>
              <a:schemeClr val="tx1"/>
            </a:solidFill>
          </a:ln>
        </p:spPr>
      </p:pic>
      <p:sp>
        <p:nvSpPr>
          <p:cNvPr id="10" name="Text Box 51">
            <a:extLst>
              <a:ext uri="{FF2B5EF4-FFF2-40B4-BE49-F238E27FC236}">
                <a16:creationId xmlns:a16="http://schemas.microsoft.com/office/drawing/2014/main" id="{A1262CE0-39CE-4D5C-B06C-F57FAB79177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25506" y="7413562"/>
            <a:ext cx="2571750" cy="1541462"/>
          </a:xfrm>
          <a:prstGeom prst="rect">
            <a:avLst/>
          </a:prstGeom>
          <a:noFill/>
          <a:ln w="6350">
            <a:noFill/>
            <a:miter lim="800000"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br>
              <a:rPr kumimoji="0" lang="en-US" altLang="en-US" sz="11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</a:br>
            <a:br>
              <a:rPr kumimoji="0" lang="en-US" altLang="en-US" sz="11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</a:br>
            <a:br>
              <a:rPr kumimoji="0" lang="en-US" altLang="en-US" sz="11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</a:b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1" name="Rectangle 13">
            <a:extLst>
              <a:ext uri="{FF2B5EF4-FFF2-40B4-BE49-F238E27FC236}">
                <a16:creationId xmlns:a16="http://schemas.microsoft.com/office/drawing/2014/main" id="{9DBB1DEA-C7ED-4EEE-99C5-AD299133528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85706" y="115824"/>
            <a:ext cx="12192000" cy="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en-US" sz="12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2BED43CA-5FED-4E9B-93EC-3758820316B1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2885706" y="115824"/>
            <a:ext cx="0" cy="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3C24375E-5632-4B60-B21B-D588E149608A}"/>
              </a:ext>
            </a:extLst>
          </p:cNvPr>
          <p:cNvPicPr/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28026" y="3797806"/>
            <a:ext cx="2696476" cy="2575561"/>
          </a:xfrm>
          <a:prstGeom prst="rect">
            <a:avLst/>
          </a:prstGeom>
          <a:noFill/>
          <a:ln w="9525">
            <a:solidFill>
              <a:schemeClr val="tx1"/>
            </a:solidFill>
          </a:ln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88AA5D5C-2088-4813-877E-928467E20592}"/>
              </a:ext>
            </a:extLst>
          </p:cNvPr>
          <p:cNvSpPr txBox="1"/>
          <p:nvPr/>
        </p:nvSpPr>
        <p:spPr>
          <a:xfrm>
            <a:off x="8074152" y="3797806"/>
            <a:ext cx="2816352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>
              <a:spcBef>
                <a:spcPct val="0"/>
              </a:spcBef>
              <a:spcAft>
                <a:spcPct val="0"/>
              </a:spcAft>
            </a:pPr>
            <a:r>
              <a:rPr lang="en-US" sz="1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Gouges, pock marks, numerous pipes </a:t>
            </a:r>
            <a:r>
              <a:rPr lang="en-US" sz="12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2016, 2017 old pipe coating</a:t>
            </a:r>
            <a:r>
              <a:rPr lang="en-US" sz="1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exposed to elements, on site since 2018. </a:t>
            </a:r>
            <a:r>
              <a:rPr lang="en-US" sz="1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A </a:t>
            </a:r>
            <a:r>
              <a:rPr lang="en-US" sz="1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Roanoke Times  report September 3,2022 indicated that MVP has never rejected a pipe on site  by way of </a:t>
            </a:r>
            <a:r>
              <a:rPr lang="en-US" sz="1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a </a:t>
            </a:r>
            <a:r>
              <a:rPr lang="en-US" sz="1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“holiday  detector”—a hand-held, battery- operated wand, which inspectors wave over the pipe before  lowering it  in the trenches for burial.  ( p. A.4, column 2, by Laurence Hammack.) </a:t>
            </a:r>
            <a:r>
              <a:rPr lang="en-US" sz="12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See next two pages.</a:t>
            </a:r>
            <a:endParaRPr lang="en-US" sz="1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>
              <a:spcBef>
                <a:spcPct val="0"/>
              </a:spcBef>
              <a:spcAft>
                <a:spcPct val="0"/>
              </a:spcAft>
            </a:pPr>
            <a:endParaRPr lang="en-US" sz="1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EAA971AB-8024-414A-BD90-03E46FF12274}"/>
              </a:ext>
            </a:extLst>
          </p:cNvPr>
          <p:cNvSpPr txBox="1"/>
          <p:nvPr/>
        </p:nvSpPr>
        <p:spPr>
          <a:xfrm>
            <a:off x="1073162" y="207633"/>
            <a:ext cx="24105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D6754AAE-89C1-47BF-903E-7A400289732A}"/>
              </a:ext>
            </a:extLst>
          </p:cNvPr>
          <p:cNvSpPr txBox="1"/>
          <p:nvPr/>
        </p:nvSpPr>
        <p:spPr>
          <a:xfrm>
            <a:off x="3960900" y="161728"/>
            <a:ext cx="34139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B5C20431-0723-4F4D-AB55-361D508F9577}"/>
              </a:ext>
            </a:extLst>
          </p:cNvPr>
          <p:cNvSpPr txBox="1"/>
          <p:nvPr/>
        </p:nvSpPr>
        <p:spPr>
          <a:xfrm>
            <a:off x="7646987" y="220424"/>
            <a:ext cx="44238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/>
              <a:t>8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C7FFA855-1703-4BF2-8421-B64E231D2DAD}"/>
              </a:ext>
            </a:extLst>
          </p:cNvPr>
          <p:cNvSpPr txBox="1"/>
          <p:nvPr/>
        </p:nvSpPr>
        <p:spPr>
          <a:xfrm>
            <a:off x="1073162" y="3520806"/>
            <a:ext cx="30758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46E02111-2039-444A-B6CA-471A08314034}"/>
              </a:ext>
            </a:extLst>
          </p:cNvPr>
          <p:cNvSpPr txBox="1"/>
          <p:nvPr/>
        </p:nvSpPr>
        <p:spPr>
          <a:xfrm>
            <a:off x="3960900" y="3520807"/>
            <a:ext cx="42646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10</a:t>
            </a:r>
          </a:p>
        </p:txBody>
      </p:sp>
    </p:spTree>
    <p:extLst>
      <p:ext uri="{BB962C8B-B14F-4D97-AF65-F5344CB8AC3E}">
        <p14:creationId xmlns:p14="http://schemas.microsoft.com/office/powerpoint/2010/main" val="431486293"/>
      </p:ext>
    </p:extLst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7CF762DE-8191-464B-B3DD-A07E0C506634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91918" y="1737360"/>
            <a:ext cx="3598546" cy="3044952"/>
          </a:xfrm>
          <a:prstGeom prst="rect">
            <a:avLst/>
          </a:prstGeom>
          <a:noFill/>
          <a:ln w="9525">
            <a:solidFill>
              <a:schemeClr val="tx1"/>
            </a:solidFill>
          </a:ln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AA233C68-9F41-46E2-84EC-BD4BA57F5D25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160327" y="1737360"/>
            <a:ext cx="3504690" cy="3044952"/>
          </a:xfrm>
          <a:prstGeom prst="rect">
            <a:avLst/>
          </a:prstGeom>
          <a:noFill/>
          <a:ln w="9525">
            <a:solidFill>
              <a:schemeClr val="tx1"/>
            </a:solidFill>
          </a:ln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6F2CB6A2-A517-4334-B702-D1DA375951A1}"/>
              </a:ext>
            </a:extLst>
          </p:cNvPr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834880" y="1737360"/>
            <a:ext cx="4098040" cy="3044952"/>
          </a:xfrm>
          <a:prstGeom prst="rect">
            <a:avLst/>
          </a:prstGeom>
          <a:noFill/>
          <a:ln w="9525">
            <a:solidFill>
              <a:schemeClr val="tx1"/>
            </a:solidFill>
          </a:ln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FC11C29D-6DB7-4221-83B1-13D80D1E8CD7}"/>
              </a:ext>
            </a:extLst>
          </p:cNvPr>
          <p:cNvSpPr txBox="1"/>
          <p:nvPr/>
        </p:nvSpPr>
        <p:spPr>
          <a:xfrm>
            <a:off x="1499616" y="5456289"/>
            <a:ext cx="903427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Observers report no pipe  coated after  2017. By industry standards, 2016 pipe that was buried in 2018 was likely overexposed to UV.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4FD9EC8-F568-41B7-8EAE-EC4AE705A6B2}"/>
              </a:ext>
            </a:extLst>
          </p:cNvPr>
          <p:cNvSpPr txBox="1"/>
          <p:nvPr/>
        </p:nvSpPr>
        <p:spPr>
          <a:xfrm>
            <a:off x="391918" y="1399030"/>
            <a:ext cx="44487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11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65D4F87-6E4D-487E-9635-B5DF7C13FCB3}"/>
              </a:ext>
            </a:extLst>
          </p:cNvPr>
          <p:cNvSpPr txBox="1"/>
          <p:nvPr/>
        </p:nvSpPr>
        <p:spPr>
          <a:xfrm>
            <a:off x="4117251" y="1399030"/>
            <a:ext cx="33852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12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4DA1968-2BAA-4B08-A81E-6653A5304C34}"/>
              </a:ext>
            </a:extLst>
          </p:cNvPr>
          <p:cNvSpPr txBox="1"/>
          <p:nvPr/>
        </p:nvSpPr>
        <p:spPr>
          <a:xfrm>
            <a:off x="7736229" y="1399030"/>
            <a:ext cx="33852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13</a:t>
            </a:r>
          </a:p>
        </p:txBody>
      </p:sp>
    </p:spTree>
    <p:extLst>
      <p:ext uri="{BB962C8B-B14F-4D97-AF65-F5344CB8AC3E}">
        <p14:creationId xmlns:p14="http://schemas.microsoft.com/office/powerpoint/2010/main" val="3720900383"/>
      </p:ext>
    </p:extLst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37EC6F7E-C1BA-4FE3-BF20-1EFEAEDF92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267590" y="1098982"/>
            <a:ext cx="3093137" cy="4124183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>
            <a:extLst>
              <a:ext uri="{FF2B5EF4-FFF2-40B4-BE49-F238E27FC236}">
                <a16:creationId xmlns:a16="http://schemas.microsoft.com/office/drawing/2014/main" id="{3EDE1E4C-9E5B-43E1-8535-FBE9E86FF1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31273" y="1098982"/>
            <a:ext cx="3173688" cy="4124183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>
            <a:extLst>
              <a:ext uri="{FF2B5EF4-FFF2-40B4-BE49-F238E27FC236}">
                <a16:creationId xmlns:a16="http://schemas.microsoft.com/office/drawing/2014/main" id="{66EC9FEA-FDB4-479E-BF3D-C7DB7A18CAD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553049" y="1098982"/>
            <a:ext cx="3085901" cy="411453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5D008881-9540-4E03-BD6C-4AA5F67B29C8}"/>
              </a:ext>
            </a:extLst>
          </p:cNvPr>
          <p:cNvSpPr txBox="1"/>
          <p:nvPr/>
        </p:nvSpPr>
        <p:spPr>
          <a:xfrm>
            <a:off x="769726" y="803792"/>
            <a:ext cx="50515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14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E75EE9E-B0A1-48DE-A378-BDF6656D4AF3}"/>
              </a:ext>
            </a:extLst>
          </p:cNvPr>
          <p:cNvSpPr txBox="1"/>
          <p:nvPr/>
        </p:nvSpPr>
        <p:spPr>
          <a:xfrm>
            <a:off x="4518658" y="786925"/>
            <a:ext cx="50515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15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BE1CF35-764E-4E3B-B286-5CEDCBC86BE1}"/>
              </a:ext>
            </a:extLst>
          </p:cNvPr>
          <p:cNvSpPr txBox="1"/>
          <p:nvPr/>
        </p:nvSpPr>
        <p:spPr>
          <a:xfrm>
            <a:off x="8179667" y="768623"/>
            <a:ext cx="57747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16</a:t>
            </a:r>
          </a:p>
        </p:txBody>
      </p:sp>
    </p:spTree>
    <p:extLst>
      <p:ext uri="{BB962C8B-B14F-4D97-AF65-F5344CB8AC3E}">
        <p14:creationId xmlns:p14="http://schemas.microsoft.com/office/powerpoint/2010/main" val="4083137607"/>
      </p:ext>
    </p:extLst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3B826400-49E6-46F2-B0FB-D9A67CF2B675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849625" y="281693"/>
            <a:ext cx="3692898" cy="2516371"/>
          </a:xfrm>
          <a:prstGeom prst="rect">
            <a:avLst/>
          </a:prstGeom>
          <a:noFill/>
          <a:ln w="9525">
            <a:solidFill>
              <a:schemeClr val="tx1"/>
            </a:solidFill>
          </a:ln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8BD9DF77-2C9E-4A03-BAA0-5E1025FE2A78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554723" y="281693"/>
            <a:ext cx="2748204" cy="2516371"/>
          </a:xfrm>
          <a:prstGeom prst="rect">
            <a:avLst/>
          </a:prstGeom>
          <a:noFill/>
          <a:ln w="9525">
            <a:solidFill>
              <a:schemeClr val="tx1"/>
            </a:solidFill>
          </a:ln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FD9C8961-F99B-4ABD-A0DA-3892826D13C9}"/>
              </a:ext>
            </a:extLst>
          </p:cNvPr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430348" y="3109601"/>
            <a:ext cx="2458458" cy="2380615"/>
          </a:xfrm>
          <a:prstGeom prst="rect">
            <a:avLst/>
          </a:prstGeom>
          <a:noFill/>
          <a:ln w="9525">
            <a:solidFill>
              <a:schemeClr val="tx1"/>
            </a:solidFill>
          </a:ln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0C0A155-9EF9-4D7B-B2C6-C95071E57F7A}"/>
              </a:ext>
            </a:extLst>
          </p:cNvPr>
          <p:cNvSpPr txBox="1"/>
          <p:nvPr/>
        </p:nvSpPr>
        <p:spPr>
          <a:xfrm>
            <a:off x="577271" y="5651154"/>
            <a:ext cx="1103745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algn="ctr">
              <a:spcBef>
                <a:spcPct val="0"/>
              </a:spcBef>
              <a:spcAft>
                <a:spcPct val="0"/>
              </a:spcAft>
              <a:tabLst>
                <a:tab pos="4319270" algn="l"/>
              </a:tabLst>
            </a:pPr>
            <a:r>
              <a:rPr lang="en-US" sz="12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Three- and four-piece strings of </a:t>
            </a:r>
            <a:r>
              <a:rPr lang="en-US" sz="12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2016 –</a:t>
            </a:r>
            <a:r>
              <a:rPr lang="en-US" sz="1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2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coated pipe</a:t>
            </a:r>
            <a:r>
              <a:rPr lang="en-US" sz="1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uncapped and corroding from the inside, floated October 11, 2018 across this known </a:t>
            </a:r>
            <a:r>
              <a:rPr lang="en-US" sz="12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floodplain</a:t>
            </a:r>
            <a:r>
              <a:rPr lang="en-US" sz="1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in well- predicted Tropical Storm Michael. Loss of  MVP-disturbed earth creates ponds  along the ROW.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C48F3BB-3956-4FFF-AD76-E9CFE50712F3}"/>
              </a:ext>
            </a:extLst>
          </p:cNvPr>
          <p:cNvSpPr txBox="1"/>
          <p:nvPr/>
        </p:nvSpPr>
        <p:spPr>
          <a:xfrm>
            <a:off x="1252728" y="234421"/>
            <a:ext cx="38209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16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6FA086D-7067-42CA-9706-D3D39CE4C571}"/>
              </a:ext>
            </a:extLst>
          </p:cNvPr>
          <p:cNvSpPr txBox="1"/>
          <p:nvPr/>
        </p:nvSpPr>
        <p:spPr>
          <a:xfrm>
            <a:off x="6129213" y="281693"/>
            <a:ext cx="38209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17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BAFD4F4-D522-40E8-B091-1EDA23F98D98}"/>
              </a:ext>
            </a:extLst>
          </p:cNvPr>
          <p:cNvSpPr txBox="1"/>
          <p:nvPr/>
        </p:nvSpPr>
        <p:spPr>
          <a:xfrm>
            <a:off x="1849625" y="3056739"/>
            <a:ext cx="52705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18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32AF488-8E67-4661-A046-EA46297974D5}"/>
              </a:ext>
            </a:extLst>
          </p:cNvPr>
          <p:cNvSpPr txBox="1"/>
          <p:nvPr/>
        </p:nvSpPr>
        <p:spPr>
          <a:xfrm>
            <a:off x="5767700" y="3056740"/>
            <a:ext cx="65659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19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BEE54921-636A-45F5-95A8-65E7E0E68F1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292046" y="3108015"/>
            <a:ext cx="3283560" cy="246267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24543860"/>
      </p:ext>
    </p:extLst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>
            <a:extLst>
              <a:ext uri="{FF2B5EF4-FFF2-40B4-BE49-F238E27FC236}">
                <a16:creationId xmlns:a16="http://schemas.microsoft.com/office/drawing/2014/main" id="{6EFB2501-8A8E-48E4-85FF-B5E0142371F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908548" y="363416"/>
            <a:ext cx="4004529" cy="5339372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AE7FEC6E-5AFF-4E0E-A42A-F494F4A81FA6}"/>
              </a:ext>
            </a:extLst>
          </p:cNvPr>
          <p:cNvSpPr txBox="1"/>
          <p:nvPr/>
        </p:nvSpPr>
        <p:spPr>
          <a:xfrm>
            <a:off x="2171701" y="5969977"/>
            <a:ext cx="762293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Photo January 2019. Pipe coated in 2016, stored in yards, then on Row from 2018-present. Stored  proximate to Little Creek/Blackwater River, impacted by southern  UV, heat/humidity, repeat storms. Water exposure  inside and  out.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363DF50-172E-43AC-96E2-8B63EBA16257}"/>
              </a:ext>
            </a:extLst>
          </p:cNvPr>
          <p:cNvSpPr txBox="1"/>
          <p:nvPr/>
        </p:nvSpPr>
        <p:spPr>
          <a:xfrm>
            <a:off x="3387420" y="363416"/>
            <a:ext cx="43961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20</a:t>
            </a:r>
          </a:p>
        </p:txBody>
      </p:sp>
    </p:spTree>
    <p:extLst>
      <p:ext uri="{BB962C8B-B14F-4D97-AF65-F5344CB8AC3E}">
        <p14:creationId xmlns:p14="http://schemas.microsoft.com/office/powerpoint/2010/main" val="805561685"/>
      </p:ext>
    </p:extLst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C869A69E-2FB0-482E-BAC6-558C3D205F58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243584" y="926084"/>
            <a:ext cx="4989576" cy="3789934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</a:ln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F08099C8-48E0-4DEE-87A7-96BFA7D803FF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885432" y="926084"/>
            <a:ext cx="3486912" cy="3789934"/>
          </a:xfrm>
          <a:prstGeom prst="rect">
            <a:avLst/>
          </a:prstGeom>
          <a:noFill/>
          <a:ln w="9525">
            <a:solidFill>
              <a:schemeClr val="tx1"/>
            </a:solidFill>
          </a:ln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5F0E468E-1B15-4253-BD4A-400AA2CED38F}"/>
              </a:ext>
            </a:extLst>
          </p:cNvPr>
          <p:cNvSpPr txBox="1"/>
          <p:nvPr/>
        </p:nvSpPr>
        <p:spPr>
          <a:xfrm>
            <a:off x="1133856" y="5010912"/>
            <a:ext cx="93451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algn="ctr">
              <a:spcBef>
                <a:spcPct val="0"/>
              </a:spcBef>
              <a:spcAft>
                <a:spcPct val="0"/>
              </a:spcAft>
              <a:tabLst>
                <a:tab pos="4319270" algn="l"/>
              </a:tabLst>
            </a:pPr>
            <a:r>
              <a:rPr lang="en-US" sz="1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2016-17 coated pipe runs parallel to Teel  and Little Creeks</a:t>
            </a:r>
            <a:r>
              <a:rPr lang="en-US" sz="1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. </a:t>
            </a:r>
            <a:r>
              <a:rPr lang="en-US" sz="1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Stream bank </a:t>
            </a:r>
            <a:r>
              <a:rPr lang="en-US" sz="12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erosion </a:t>
            </a:r>
            <a:r>
              <a:rPr lang="en-US" sz="1200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and </a:t>
            </a:r>
            <a:r>
              <a:rPr lang="en-US" sz="12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instability exacerbate the risk</a:t>
            </a:r>
            <a:r>
              <a:rPr lang="en-US" sz="1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of long-degraded pipe coating and other  damage.  Timber mat bridge  crossing  shows  further  MVP </a:t>
            </a:r>
            <a:r>
              <a:rPr lang="en-US" sz="1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impacts</a:t>
            </a:r>
            <a:r>
              <a:rPr lang="en-US" sz="1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-- silt sock, other construction </a:t>
            </a:r>
            <a:r>
              <a:rPr lang="en-US" sz="1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refuse</a:t>
            </a:r>
            <a:r>
              <a:rPr lang="en-US" sz="1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in streams, severe sedimentation to stream bottom once documented as suitable Roanoke Logperch habit.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FDE2A73-72F7-4D9F-8C3D-0A67E7AB7790}"/>
              </a:ext>
            </a:extLst>
          </p:cNvPr>
          <p:cNvSpPr txBox="1"/>
          <p:nvPr/>
        </p:nvSpPr>
        <p:spPr>
          <a:xfrm>
            <a:off x="1133856" y="649085"/>
            <a:ext cx="4572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21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92FB04B-BF43-4280-80D1-B67D36A428A0}"/>
              </a:ext>
            </a:extLst>
          </p:cNvPr>
          <p:cNvSpPr txBox="1"/>
          <p:nvPr/>
        </p:nvSpPr>
        <p:spPr>
          <a:xfrm>
            <a:off x="6885432" y="640138"/>
            <a:ext cx="5029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22</a:t>
            </a:r>
          </a:p>
        </p:txBody>
      </p:sp>
    </p:spTree>
    <p:extLst>
      <p:ext uri="{BB962C8B-B14F-4D97-AF65-F5344CB8AC3E}">
        <p14:creationId xmlns:p14="http://schemas.microsoft.com/office/powerpoint/2010/main" val="3701880685"/>
      </p:ext>
    </p:extLst>
  </p:cSld>
  <p:clrMapOvr>
    <a:masterClrMapping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F5906502-F496-49D5-9FB0-2321863EA12E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92954" y="1565031"/>
            <a:ext cx="3842753" cy="3446584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75B3D491-4BE8-42C8-85A3-95E88CFC2FD8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510968" y="1565031"/>
            <a:ext cx="2929541" cy="3446584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DEE9CFC-5627-4963-AC5F-56F067AE06E4}"/>
              </a:ext>
            </a:extLst>
          </p:cNvPr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696423" y="1565031"/>
            <a:ext cx="4102623" cy="3446584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DD642F32-5358-4523-899F-DF474C771DA8}"/>
              </a:ext>
            </a:extLst>
          </p:cNvPr>
          <p:cNvSpPr txBox="1"/>
          <p:nvPr/>
        </p:nvSpPr>
        <p:spPr>
          <a:xfrm>
            <a:off x="1681178" y="5397749"/>
            <a:ext cx="88296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algn="ctr">
              <a:spcBef>
                <a:spcPct val="0"/>
              </a:spcBef>
              <a:spcAft>
                <a:spcPct val="0"/>
              </a:spcAft>
            </a:pPr>
            <a:r>
              <a:rPr lang="en-US" sz="12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2016/17 </a:t>
            </a:r>
            <a:r>
              <a:rPr lang="en-US" sz="1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old-coated pipes lay in water, below </a:t>
            </a:r>
            <a:r>
              <a:rPr lang="en-US" sz="12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steep slope, </a:t>
            </a:r>
            <a:r>
              <a:rPr lang="en-US" sz="1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in former bottomland- turned –muddy, ponded,  MVP ROW, where crews loaded pipe to sites in 2018. Note absence of  wooden “cribs” suspending pipe above ground. 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3E5D810-E9A8-4AB7-BB6D-DB578FAB68FC}"/>
              </a:ext>
            </a:extLst>
          </p:cNvPr>
          <p:cNvSpPr txBox="1"/>
          <p:nvPr/>
        </p:nvSpPr>
        <p:spPr>
          <a:xfrm>
            <a:off x="392954" y="1288032"/>
            <a:ext cx="58521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23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C49D3EF-320E-42DD-89B6-96585DAF355A}"/>
              </a:ext>
            </a:extLst>
          </p:cNvPr>
          <p:cNvSpPr txBox="1"/>
          <p:nvPr/>
        </p:nvSpPr>
        <p:spPr>
          <a:xfrm>
            <a:off x="4495578" y="1229417"/>
            <a:ext cx="46250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24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F948F30-78B3-4E01-B8BF-0B5E1481A197}"/>
              </a:ext>
            </a:extLst>
          </p:cNvPr>
          <p:cNvSpPr txBox="1"/>
          <p:nvPr/>
        </p:nvSpPr>
        <p:spPr>
          <a:xfrm>
            <a:off x="7696423" y="1229417"/>
            <a:ext cx="46913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25</a:t>
            </a:r>
          </a:p>
        </p:txBody>
      </p:sp>
    </p:spTree>
    <p:extLst>
      <p:ext uri="{BB962C8B-B14F-4D97-AF65-F5344CB8AC3E}">
        <p14:creationId xmlns:p14="http://schemas.microsoft.com/office/powerpoint/2010/main" val="1078518056"/>
      </p:ext>
    </p:extLst>
  </p:cSld>
  <p:clrMapOvr>
    <a:masterClrMapping/>
  </p:clrMapOvr>
  <p:transition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0D6534DE-D616-4D55-9CD1-38FE9CD71E34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49236" y="289113"/>
            <a:ext cx="3841051" cy="2799813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99EAAE7D-CEF6-41FF-91EB-9AFADE7BBB13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037772" y="289113"/>
            <a:ext cx="3219260" cy="2799813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CCB7D84-3058-4173-80DA-416A91AACE5B}"/>
              </a:ext>
            </a:extLst>
          </p:cNvPr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49236" y="3346704"/>
            <a:ext cx="3841051" cy="288211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1FB87B91-D262-42EE-9CFB-477D9D3A820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21464" y="3346704"/>
            <a:ext cx="3454440" cy="3004351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44D79B19-1102-4758-A564-12C791C81CFE}"/>
              </a:ext>
            </a:extLst>
          </p:cNvPr>
          <p:cNvSpPr txBox="1"/>
          <p:nvPr/>
        </p:nvSpPr>
        <p:spPr>
          <a:xfrm>
            <a:off x="8704517" y="595936"/>
            <a:ext cx="2587752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>
              <a:spcBef>
                <a:spcPct val="0"/>
              </a:spcBef>
              <a:spcAft>
                <a:spcPct val="0"/>
              </a:spcAft>
            </a:pPr>
            <a:r>
              <a:rPr lang="en-US" sz="12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Trenching  impacts to soil and pipes: </a:t>
            </a:r>
            <a:r>
              <a:rPr lang="en-US" sz="1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Witnesses describe these pipes with one end welded to adjacent  pipe and buried</a:t>
            </a:r>
            <a:r>
              <a:rPr lang="en-US" sz="1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, and </a:t>
            </a:r>
            <a:r>
              <a:rPr lang="en-US" sz="1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opposite ends floating in </a:t>
            </a:r>
            <a:r>
              <a:rPr lang="en-US" sz="1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trenches---  with </a:t>
            </a:r>
            <a:r>
              <a:rPr lang="en-US" sz="1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water levels that </a:t>
            </a:r>
            <a:r>
              <a:rPr lang="en-US" sz="1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rose and fell</a:t>
            </a:r>
            <a:r>
              <a:rPr lang="en-US" sz="1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by up to two feet, from July 2018 through September 2019--when MVP  pumped out the muddy trench and buried the long- exposed  pipes. </a:t>
            </a:r>
            <a:r>
              <a:rPr lang="en-US" sz="12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Note stream bank erosion/collapse.-</a:t>
            </a:r>
            <a:r>
              <a:rPr lang="en-US" sz="12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threatening pipe stability. </a:t>
            </a:r>
            <a:endParaRPr lang="en-US" sz="1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ABEAF518-BC72-495E-87CF-2B60D0D500A1}"/>
              </a:ext>
            </a:extLst>
          </p:cNvPr>
          <p:cNvSpPr txBox="1"/>
          <p:nvPr/>
        </p:nvSpPr>
        <p:spPr>
          <a:xfrm>
            <a:off x="384048" y="289113"/>
            <a:ext cx="4846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26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4D69CA7-939B-4D75-BD80-3423B65FB455}"/>
              </a:ext>
            </a:extLst>
          </p:cNvPr>
          <p:cNvSpPr txBox="1"/>
          <p:nvPr/>
        </p:nvSpPr>
        <p:spPr>
          <a:xfrm>
            <a:off x="4728590" y="282124"/>
            <a:ext cx="44748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27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7798E43-EF4C-460C-8643-0493FE77849B}"/>
              </a:ext>
            </a:extLst>
          </p:cNvPr>
          <p:cNvSpPr txBox="1"/>
          <p:nvPr/>
        </p:nvSpPr>
        <p:spPr>
          <a:xfrm>
            <a:off x="384048" y="3346704"/>
            <a:ext cx="4846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28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E341A546-CFFC-4805-8895-F6C2150ADAE1}"/>
              </a:ext>
            </a:extLst>
          </p:cNvPr>
          <p:cNvSpPr txBox="1"/>
          <p:nvPr/>
        </p:nvSpPr>
        <p:spPr>
          <a:xfrm>
            <a:off x="4691443" y="3346703"/>
            <a:ext cx="4846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29</a:t>
            </a:r>
          </a:p>
        </p:txBody>
      </p:sp>
    </p:spTree>
    <p:extLst>
      <p:ext uri="{BB962C8B-B14F-4D97-AF65-F5344CB8AC3E}">
        <p14:creationId xmlns:p14="http://schemas.microsoft.com/office/powerpoint/2010/main" val="2296824393"/>
      </p:ext>
    </p:extLst>
  </p:cSld>
  <p:clrMapOvr>
    <a:masterClrMapping/>
  </p:clrMapOvr>
  <p:transition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9696F599-884E-405E-90BE-2EB8BF0CCED6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414665" y="602314"/>
            <a:ext cx="6729336" cy="4515959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075C096B-BA17-4367-9D4C-05A9AA1C9E26}"/>
              </a:ext>
            </a:extLst>
          </p:cNvPr>
          <p:cNvSpPr txBox="1"/>
          <p:nvPr/>
        </p:nvSpPr>
        <p:spPr>
          <a:xfrm>
            <a:off x="831273" y="5229999"/>
            <a:ext cx="1042785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algn="ctr">
              <a:spcBef>
                <a:spcPct val="0"/>
              </a:spcBef>
              <a:spcAft>
                <a:spcPct val="0"/>
              </a:spcAft>
            </a:pPr>
            <a:r>
              <a:rPr lang="en-US" sz="1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Threats of </a:t>
            </a:r>
            <a:r>
              <a:rPr lang="en-US" sz="12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pipe instability increase exponentially </a:t>
            </a:r>
            <a:r>
              <a:rPr lang="en-US" sz="1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with MVP’s creation of a muddy pool on the ROW over buried pipe (</a:t>
            </a:r>
            <a:r>
              <a:rPr lang="en-US" sz="12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See white pipe and orange ribbon,,</a:t>
            </a:r>
            <a:r>
              <a:rPr lang="en-US" sz="1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denoting centerline) Further impacts of MVP’s ravage of upstream waters are seen in extreme scour/bank collapse of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Teels</a:t>
            </a:r>
            <a:r>
              <a:rPr lang="en-US" sz="1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Creek, just yards from the pipe in trench.    </a:t>
            </a:r>
          </a:p>
          <a:p>
            <a:pPr marL="0" marR="0" algn="just">
              <a:spcBef>
                <a:spcPct val="0"/>
              </a:spcBef>
              <a:spcAft>
                <a:spcPct val="0"/>
              </a:spcAft>
            </a:pP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FBBD115-1214-4875-886A-1D3B8D5EBBD7}"/>
              </a:ext>
            </a:extLst>
          </p:cNvPr>
          <p:cNvSpPr txBox="1"/>
          <p:nvPr/>
        </p:nvSpPr>
        <p:spPr>
          <a:xfrm>
            <a:off x="1903935" y="602314"/>
            <a:ext cx="34689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30</a:t>
            </a:r>
          </a:p>
        </p:txBody>
      </p:sp>
    </p:spTree>
    <p:extLst>
      <p:ext uri="{BB962C8B-B14F-4D97-AF65-F5344CB8AC3E}">
        <p14:creationId xmlns:p14="http://schemas.microsoft.com/office/powerpoint/2010/main" val="160610738"/>
      </p:ext>
    </p:extLst>
  </p:cSld>
  <p:clrMapOvr>
    <a:masterClrMapping/>
  </p:clrMapOvr>
  <p:transition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>
            <a:extLst>
              <a:ext uri="{FF2B5EF4-FFF2-40B4-BE49-F238E27FC236}">
                <a16:creationId xmlns:a16="http://schemas.microsoft.com/office/drawing/2014/main" id="{91785AD8-2BD0-4E9A-9ABD-355F6FC735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385507" y="463423"/>
            <a:ext cx="4448365" cy="59311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52B08AFA-5E0A-44E5-A339-E499282EC9F5}"/>
              </a:ext>
            </a:extLst>
          </p:cNvPr>
          <p:cNvSpPr txBox="1"/>
          <p:nvPr/>
        </p:nvSpPr>
        <p:spPr>
          <a:xfrm>
            <a:off x="6165518" y="5009581"/>
            <a:ext cx="3465576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MVP slope at Adney Gap Virginia. Hairpin turn at bottom, the ROW cuts closely behind family home, lower right, crossing road, creek— and up a matching,  steep slope. </a:t>
            </a:r>
            <a:r>
              <a:rPr lang="en-US" sz="1200" b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Steep slopes, highly erodible, landslide-prone soils,  long-documented seismic zones with recent and regular earthquake activity compound  explosion threat. </a:t>
            </a:r>
            <a:endParaRPr lang="en-US" sz="12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947E96B-F7DB-44D3-AC9C-F074E3932790}"/>
              </a:ext>
            </a:extLst>
          </p:cNvPr>
          <p:cNvSpPr txBox="1"/>
          <p:nvPr/>
        </p:nvSpPr>
        <p:spPr>
          <a:xfrm>
            <a:off x="5910541" y="463423"/>
            <a:ext cx="50995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31</a:t>
            </a:r>
          </a:p>
        </p:txBody>
      </p:sp>
    </p:spTree>
    <p:extLst>
      <p:ext uri="{BB962C8B-B14F-4D97-AF65-F5344CB8AC3E}">
        <p14:creationId xmlns:p14="http://schemas.microsoft.com/office/powerpoint/2010/main" val="746184025"/>
      </p:ext>
    </p:extLst>
  </p:cSld>
  <p:clrMapOvr>
    <a:masterClrMapping/>
  </p:clrMapOvr>
  <p:transition/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NET" val="4.0.30319.42000"/>
  <p:tag name="AS_OS" val="Microsoft Windows NT 10.0.19042.0"/>
  <p:tag name="AS_RELEASE_DATE" val="2018.09.12"/>
  <p:tag name="AS_TITLE" val="Aspose.Slides for .NET 4.0"/>
  <p:tag name="AS_VERSION" val="18.9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Arial"/>
        <a:cs typeface="Arial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Arial"/>
        <a:cs typeface="Arial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6504</TotalTime>
  <Words>1026</Words>
  <Application>Microsoft Office PowerPoint</Application>
  <PresentationFormat>Widescreen</PresentationFormat>
  <Paragraphs>64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0" baseType="lpstr">
      <vt:lpstr>Arial</vt:lpstr>
      <vt:lpstr>Calibri</vt:lpstr>
      <vt:lpstr>Calibri Light</vt:lpstr>
      <vt:lpstr>Times New Roman</vt:lpstr>
      <vt:lpstr>Office Theme</vt:lpstr>
      <vt:lpstr>MVP Coating and Other Safety Issues</vt:lpstr>
      <vt:lpstr>MVP Coating+ UV + Geohazards=Catastrophe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.</dc:title>
  <dc:creator>Owner</dc:creator>
  <cp:lastModifiedBy>Bondurant, Thomas J.</cp:lastModifiedBy>
  <cp:revision>39</cp:revision>
  <dcterms:created xsi:type="dcterms:W3CDTF">2022-11-23T16:04:55Z</dcterms:created>
  <dcterms:modified xsi:type="dcterms:W3CDTF">2023-02-12T00:02:16Z</dcterms:modified>
</cp:coreProperties>
</file>