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xml" ContentType="application/xml"/>
  <Default Extension="docx" ContentType="application/vnd.openxmlformats-officedocument.wordprocessingml.document"/>
  <Default Extension="vml" ContentType="application/vnd.openxmlformats-officedocument.vmlDrawing"/>
  <Default Extension="gif" ContentType="image/gif"/>
  <Default Extension="sldx" ContentType="application/vnd.openxmlformats-officedocument.presentationml.slide"/>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
  </p:notesMasterIdLst>
  <p:handoutMasterIdLst>
    <p:handoutMasterId r:id="rId4"/>
  </p:handoutMasterIdLst>
  <p:sldIdLst>
    <p:sldId id="256" r:id="rId2"/>
  </p:sldIdLst>
  <p:sldSz cx="43891200" cy="32918400"/>
  <p:notesSz cx="6934200" cy="9220200"/>
  <p:defaultTextStyle>
    <a:defPPr>
      <a:defRPr lang="en-US"/>
    </a:defPPr>
    <a:lvl1pPr algn="l" rtl="0" fontAlgn="base">
      <a:spcBef>
        <a:spcPct val="0"/>
      </a:spcBef>
      <a:spcAft>
        <a:spcPct val="0"/>
      </a:spcAft>
      <a:defRPr sz="2400" kern="1200">
        <a:solidFill>
          <a:schemeClr val="tx1"/>
        </a:solidFill>
        <a:latin typeface="Arial" charset="0"/>
        <a:ea typeface="+mn-ea"/>
        <a:cs typeface="+mn-cs"/>
      </a:defRPr>
    </a:lvl1pPr>
    <a:lvl2pPr marL="457200" algn="l" rtl="0" fontAlgn="base">
      <a:spcBef>
        <a:spcPct val="0"/>
      </a:spcBef>
      <a:spcAft>
        <a:spcPct val="0"/>
      </a:spcAft>
      <a:defRPr sz="2400" kern="1200">
        <a:solidFill>
          <a:schemeClr val="tx1"/>
        </a:solidFill>
        <a:latin typeface="Arial" charset="0"/>
        <a:ea typeface="+mn-ea"/>
        <a:cs typeface="+mn-cs"/>
      </a:defRPr>
    </a:lvl2pPr>
    <a:lvl3pPr marL="914400" algn="l" rtl="0" fontAlgn="base">
      <a:spcBef>
        <a:spcPct val="0"/>
      </a:spcBef>
      <a:spcAft>
        <a:spcPct val="0"/>
      </a:spcAft>
      <a:defRPr sz="2400" kern="1200">
        <a:solidFill>
          <a:schemeClr val="tx1"/>
        </a:solidFill>
        <a:latin typeface="Arial" charset="0"/>
        <a:ea typeface="+mn-ea"/>
        <a:cs typeface="+mn-cs"/>
      </a:defRPr>
    </a:lvl3pPr>
    <a:lvl4pPr marL="1371600" algn="l" rtl="0" fontAlgn="base">
      <a:spcBef>
        <a:spcPct val="0"/>
      </a:spcBef>
      <a:spcAft>
        <a:spcPct val="0"/>
      </a:spcAft>
      <a:defRPr sz="2400" kern="1200">
        <a:solidFill>
          <a:schemeClr val="tx1"/>
        </a:solidFill>
        <a:latin typeface="Arial" charset="0"/>
        <a:ea typeface="+mn-ea"/>
        <a:cs typeface="+mn-cs"/>
      </a:defRPr>
    </a:lvl4pPr>
    <a:lvl5pPr marL="1828800" algn="l" rtl="0" fontAlgn="base">
      <a:spcBef>
        <a:spcPct val="0"/>
      </a:spcBef>
      <a:spcAft>
        <a:spcPct val="0"/>
      </a:spcAft>
      <a:defRPr sz="2400" kern="1200">
        <a:solidFill>
          <a:schemeClr val="tx1"/>
        </a:solidFill>
        <a:latin typeface="Arial" charset="0"/>
        <a:ea typeface="+mn-ea"/>
        <a:cs typeface="+mn-cs"/>
      </a:defRPr>
    </a:lvl5pPr>
    <a:lvl6pPr marL="2286000" algn="l" defTabSz="914400" rtl="0" eaLnBrk="1" latinLnBrk="0" hangingPunct="1">
      <a:defRPr sz="2400" kern="1200">
        <a:solidFill>
          <a:schemeClr val="tx1"/>
        </a:solidFill>
        <a:latin typeface="Arial" charset="0"/>
        <a:ea typeface="+mn-ea"/>
        <a:cs typeface="+mn-cs"/>
      </a:defRPr>
    </a:lvl6pPr>
    <a:lvl7pPr marL="2743200" algn="l" defTabSz="914400" rtl="0" eaLnBrk="1" latinLnBrk="0" hangingPunct="1">
      <a:defRPr sz="2400" kern="1200">
        <a:solidFill>
          <a:schemeClr val="tx1"/>
        </a:solidFill>
        <a:latin typeface="Arial" charset="0"/>
        <a:ea typeface="+mn-ea"/>
        <a:cs typeface="+mn-cs"/>
      </a:defRPr>
    </a:lvl7pPr>
    <a:lvl8pPr marL="3200400" algn="l" defTabSz="914400" rtl="0" eaLnBrk="1" latinLnBrk="0" hangingPunct="1">
      <a:defRPr sz="2400" kern="1200">
        <a:solidFill>
          <a:schemeClr val="tx1"/>
        </a:solidFill>
        <a:latin typeface="Arial" charset="0"/>
        <a:ea typeface="+mn-ea"/>
        <a:cs typeface="+mn-cs"/>
      </a:defRPr>
    </a:lvl8pPr>
    <a:lvl9pPr marL="3657600" algn="l" defTabSz="914400" rtl="0" eaLnBrk="1" latinLnBrk="0" hangingPunct="1">
      <a:defRPr sz="2400"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AEAEA"/>
    <a:srgbClr val="FFFFCC"/>
    <a:srgbClr val="FFFF99"/>
    <a:srgbClr val="FE8500"/>
    <a:srgbClr val="EE7D00"/>
    <a:srgbClr val="27633A"/>
    <a:srgbClr val="FF99CC"/>
    <a:srgbClr val="CCFFFF"/>
    <a:srgbClr val="CCFFCC"/>
    <a:srgbClr val="FF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aximized">
    <p:restoredLeft sz="15620" autoAdjust="0"/>
    <p:restoredTop sz="99650" autoAdjust="0"/>
  </p:normalViewPr>
  <p:slideViewPr>
    <p:cSldViewPr>
      <p:cViewPr>
        <p:scale>
          <a:sx n="33" d="100"/>
          <a:sy n="33" d="100"/>
        </p:scale>
        <p:origin x="1902" y="1908"/>
      </p:cViewPr>
      <p:guideLst>
        <p:guide orient="horz" pos="10368"/>
        <p:guide pos="13824"/>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notesMaster" Target="notesMasters/notesMaster1.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handoutMaster" Target="handoutMasters/handoutMaster1.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emf"/><Relationship Id="rId1" Type="http://schemas.openxmlformats.org/officeDocument/2006/relationships/image" Target="../media/image1.emf"/><Relationship Id="rId4" Type="http://schemas.openxmlformats.org/officeDocument/2006/relationships/image" Target="../media/image4.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1026"/>
          <p:cNvSpPr>
            <a:spLocks noGrp="1" noChangeArrowheads="1"/>
          </p:cNvSpPr>
          <p:nvPr>
            <p:ph type="hdr" sz="quarter"/>
          </p:nvPr>
        </p:nvSpPr>
        <p:spPr bwMode="auto">
          <a:xfrm>
            <a:off x="0" y="0"/>
            <a:ext cx="3004820" cy="4610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309" tIns="46154" rIns="92309" bIns="46154" numCol="1" anchor="t" anchorCtr="0" compatLnSpc="1">
            <a:prstTxWarp prst="textNoShape">
              <a:avLst/>
            </a:prstTxWarp>
          </a:bodyPr>
          <a:lstStyle>
            <a:lvl1pPr>
              <a:defRPr sz="1200" smtClean="0">
                <a:latin typeface="Times New Roman" pitchFamily="18" charset="0"/>
              </a:defRPr>
            </a:lvl1pPr>
          </a:lstStyle>
          <a:p>
            <a:pPr>
              <a:defRPr/>
            </a:pPr>
            <a:endParaRPr lang="en-US"/>
          </a:p>
        </p:txBody>
      </p:sp>
      <p:sp>
        <p:nvSpPr>
          <p:cNvPr id="4099" name="Rectangle 1027"/>
          <p:cNvSpPr>
            <a:spLocks noGrp="1" noChangeArrowheads="1"/>
          </p:cNvSpPr>
          <p:nvPr>
            <p:ph type="dt" sz="quarter" idx="1"/>
          </p:nvPr>
        </p:nvSpPr>
        <p:spPr bwMode="auto">
          <a:xfrm>
            <a:off x="3929380" y="0"/>
            <a:ext cx="3004820" cy="4610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309" tIns="46154" rIns="92309" bIns="46154" numCol="1" anchor="t" anchorCtr="0" compatLnSpc="1">
            <a:prstTxWarp prst="textNoShape">
              <a:avLst/>
            </a:prstTxWarp>
          </a:bodyPr>
          <a:lstStyle>
            <a:lvl1pPr algn="r">
              <a:defRPr sz="1200" smtClean="0">
                <a:latin typeface="Times New Roman" pitchFamily="18" charset="0"/>
              </a:defRPr>
            </a:lvl1pPr>
          </a:lstStyle>
          <a:p>
            <a:pPr>
              <a:defRPr/>
            </a:pPr>
            <a:endParaRPr lang="en-US"/>
          </a:p>
        </p:txBody>
      </p:sp>
      <p:sp>
        <p:nvSpPr>
          <p:cNvPr id="4100" name="Rectangle 1028"/>
          <p:cNvSpPr>
            <a:spLocks noGrp="1" noChangeArrowheads="1"/>
          </p:cNvSpPr>
          <p:nvPr>
            <p:ph type="ftr" sz="quarter" idx="2"/>
          </p:nvPr>
        </p:nvSpPr>
        <p:spPr bwMode="auto">
          <a:xfrm>
            <a:off x="0" y="8759190"/>
            <a:ext cx="3004820" cy="4610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309" tIns="46154" rIns="92309" bIns="46154" numCol="1" anchor="b" anchorCtr="0" compatLnSpc="1">
            <a:prstTxWarp prst="textNoShape">
              <a:avLst/>
            </a:prstTxWarp>
          </a:bodyPr>
          <a:lstStyle>
            <a:lvl1pPr>
              <a:defRPr sz="1200" smtClean="0">
                <a:latin typeface="Times New Roman" pitchFamily="18" charset="0"/>
              </a:defRPr>
            </a:lvl1pPr>
          </a:lstStyle>
          <a:p>
            <a:pPr>
              <a:defRPr/>
            </a:pPr>
            <a:endParaRPr lang="en-US"/>
          </a:p>
        </p:txBody>
      </p:sp>
      <p:sp>
        <p:nvSpPr>
          <p:cNvPr id="4101" name="Rectangle 1029"/>
          <p:cNvSpPr>
            <a:spLocks noGrp="1" noChangeArrowheads="1"/>
          </p:cNvSpPr>
          <p:nvPr>
            <p:ph type="sldNum" sz="quarter" idx="3"/>
          </p:nvPr>
        </p:nvSpPr>
        <p:spPr bwMode="auto">
          <a:xfrm>
            <a:off x="3929380" y="8759190"/>
            <a:ext cx="3004820" cy="4610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309" tIns="46154" rIns="92309" bIns="46154" numCol="1" anchor="b" anchorCtr="0" compatLnSpc="1">
            <a:prstTxWarp prst="textNoShape">
              <a:avLst/>
            </a:prstTxWarp>
          </a:bodyPr>
          <a:lstStyle>
            <a:lvl1pPr algn="r">
              <a:defRPr sz="1200" smtClean="0">
                <a:latin typeface="Times New Roman" pitchFamily="18" charset="0"/>
              </a:defRPr>
            </a:lvl1pPr>
          </a:lstStyle>
          <a:p>
            <a:pPr>
              <a:defRPr/>
            </a:pPr>
            <a:fld id="{EC02ED74-EC1A-43B0-8CE6-8FA3CC97C4FE}" type="slidenum">
              <a:rPr lang="en-US"/>
              <a:pPr>
                <a:defRPr/>
              </a:pPr>
              <a:t>‹#›</a:t>
            </a:fld>
            <a:endParaRPr lang="en-US"/>
          </a:p>
        </p:txBody>
      </p:sp>
    </p:spTree>
    <p:extLst>
      <p:ext uri="{BB962C8B-B14F-4D97-AF65-F5344CB8AC3E}">
        <p14:creationId xmlns:p14="http://schemas.microsoft.com/office/powerpoint/2010/main" val="338966060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218" name="Rectangle 2"/>
          <p:cNvSpPr>
            <a:spLocks noGrp="1" noChangeArrowheads="1"/>
          </p:cNvSpPr>
          <p:nvPr>
            <p:ph type="hdr" sz="quarter"/>
          </p:nvPr>
        </p:nvSpPr>
        <p:spPr bwMode="auto">
          <a:xfrm>
            <a:off x="0" y="0"/>
            <a:ext cx="3004820" cy="4610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309" tIns="46154" rIns="92309" bIns="46154" numCol="1" anchor="t" anchorCtr="0" compatLnSpc="1">
            <a:prstTxWarp prst="textNoShape">
              <a:avLst/>
            </a:prstTxWarp>
          </a:bodyPr>
          <a:lstStyle>
            <a:lvl1pPr>
              <a:defRPr sz="1200" smtClean="0">
                <a:latin typeface="Times New Roman" pitchFamily="18" charset="0"/>
              </a:defRPr>
            </a:lvl1pPr>
          </a:lstStyle>
          <a:p>
            <a:pPr>
              <a:defRPr/>
            </a:pPr>
            <a:endParaRPr lang="en-US"/>
          </a:p>
        </p:txBody>
      </p:sp>
      <p:sp>
        <p:nvSpPr>
          <p:cNvPr id="9219" name="Rectangle 3"/>
          <p:cNvSpPr>
            <a:spLocks noGrp="1" noChangeArrowheads="1"/>
          </p:cNvSpPr>
          <p:nvPr>
            <p:ph type="dt" idx="1"/>
          </p:nvPr>
        </p:nvSpPr>
        <p:spPr bwMode="auto">
          <a:xfrm>
            <a:off x="3927775" y="0"/>
            <a:ext cx="3004820" cy="4610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309" tIns="46154" rIns="92309" bIns="46154" numCol="1" anchor="t" anchorCtr="0" compatLnSpc="1">
            <a:prstTxWarp prst="textNoShape">
              <a:avLst/>
            </a:prstTxWarp>
          </a:bodyPr>
          <a:lstStyle>
            <a:lvl1pPr algn="r">
              <a:defRPr sz="1200" smtClean="0">
                <a:latin typeface="Times New Roman" pitchFamily="18" charset="0"/>
              </a:defRPr>
            </a:lvl1pPr>
          </a:lstStyle>
          <a:p>
            <a:pPr>
              <a:defRPr/>
            </a:pPr>
            <a:endParaRPr lang="en-US"/>
          </a:p>
        </p:txBody>
      </p:sp>
      <p:sp>
        <p:nvSpPr>
          <p:cNvPr id="3076" name="Rectangle 4"/>
          <p:cNvSpPr>
            <a:spLocks noGrp="1" noRot="1" noChangeAspect="1" noChangeArrowheads="1" noTextEdit="1"/>
          </p:cNvSpPr>
          <p:nvPr>
            <p:ph type="sldImg" idx="2"/>
          </p:nvPr>
        </p:nvSpPr>
        <p:spPr bwMode="auto">
          <a:xfrm>
            <a:off x="1162050" y="692150"/>
            <a:ext cx="4610100" cy="3457575"/>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9221" name="Rectangle 5"/>
          <p:cNvSpPr>
            <a:spLocks noGrp="1" noChangeArrowheads="1"/>
          </p:cNvSpPr>
          <p:nvPr>
            <p:ph type="body" sz="quarter" idx="3"/>
          </p:nvPr>
        </p:nvSpPr>
        <p:spPr bwMode="auto">
          <a:xfrm>
            <a:off x="693420" y="4379595"/>
            <a:ext cx="5547360" cy="41490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309" tIns="46154" rIns="92309" bIns="46154"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9222" name="Rectangle 6"/>
          <p:cNvSpPr>
            <a:spLocks noGrp="1" noChangeArrowheads="1"/>
          </p:cNvSpPr>
          <p:nvPr>
            <p:ph type="ftr" sz="quarter" idx="4"/>
          </p:nvPr>
        </p:nvSpPr>
        <p:spPr bwMode="auto">
          <a:xfrm>
            <a:off x="0" y="8757590"/>
            <a:ext cx="3004820" cy="4610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309" tIns="46154" rIns="92309" bIns="46154" numCol="1" anchor="b" anchorCtr="0" compatLnSpc="1">
            <a:prstTxWarp prst="textNoShape">
              <a:avLst/>
            </a:prstTxWarp>
          </a:bodyPr>
          <a:lstStyle>
            <a:lvl1pPr>
              <a:defRPr sz="1200" smtClean="0">
                <a:latin typeface="Times New Roman" pitchFamily="18" charset="0"/>
              </a:defRPr>
            </a:lvl1pPr>
          </a:lstStyle>
          <a:p>
            <a:pPr>
              <a:defRPr/>
            </a:pPr>
            <a:endParaRPr lang="en-US"/>
          </a:p>
        </p:txBody>
      </p:sp>
      <p:sp>
        <p:nvSpPr>
          <p:cNvPr id="9223" name="Rectangle 7"/>
          <p:cNvSpPr>
            <a:spLocks noGrp="1" noChangeArrowheads="1"/>
          </p:cNvSpPr>
          <p:nvPr>
            <p:ph type="sldNum" sz="quarter" idx="5"/>
          </p:nvPr>
        </p:nvSpPr>
        <p:spPr bwMode="auto">
          <a:xfrm>
            <a:off x="3927775" y="8757590"/>
            <a:ext cx="3004820" cy="4610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309" tIns="46154" rIns="92309" bIns="46154" numCol="1" anchor="b" anchorCtr="0" compatLnSpc="1">
            <a:prstTxWarp prst="textNoShape">
              <a:avLst/>
            </a:prstTxWarp>
          </a:bodyPr>
          <a:lstStyle>
            <a:lvl1pPr algn="r">
              <a:defRPr sz="1200" smtClean="0">
                <a:latin typeface="Times New Roman" pitchFamily="18" charset="0"/>
              </a:defRPr>
            </a:lvl1pPr>
          </a:lstStyle>
          <a:p>
            <a:pPr>
              <a:defRPr/>
            </a:pPr>
            <a:fld id="{C7CF6B38-1910-403D-86DB-5721103B5613}" type="slidenum">
              <a:rPr lang="en-US"/>
              <a:pPr>
                <a:defRPr/>
              </a:pPr>
              <a:t>‹#›</a:t>
            </a:fld>
            <a:endParaRPr lang="en-US"/>
          </a:p>
        </p:txBody>
      </p:sp>
    </p:spTree>
    <p:extLst>
      <p:ext uri="{BB962C8B-B14F-4D97-AF65-F5344CB8AC3E}">
        <p14:creationId xmlns:p14="http://schemas.microsoft.com/office/powerpoint/2010/main" val="309092053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7"/>
          <p:cNvSpPr>
            <a:spLocks noGrp="1" noChangeArrowheads="1"/>
          </p:cNvSpPr>
          <p:nvPr>
            <p:ph type="sldNum" sz="quarter" idx="5"/>
          </p:nvPr>
        </p:nvSpPr>
        <p:spPr>
          <a:noFill/>
        </p:spPr>
        <p:txBody>
          <a:bodyPr/>
          <a:lstStyle>
            <a:lvl1pPr eaLnBrk="0" hangingPunct="0">
              <a:defRPr sz="2400">
                <a:solidFill>
                  <a:schemeClr val="tx1"/>
                </a:solidFill>
                <a:latin typeface="Arial" charset="0"/>
              </a:defRPr>
            </a:lvl1pPr>
            <a:lvl2pPr marL="750008" indent="-288465" eaLnBrk="0" hangingPunct="0">
              <a:defRPr sz="2400">
                <a:solidFill>
                  <a:schemeClr val="tx1"/>
                </a:solidFill>
                <a:latin typeface="Arial" charset="0"/>
              </a:defRPr>
            </a:lvl2pPr>
            <a:lvl3pPr marL="1153859" indent="-230772" eaLnBrk="0" hangingPunct="0">
              <a:defRPr sz="2400">
                <a:solidFill>
                  <a:schemeClr val="tx1"/>
                </a:solidFill>
                <a:latin typeface="Arial" charset="0"/>
              </a:defRPr>
            </a:lvl3pPr>
            <a:lvl4pPr marL="1615402" indent="-230772" eaLnBrk="0" hangingPunct="0">
              <a:defRPr sz="2400">
                <a:solidFill>
                  <a:schemeClr val="tx1"/>
                </a:solidFill>
                <a:latin typeface="Arial" charset="0"/>
              </a:defRPr>
            </a:lvl4pPr>
            <a:lvl5pPr marL="2076945" indent="-230772" eaLnBrk="0" hangingPunct="0">
              <a:defRPr sz="2400">
                <a:solidFill>
                  <a:schemeClr val="tx1"/>
                </a:solidFill>
                <a:latin typeface="Arial" charset="0"/>
              </a:defRPr>
            </a:lvl5pPr>
            <a:lvl6pPr marL="2538489" indent="-230772" eaLnBrk="0" fontAlgn="base" hangingPunct="0">
              <a:spcBef>
                <a:spcPct val="0"/>
              </a:spcBef>
              <a:spcAft>
                <a:spcPct val="0"/>
              </a:spcAft>
              <a:defRPr sz="2400">
                <a:solidFill>
                  <a:schemeClr val="tx1"/>
                </a:solidFill>
                <a:latin typeface="Arial" charset="0"/>
              </a:defRPr>
            </a:lvl6pPr>
            <a:lvl7pPr marL="3000032" indent="-230772" eaLnBrk="0" fontAlgn="base" hangingPunct="0">
              <a:spcBef>
                <a:spcPct val="0"/>
              </a:spcBef>
              <a:spcAft>
                <a:spcPct val="0"/>
              </a:spcAft>
              <a:defRPr sz="2400">
                <a:solidFill>
                  <a:schemeClr val="tx1"/>
                </a:solidFill>
                <a:latin typeface="Arial" charset="0"/>
              </a:defRPr>
            </a:lvl7pPr>
            <a:lvl8pPr marL="3461576" indent="-230772" eaLnBrk="0" fontAlgn="base" hangingPunct="0">
              <a:spcBef>
                <a:spcPct val="0"/>
              </a:spcBef>
              <a:spcAft>
                <a:spcPct val="0"/>
              </a:spcAft>
              <a:defRPr sz="2400">
                <a:solidFill>
                  <a:schemeClr val="tx1"/>
                </a:solidFill>
                <a:latin typeface="Arial" charset="0"/>
              </a:defRPr>
            </a:lvl8pPr>
            <a:lvl9pPr marL="3923119" indent="-230772" eaLnBrk="0" fontAlgn="base" hangingPunct="0">
              <a:spcBef>
                <a:spcPct val="0"/>
              </a:spcBef>
              <a:spcAft>
                <a:spcPct val="0"/>
              </a:spcAft>
              <a:defRPr sz="2400">
                <a:solidFill>
                  <a:schemeClr val="tx1"/>
                </a:solidFill>
                <a:latin typeface="Arial" charset="0"/>
              </a:defRPr>
            </a:lvl9pPr>
          </a:lstStyle>
          <a:p>
            <a:pPr eaLnBrk="1" hangingPunct="1"/>
            <a:fld id="{49384D87-2BDB-41C8-8296-CE0549779443}" type="slidenum">
              <a:rPr lang="en-US" sz="1200">
                <a:latin typeface="Times New Roman" pitchFamily="18" charset="0"/>
              </a:rPr>
              <a:pPr eaLnBrk="1" hangingPunct="1"/>
              <a:t>1</a:t>
            </a:fld>
            <a:endParaRPr lang="en-US" sz="1200">
              <a:latin typeface="Times New Roman" pitchFamily="18" charset="0"/>
            </a:endParaRPr>
          </a:p>
        </p:txBody>
      </p:sp>
      <p:sp>
        <p:nvSpPr>
          <p:cNvPr id="4099" name="Rectangle 2"/>
          <p:cNvSpPr>
            <a:spLocks noGrp="1" noRot="1" noChangeAspect="1" noChangeArrowheads="1" noTextEdit="1"/>
          </p:cNvSpPr>
          <p:nvPr>
            <p:ph type="sldImg"/>
          </p:nvPr>
        </p:nvSpPr>
        <p:spPr>
          <a:ln/>
        </p:spPr>
      </p:sp>
      <p:sp>
        <p:nvSpPr>
          <p:cNvPr id="4100"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292475" y="10226675"/>
            <a:ext cx="37306250" cy="7054850"/>
          </a:xfrm>
        </p:spPr>
        <p:txBody>
          <a:bodyPr/>
          <a:lstStyle/>
          <a:p>
            <a:r>
              <a:rPr lang="en-US" smtClean="0"/>
              <a:t>Click to edit Master title style</a:t>
            </a:r>
            <a:endParaRPr lang="en-US"/>
          </a:p>
        </p:txBody>
      </p:sp>
      <p:sp>
        <p:nvSpPr>
          <p:cNvPr id="3" name="Subtitle 2"/>
          <p:cNvSpPr>
            <a:spLocks noGrp="1"/>
          </p:cNvSpPr>
          <p:nvPr>
            <p:ph type="subTitle" idx="1"/>
          </p:nvPr>
        </p:nvSpPr>
        <p:spPr>
          <a:xfrm>
            <a:off x="6583363" y="18653125"/>
            <a:ext cx="30724475" cy="841375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7E62EF42-2CF9-4575-BA1C-DFC7980ED1F3}" type="slidenum">
              <a:rPr lang="en-US"/>
              <a:pPr>
                <a:defRPr/>
              </a:pPr>
              <a:t>‹#›</a:t>
            </a:fld>
            <a:endParaRPr lang="en-US"/>
          </a:p>
        </p:txBody>
      </p:sp>
    </p:spTree>
    <p:extLst>
      <p:ext uri="{BB962C8B-B14F-4D97-AF65-F5344CB8AC3E}">
        <p14:creationId xmlns:p14="http://schemas.microsoft.com/office/powerpoint/2010/main" val="22810300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D3ED0E3C-683C-4FA3-998D-F690B185579A}" type="slidenum">
              <a:rPr lang="en-US"/>
              <a:pPr>
                <a:defRPr/>
              </a:pPr>
              <a:t>‹#›</a:t>
            </a:fld>
            <a:endParaRPr lang="en-US"/>
          </a:p>
        </p:txBody>
      </p:sp>
    </p:spTree>
    <p:extLst>
      <p:ext uri="{BB962C8B-B14F-4D97-AF65-F5344CB8AC3E}">
        <p14:creationId xmlns:p14="http://schemas.microsoft.com/office/powerpoint/2010/main" val="16446015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467100" y="21153438"/>
            <a:ext cx="37307838" cy="653732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3467100" y="13952538"/>
            <a:ext cx="37307838" cy="720090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A2092565-B014-4E33-A739-B813DC86F1F6}" type="slidenum">
              <a:rPr lang="en-US"/>
              <a:pPr>
                <a:defRPr/>
              </a:pPr>
              <a:t>‹#›</a:t>
            </a:fld>
            <a:endParaRPr lang="en-US"/>
          </a:p>
        </p:txBody>
      </p:sp>
    </p:spTree>
    <p:extLst>
      <p:ext uri="{BB962C8B-B14F-4D97-AF65-F5344CB8AC3E}">
        <p14:creationId xmlns:p14="http://schemas.microsoft.com/office/powerpoint/2010/main" val="3685972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292475" y="9509125"/>
            <a:ext cx="18576925" cy="197516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22021800" y="9509125"/>
            <a:ext cx="18576925" cy="197516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4C0B1219-AD6E-43CA-B663-D639B7485748}" type="slidenum">
              <a:rPr lang="en-US"/>
              <a:pPr>
                <a:defRPr/>
              </a:pPr>
              <a:t>‹#›</a:t>
            </a:fld>
            <a:endParaRPr lang="en-US"/>
          </a:p>
        </p:txBody>
      </p:sp>
    </p:spTree>
    <p:extLst>
      <p:ext uri="{BB962C8B-B14F-4D97-AF65-F5344CB8AC3E}">
        <p14:creationId xmlns:p14="http://schemas.microsoft.com/office/powerpoint/2010/main" val="39735710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193925" y="1317625"/>
            <a:ext cx="39503350" cy="54864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2193925" y="7369175"/>
            <a:ext cx="19392900" cy="307022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2193925" y="10439400"/>
            <a:ext cx="19392900" cy="189658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22296438" y="7369175"/>
            <a:ext cx="19400837" cy="307022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22296438" y="10439400"/>
            <a:ext cx="19400837" cy="189658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D71365AA-99D2-4352-9654-163657704084}" type="slidenum">
              <a:rPr lang="en-US"/>
              <a:pPr>
                <a:defRPr/>
              </a:pPr>
              <a:t>‹#›</a:t>
            </a:fld>
            <a:endParaRPr lang="en-US"/>
          </a:p>
        </p:txBody>
      </p:sp>
    </p:spTree>
    <p:extLst>
      <p:ext uri="{BB962C8B-B14F-4D97-AF65-F5344CB8AC3E}">
        <p14:creationId xmlns:p14="http://schemas.microsoft.com/office/powerpoint/2010/main" val="37471140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75F4F237-E49B-40A5-908B-98ADDCB23D4E}" type="slidenum">
              <a:rPr lang="en-US"/>
              <a:pPr>
                <a:defRPr/>
              </a:pPr>
              <a:t>‹#›</a:t>
            </a:fld>
            <a:endParaRPr lang="en-US"/>
          </a:p>
        </p:txBody>
      </p:sp>
    </p:spTree>
    <p:extLst>
      <p:ext uri="{BB962C8B-B14F-4D97-AF65-F5344CB8AC3E}">
        <p14:creationId xmlns:p14="http://schemas.microsoft.com/office/powerpoint/2010/main" val="8215007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CB4C763C-8793-4BFE-9269-C64A94D07CEF}" type="slidenum">
              <a:rPr lang="en-US"/>
              <a:pPr>
                <a:defRPr/>
              </a:pPr>
              <a:t>‹#›</a:t>
            </a:fld>
            <a:endParaRPr lang="en-US"/>
          </a:p>
        </p:txBody>
      </p:sp>
    </p:spTree>
    <p:extLst>
      <p:ext uri="{BB962C8B-B14F-4D97-AF65-F5344CB8AC3E}">
        <p14:creationId xmlns:p14="http://schemas.microsoft.com/office/powerpoint/2010/main" val="19493421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93925" y="1311275"/>
            <a:ext cx="14439900" cy="557688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17160875" y="1311275"/>
            <a:ext cx="24536400" cy="28093988"/>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2193925" y="6888163"/>
            <a:ext cx="14439900" cy="225171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D62FA9AC-EC82-41AC-A195-0604F34703C7}" type="slidenum">
              <a:rPr lang="en-US"/>
              <a:pPr>
                <a:defRPr/>
              </a:pPr>
              <a:t>‹#›</a:t>
            </a:fld>
            <a:endParaRPr lang="en-US"/>
          </a:p>
        </p:txBody>
      </p:sp>
    </p:spTree>
    <p:extLst>
      <p:ext uri="{BB962C8B-B14F-4D97-AF65-F5344CB8AC3E}">
        <p14:creationId xmlns:p14="http://schemas.microsoft.com/office/powerpoint/2010/main" val="33435406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02663" y="23042563"/>
            <a:ext cx="26335037" cy="2720975"/>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8602663" y="2941638"/>
            <a:ext cx="26335037" cy="19750087"/>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8602663" y="25763538"/>
            <a:ext cx="26335037" cy="386238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339E7367-F861-4469-8F1E-2B22E33313A3}" type="slidenum">
              <a:rPr lang="en-US"/>
              <a:pPr>
                <a:defRPr/>
              </a:pPr>
              <a:t>‹#›</a:t>
            </a:fld>
            <a:endParaRPr lang="en-US"/>
          </a:p>
        </p:txBody>
      </p:sp>
    </p:spTree>
    <p:extLst>
      <p:ext uri="{BB962C8B-B14F-4D97-AF65-F5344CB8AC3E}">
        <p14:creationId xmlns:p14="http://schemas.microsoft.com/office/powerpoint/2010/main" val="18946774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55928CD3-AC38-479F-8EE5-F2AB6EC28205}" type="slidenum">
              <a:rPr lang="en-US"/>
              <a:pPr>
                <a:defRPr/>
              </a:pPr>
              <a:t>‹#›</a:t>
            </a:fld>
            <a:endParaRPr lang="en-US"/>
          </a:p>
        </p:txBody>
      </p:sp>
    </p:spTree>
    <p:extLst>
      <p:ext uri="{BB962C8B-B14F-4D97-AF65-F5344CB8AC3E}">
        <p14:creationId xmlns:p14="http://schemas.microsoft.com/office/powerpoint/2010/main" val="34851856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1272163" y="2925763"/>
            <a:ext cx="9326562" cy="26335037"/>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3292475" y="2925763"/>
            <a:ext cx="27827288" cy="2633503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ECDE6F18-E9BE-4904-904A-DD4AD0DF5783}" type="slidenum">
              <a:rPr lang="en-US"/>
              <a:pPr>
                <a:defRPr/>
              </a:pPr>
              <a:t>‹#›</a:t>
            </a:fld>
            <a:endParaRPr lang="en-US"/>
          </a:p>
        </p:txBody>
      </p:sp>
    </p:spTree>
    <p:extLst>
      <p:ext uri="{BB962C8B-B14F-4D97-AF65-F5344CB8AC3E}">
        <p14:creationId xmlns:p14="http://schemas.microsoft.com/office/powerpoint/2010/main" val="14715869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CCFFFF"/>
            </a:gs>
            <a:gs pos="100000">
              <a:srgbClr val="FF66FF"/>
            </a:gs>
          </a:gsLst>
          <a:lin ang="18900000" scaled="1"/>
        </a:gra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3292475" y="2925763"/>
            <a:ext cx="37306250" cy="5486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438912" tIns="219456" rIns="438912" bIns="219456"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3292475" y="9509125"/>
            <a:ext cx="37306250" cy="1975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438912" tIns="219456" rIns="438912" bIns="219456"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3292475" y="29992638"/>
            <a:ext cx="9144000" cy="2193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438912" tIns="219456" rIns="438912" bIns="219456" numCol="1" anchor="t" anchorCtr="0" compatLnSpc="1">
            <a:prstTxWarp prst="textNoShape">
              <a:avLst/>
            </a:prstTxWarp>
          </a:bodyPr>
          <a:lstStyle>
            <a:lvl1pPr defTabSz="4389438">
              <a:defRPr sz="6700" smtClean="0">
                <a:latin typeface="+mn-lt"/>
              </a:defRPr>
            </a:lvl1pPr>
          </a:lstStyle>
          <a:p>
            <a:pPr>
              <a:defRPr/>
            </a:pPr>
            <a:endParaRPr lang="en-US"/>
          </a:p>
        </p:txBody>
      </p:sp>
      <p:sp>
        <p:nvSpPr>
          <p:cNvPr id="1029" name="Rectangle 5"/>
          <p:cNvSpPr>
            <a:spLocks noGrp="1" noChangeArrowheads="1"/>
          </p:cNvSpPr>
          <p:nvPr>
            <p:ph type="ftr" sz="quarter" idx="3"/>
          </p:nvPr>
        </p:nvSpPr>
        <p:spPr bwMode="auto">
          <a:xfrm>
            <a:off x="14995525" y="29992638"/>
            <a:ext cx="13900150" cy="2193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438912" tIns="219456" rIns="438912" bIns="219456" numCol="1" anchor="t" anchorCtr="0" compatLnSpc="1">
            <a:prstTxWarp prst="textNoShape">
              <a:avLst/>
            </a:prstTxWarp>
          </a:bodyPr>
          <a:lstStyle>
            <a:lvl1pPr algn="ctr" defTabSz="4389438">
              <a:defRPr sz="6700" smtClean="0">
                <a:latin typeface="+mn-lt"/>
              </a:defRPr>
            </a:lvl1pPr>
          </a:lstStyle>
          <a:p>
            <a:pPr>
              <a:defRPr/>
            </a:pPr>
            <a:endParaRPr lang="en-US"/>
          </a:p>
        </p:txBody>
      </p:sp>
      <p:sp>
        <p:nvSpPr>
          <p:cNvPr id="1030" name="Rectangle 6"/>
          <p:cNvSpPr>
            <a:spLocks noGrp="1" noChangeArrowheads="1"/>
          </p:cNvSpPr>
          <p:nvPr>
            <p:ph type="sldNum" sz="quarter" idx="4"/>
          </p:nvPr>
        </p:nvSpPr>
        <p:spPr bwMode="auto">
          <a:xfrm>
            <a:off x="31454725" y="29992638"/>
            <a:ext cx="9144000" cy="2193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438912" tIns="219456" rIns="438912" bIns="219456" numCol="1" anchor="t" anchorCtr="0" compatLnSpc="1">
            <a:prstTxWarp prst="textNoShape">
              <a:avLst/>
            </a:prstTxWarp>
          </a:bodyPr>
          <a:lstStyle>
            <a:lvl1pPr algn="r" defTabSz="4389438">
              <a:defRPr sz="6700" smtClean="0">
                <a:latin typeface="+mn-lt"/>
              </a:defRPr>
            </a:lvl1pPr>
          </a:lstStyle>
          <a:p>
            <a:pPr>
              <a:defRPr/>
            </a:pPr>
            <a:fld id="{54CF7B4A-E791-47B4-A6B7-FBBEB347B70B}"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389438" rtl="0" eaLnBrk="0" fontAlgn="base" hangingPunct="0">
        <a:spcBef>
          <a:spcPct val="0"/>
        </a:spcBef>
        <a:spcAft>
          <a:spcPct val="0"/>
        </a:spcAft>
        <a:defRPr sz="21100">
          <a:solidFill>
            <a:schemeClr val="tx2"/>
          </a:solidFill>
          <a:latin typeface="+mj-lt"/>
          <a:ea typeface="+mj-ea"/>
          <a:cs typeface="+mj-cs"/>
        </a:defRPr>
      </a:lvl1pPr>
      <a:lvl2pPr algn="ctr" defTabSz="4389438" rtl="0" eaLnBrk="0" fontAlgn="base" hangingPunct="0">
        <a:spcBef>
          <a:spcPct val="0"/>
        </a:spcBef>
        <a:spcAft>
          <a:spcPct val="0"/>
        </a:spcAft>
        <a:defRPr sz="21100">
          <a:solidFill>
            <a:schemeClr val="tx2"/>
          </a:solidFill>
          <a:latin typeface="Times New Roman" pitchFamily="18" charset="0"/>
        </a:defRPr>
      </a:lvl2pPr>
      <a:lvl3pPr algn="ctr" defTabSz="4389438" rtl="0" eaLnBrk="0" fontAlgn="base" hangingPunct="0">
        <a:spcBef>
          <a:spcPct val="0"/>
        </a:spcBef>
        <a:spcAft>
          <a:spcPct val="0"/>
        </a:spcAft>
        <a:defRPr sz="21100">
          <a:solidFill>
            <a:schemeClr val="tx2"/>
          </a:solidFill>
          <a:latin typeface="Times New Roman" pitchFamily="18" charset="0"/>
        </a:defRPr>
      </a:lvl3pPr>
      <a:lvl4pPr algn="ctr" defTabSz="4389438" rtl="0" eaLnBrk="0" fontAlgn="base" hangingPunct="0">
        <a:spcBef>
          <a:spcPct val="0"/>
        </a:spcBef>
        <a:spcAft>
          <a:spcPct val="0"/>
        </a:spcAft>
        <a:defRPr sz="21100">
          <a:solidFill>
            <a:schemeClr val="tx2"/>
          </a:solidFill>
          <a:latin typeface="Times New Roman" pitchFamily="18" charset="0"/>
        </a:defRPr>
      </a:lvl4pPr>
      <a:lvl5pPr algn="ctr" defTabSz="4389438" rtl="0" eaLnBrk="0" fontAlgn="base" hangingPunct="0">
        <a:spcBef>
          <a:spcPct val="0"/>
        </a:spcBef>
        <a:spcAft>
          <a:spcPct val="0"/>
        </a:spcAft>
        <a:defRPr sz="21100">
          <a:solidFill>
            <a:schemeClr val="tx2"/>
          </a:solidFill>
          <a:latin typeface="Times New Roman" pitchFamily="18" charset="0"/>
        </a:defRPr>
      </a:lvl5pPr>
      <a:lvl6pPr marL="457200" algn="ctr" defTabSz="4389438" rtl="0" fontAlgn="base">
        <a:spcBef>
          <a:spcPct val="0"/>
        </a:spcBef>
        <a:spcAft>
          <a:spcPct val="0"/>
        </a:spcAft>
        <a:defRPr sz="21100">
          <a:solidFill>
            <a:schemeClr val="tx2"/>
          </a:solidFill>
          <a:latin typeface="Times New Roman" pitchFamily="18" charset="0"/>
        </a:defRPr>
      </a:lvl6pPr>
      <a:lvl7pPr marL="914400" algn="ctr" defTabSz="4389438" rtl="0" fontAlgn="base">
        <a:spcBef>
          <a:spcPct val="0"/>
        </a:spcBef>
        <a:spcAft>
          <a:spcPct val="0"/>
        </a:spcAft>
        <a:defRPr sz="21100">
          <a:solidFill>
            <a:schemeClr val="tx2"/>
          </a:solidFill>
          <a:latin typeface="Times New Roman" pitchFamily="18" charset="0"/>
        </a:defRPr>
      </a:lvl7pPr>
      <a:lvl8pPr marL="1371600" algn="ctr" defTabSz="4389438" rtl="0" fontAlgn="base">
        <a:spcBef>
          <a:spcPct val="0"/>
        </a:spcBef>
        <a:spcAft>
          <a:spcPct val="0"/>
        </a:spcAft>
        <a:defRPr sz="21100">
          <a:solidFill>
            <a:schemeClr val="tx2"/>
          </a:solidFill>
          <a:latin typeface="Times New Roman" pitchFamily="18" charset="0"/>
        </a:defRPr>
      </a:lvl8pPr>
      <a:lvl9pPr marL="1828800" algn="ctr" defTabSz="4389438" rtl="0" fontAlgn="base">
        <a:spcBef>
          <a:spcPct val="0"/>
        </a:spcBef>
        <a:spcAft>
          <a:spcPct val="0"/>
        </a:spcAft>
        <a:defRPr sz="21100">
          <a:solidFill>
            <a:schemeClr val="tx2"/>
          </a:solidFill>
          <a:latin typeface="Times New Roman" pitchFamily="18" charset="0"/>
        </a:defRPr>
      </a:lvl9pPr>
    </p:titleStyle>
    <p:bodyStyle>
      <a:lvl1pPr marL="1646238" indent="-1646238" algn="l" defTabSz="4389438" rtl="0" eaLnBrk="0" fontAlgn="base" hangingPunct="0">
        <a:spcBef>
          <a:spcPct val="20000"/>
        </a:spcBef>
        <a:spcAft>
          <a:spcPct val="0"/>
        </a:spcAft>
        <a:buChar char="•"/>
        <a:defRPr sz="15400">
          <a:solidFill>
            <a:schemeClr val="tx1"/>
          </a:solidFill>
          <a:latin typeface="+mn-lt"/>
          <a:ea typeface="+mn-ea"/>
          <a:cs typeface="+mn-cs"/>
        </a:defRPr>
      </a:lvl1pPr>
      <a:lvl2pPr marL="3565525" indent="-1371600" algn="l" defTabSz="4389438" rtl="0" eaLnBrk="0" fontAlgn="base" hangingPunct="0">
        <a:spcBef>
          <a:spcPct val="20000"/>
        </a:spcBef>
        <a:spcAft>
          <a:spcPct val="0"/>
        </a:spcAft>
        <a:buChar char="–"/>
        <a:defRPr sz="13400">
          <a:solidFill>
            <a:schemeClr val="tx1"/>
          </a:solidFill>
          <a:latin typeface="+mn-lt"/>
        </a:defRPr>
      </a:lvl2pPr>
      <a:lvl3pPr marL="5486400" indent="-1096963" algn="l" defTabSz="4389438" rtl="0" eaLnBrk="0" fontAlgn="base" hangingPunct="0">
        <a:spcBef>
          <a:spcPct val="20000"/>
        </a:spcBef>
        <a:spcAft>
          <a:spcPct val="0"/>
        </a:spcAft>
        <a:buChar char="•"/>
        <a:defRPr sz="11500">
          <a:solidFill>
            <a:schemeClr val="tx1"/>
          </a:solidFill>
          <a:latin typeface="+mn-lt"/>
        </a:defRPr>
      </a:lvl3pPr>
      <a:lvl4pPr marL="7680325" indent="-1096963" algn="l" defTabSz="4389438" rtl="0" eaLnBrk="0" fontAlgn="base" hangingPunct="0">
        <a:spcBef>
          <a:spcPct val="20000"/>
        </a:spcBef>
        <a:spcAft>
          <a:spcPct val="0"/>
        </a:spcAft>
        <a:buChar char="–"/>
        <a:defRPr sz="9600">
          <a:solidFill>
            <a:schemeClr val="tx1"/>
          </a:solidFill>
          <a:latin typeface="+mn-lt"/>
        </a:defRPr>
      </a:lvl4pPr>
      <a:lvl5pPr marL="9875838" indent="-1096963" algn="l" defTabSz="4389438" rtl="0" eaLnBrk="0" fontAlgn="base" hangingPunct="0">
        <a:spcBef>
          <a:spcPct val="20000"/>
        </a:spcBef>
        <a:spcAft>
          <a:spcPct val="0"/>
        </a:spcAft>
        <a:buChar char="»"/>
        <a:defRPr sz="9600">
          <a:solidFill>
            <a:schemeClr val="tx1"/>
          </a:solidFill>
          <a:latin typeface="+mn-lt"/>
        </a:defRPr>
      </a:lvl5pPr>
      <a:lvl6pPr marL="10333038" indent="-1096963" algn="l" defTabSz="4389438" rtl="0" fontAlgn="base">
        <a:spcBef>
          <a:spcPct val="20000"/>
        </a:spcBef>
        <a:spcAft>
          <a:spcPct val="0"/>
        </a:spcAft>
        <a:buChar char="»"/>
        <a:defRPr sz="9600">
          <a:solidFill>
            <a:schemeClr val="tx1"/>
          </a:solidFill>
          <a:latin typeface="+mn-lt"/>
        </a:defRPr>
      </a:lvl6pPr>
      <a:lvl7pPr marL="10790238" indent="-1096963" algn="l" defTabSz="4389438" rtl="0" fontAlgn="base">
        <a:spcBef>
          <a:spcPct val="20000"/>
        </a:spcBef>
        <a:spcAft>
          <a:spcPct val="0"/>
        </a:spcAft>
        <a:buChar char="»"/>
        <a:defRPr sz="9600">
          <a:solidFill>
            <a:schemeClr val="tx1"/>
          </a:solidFill>
          <a:latin typeface="+mn-lt"/>
        </a:defRPr>
      </a:lvl7pPr>
      <a:lvl8pPr marL="11247438" indent="-1096963" algn="l" defTabSz="4389438" rtl="0" fontAlgn="base">
        <a:spcBef>
          <a:spcPct val="20000"/>
        </a:spcBef>
        <a:spcAft>
          <a:spcPct val="0"/>
        </a:spcAft>
        <a:buChar char="»"/>
        <a:defRPr sz="9600">
          <a:solidFill>
            <a:schemeClr val="tx1"/>
          </a:solidFill>
          <a:latin typeface="+mn-lt"/>
        </a:defRPr>
      </a:lvl8pPr>
      <a:lvl9pPr marL="11704638" indent="-1096963" algn="l" defTabSz="4389438" rtl="0" fontAlgn="base">
        <a:spcBef>
          <a:spcPct val="20000"/>
        </a:spcBef>
        <a:spcAft>
          <a:spcPct val="0"/>
        </a:spcAft>
        <a:buChar char="»"/>
        <a:defRPr sz="9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gif"/><Relationship Id="rId13" Type="http://schemas.openxmlformats.org/officeDocument/2006/relationships/image" Target="../media/image10.emf"/><Relationship Id="rId18" Type="http://schemas.openxmlformats.org/officeDocument/2006/relationships/image" Target="../media/image2.emf"/><Relationship Id="rId3" Type="http://schemas.openxmlformats.org/officeDocument/2006/relationships/notesSlide" Target="../notesSlides/notesSlide1.xml"/><Relationship Id="rId21" Type="http://schemas.openxmlformats.org/officeDocument/2006/relationships/package" Target="../embeddings/Microsoft_Word_Document4.docx"/><Relationship Id="rId7" Type="http://schemas.openxmlformats.org/officeDocument/2006/relationships/hyperlink" Target="http://www.r-project.org/" TargetMode="External"/><Relationship Id="rId12" Type="http://schemas.openxmlformats.org/officeDocument/2006/relationships/image" Target="../media/image9.emf"/><Relationship Id="rId17" Type="http://schemas.openxmlformats.org/officeDocument/2006/relationships/package" Target="../embeddings/Microsoft_Word_Document2.docx"/><Relationship Id="rId2" Type="http://schemas.openxmlformats.org/officeDocument/2006/relationships/slideLayout" Target="../slideLayouts/slideLayout4.xml"/><Relationship Id="rId16" Type="http://schemas.openxmlformats.org/officeDocument/2006/relationships/image" Target="../media/image13.jpeg"/><Relationship Id="rId20" Type="http://schemas.openxmlformats.org/officeDocument/2006/relationships/image" Target="../media/image3.emf"/><Relationship Id="rId1" Type="http://schemas.openxmlformats.org/officeDocument/2006/relationships/vmlDrawing" Target="../drawings/vmlDrawing1.vml"/><Relationship Id="rId6" Type="http://schemas.openxmlformats.org/officeDocument/2006/relationships/hyperlink" Target="http://www.fia.fs.fed.us/library/field-guides-methods-proc/docs/2012/field_guide_p3_5-1_sec21_10_2011.pdf" TargetMode="External"/><Relationship Id="rId11" Type="http://schemas.openxmlformats.org/officeDocument/2006/relationships/image" Target="../media/image8.emf"/><Relationship Id="rId5" Type="http://schemas.openxmlformats.org/officeDocument/2006/relationships/image" Target="../media/image1.emf"/><Relationship Id="rId15" Type="http://schemas.openxmlformats.org/officeDocument/2006/relationships/image" Target="../media/image12.emf"/><Relationship Id="rId10" Type="http://schemas.openxmlformats.org/officeDocument/2006/relationships/image" Target="../media/image7.jpeg"/><Relationship Id="rId19" Type="http://schemas.openxmlformats.org/officeDocument/2006/relationships/package" Target="../embeddings/Microsoft_Word_Document3.docx"/><Relationship Id="rId4" Type="http://schemas.openxmlformats.org/officeDocument/2006/relationships/package" Target="../embeddings/Microsoft_PowerPoint_Slide1.sldx"/><Relationship Id="rId9" Type="http://schemas.openxmlformats.org/officeDocument/2006/relationships/image" Target="../media/image6.jpeg"/><Relationship Id="rId14" Type="http://schemas.openxmlformats.org/officeDocument/2006/relationships/image" Target="../media/image11.emf"/><Relationship Id="rId22" Type="http://schemas.openxmlformats.org/officeDocument/2006/relationships/image" Target="../media/image4.emf"/></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rgbClr val="0070C0"/>
            </a:gs>
            <a:gs pos="0">
              <a:srgbClr val="85C2FF"/>
            </a:gs>
            <a:gs pos="0">
              <a:srgbClr val="5EA1D5">
                <a:alpha val="59000"/>
              </a:srgbClr>
            </a:gs>
            <a:gs pos="100000">
              <a:srgbClr val="C4D6EB"/>
            </a:gs>
            <a:gs pos="100000">
              <a:srgbClr val="FFEBFA"/>
            </a:gs>
          </a:gsLst>
          <a:lin ang="18900000" scaled="0"/>
        </a:gradFill>
        <a:effectLst/>
      </p:bgPr>
    </p:bg>
    <p:spTree>
      <p:nvGrpSpPr>
        <p:cNvPr id="1" name=""/>
        <p:cNvGrpSpPr/>
        <p:nvPr/>
      </p:nvGrpSpPr>
      <p:grpSpPr>
        <a:xfrm>
          <a:off x="0" y="0"/>
          <a:ext cx="0" cy="0"/>
          <a:chOff x="0" y="0"/>
          <a:chExt cx="0" cy="0"/>
        </a:xfrm>
      </p:grpSpPr>
      <p:graphicFrame>
        <p:nvGraphicFramePr>
          <p:cNvPr id="2" name="Object 1"/>
          <p:cNvGraphicFramePr>
            <a:graphicFrameLocks noChangeAspect="1"/>
          </p:cNvGraphicFramePr>
          <p:nvPr>
            <p:extLst>
              <p:ext uri="{D42A27DB-BD31-4B8C-83A1-F6EECF244321}">
                <p14:modId xmlns:p14="http://schemas.microsoft.com/office/powerpoint/2010/main" val="3575960299"/>
              </p:ext>
            </p:extLst>
          </p:nvPr>
        </p:nvGraphicFramePr>
        <p:xfrm>
          <a:off x="21793200" y="11011549"/>
          <a:ext cx="7467600" cy="5600051"/>
        </p:xfrm>
        <a:graphic>
          <a:graphicData uri="http://schemas.openxmlformats.org/presentationml/2006/ole">
            <mc:AlternateContent xmlns:mc="http://schemas.openxmlformats.org/markup-compatibility/2006">
              <mc:Choice xmlns:v="urn:schemas-microsoft-com:vml" Requires="v">
                <p:oleObj spid="_x0000_s1194" name="Slide" r:id="rId4" imgW="4570409" imgH="3427742" progId="PowerPoint.Slide.12">
                  <p:embed/>
                </p:oleObj>
              </mc:Choice>
              <mc:Fallback>
                <p:oleObj name="Slide" r:id="rId4" imgW="4570409" imgH="3427742" progId="PowerPoint.Slide.12">
                  <p:embed/>
                  <p:pic>
                    <p:nvPicPr>
                      <p:cNvPr id="0" name=""/>
                      <p:cNvPicPr/>
                      <p:nvPr/>
                    </p:nvPicPr>
                    <p:blipFill>
                      <a:blip r:embed="rId5"/>
                      <a:stretch>
                        <a:fillRect/>
                      </a:stretch>
                    </p:blipFill>
                    <p:spPr>
                      <a:xfrm>
                        <a:off x="21793200" y="11011549"/>
                        <a:ext cx="7467600" cy="5600051"/>
                      </a:xfrm>
                      <a:prstGeom prst="rect">
                        <a:avLst/>
                      </a:prstGeom>
                    </p:spPr>
                  </p:pic>
                </p:oleObj>
              </mc:Fallback>
            </mc:AlternateContent>
          </a:graphicData>
        </a:graphic>
      </p:graphicFrame>
      <p:sp>
        <p:nvSpPr>
          <p:cNvPr id="2050" name="Rectangle 2"/>
          <p:cNvSpPr>
            <a:spLocks noGrp="1" noChangeArrowheads="1"/>
          </p:cNvSpPr>
          <p:nvPr>
            <p:ph type="title"/>
          </p:nvPr>
        </p:nvSpPr>
        <p:spPr>
          <a:xfrm>
            <a:off x="3276600" y="990600"/>
            <a:ext cx="37306250" cy="2590800"/>
          </a:xfrm>
        </p:spPr>
        <p:txBody>
          <a:bodyPr/>
          <a:lstStyle/>
          <a:p>
            <a:pPr eaLnBrk="1" hangingPunct="1"/>
            <a:r>
              <a:rPr lang="en-US" sz="7200" b="1" dirty="0" smtClean="0">
                <a:solidFill>
                  <a:schemeClr val="tx1">
                    <a:lumMod val="95000"/>
                    <a:lumOff val="5000"/>
                  </a:schemeClr>
                </a:solidFill>
                <a:latin typeface="Arial" charset="0"/>
              </a:rPr>
              <a:t>Using Lichens to Monitor Nitrogen Deposition Near Natural Gas Drilling in the Wind River Range, WY</a:t>
            </a:r>
            <a:r>
              <a:rPr lang="en-US" sz="8000" b="1" dirty="0" smtClean="0">
                <a:latin typeface="Arial" charset="0"/>
              </a:rPr>
              <a:t/>
            </a:r>
            <a:br>
              <a:rPr lang="en-US" sz="8000" b="1" dirty="0" smtClean="0">
                <a:latin typeface="Arial" charset="0"/>
              </a:rPr>
            </a:br>
            <a:r>
              <a:rPr lang="en-US" sz="4800" dirty="0" smtClean="0">
                <a:solidFill>
                  <a:schemeClr val="tx1">
                    <a:lumMod val="65000"/>
                    <a:lumOff val="35000"/>
                  </a:schemeClr>
                </a:solidFill>
                <a:latin typeface="Arial" charset="0"/>
              </a:rPr>
              <a:t>Jill A. McMurray</a:t>
            </a:r>
            <a:r>
              <a:rPr lang="en-US" sz="3600" baseline="30000" dirty="0" smtClean="0">
                <a:solidFill>
                  <a:schemeClr val="tx1">
                    <a:lumMod val="65000"/>
                    <a:lumOff val="35000"/>
                  </a:schemeClr>
                </a:solidFill>
                <a:latin typeface="Arial" charset="0"/>
              </a:rPr>
              <a:t>1</a:t>
            </a:r>
            <a:r>
              <a:rPr lang="en-US" sz="4800" dirty="0" smtClean="0">
                <a:solidFill>
                  <a:schemeClr val="tx1">
                    <a:lumMod val="65000"/>
                    <a:lumOff val="35000"/>
                  </a:schemeClr>
                </a:solidFill>
                <a:latin typeface="Arial" charset="0"/>
              </a:rPr>
              <a:t>, Dave W. Roberts</a:t>
            </a:r>
            <a:r>
              <a:rPr lang="en-US" sz="3600" baseline="30000" dirty="0" smtClean="0">
                <a:solidFill>
                  <a:schemeClr val="tx1">
                    <a:lumMod val="65000"/>
                    <a:lumOff val="35000"/>
                  </a:schemeClr>
                </a:solidFill>
                <a:latin typeface="Arial" charset="0"/>
              </a:rPr>
              <a:t>2</a:t>
            </a:r>
            <a:r>
              <a:rPr lang="en-US" sz="4800" dirty="0" smtClean="0">
                <a:solidFill>
                  <a:schemeClr val="tx1">
                    <a:lumMod val="65000"/>
                    <a:lumOff val="35000"/>
                  </a:schemeClr>
                </a:solidFill>
                <a:latin typeface="Arial" charset="0"/>
              </a:rPr>
              <a:t>, Mark E. Fenn</a:t>
            </a:r>
            <a:r>
              <a:rPr lang="en-US" sz="3600" baseline="30000" dirty="0">
                <a:solidFill>
                  <a:schemeClr val="tx1">
                    <a:lumMod val="65000"/>
                    <a:lumOff val="35000"/>
                  </a:schemeClr>
                </a:solidFill>
                <a:latin typeface="Arial" charset="0"/>
              </a:rPr>
              <a:t>1</a:t>
            </a:r>
            <a:r>
              <a:rPr lang="en-US" sz="4800" dirty="0" smtClean="0">
                <a:solidFill>
                  <a:schemeClr val="tx1">
                    <a:lumMod val="65000"/>
                    <a:lumOff val="35000"/>
                  </a:schemeClr>
                </a:solidFill>
                <a:latin typeface="Arial" charset="0"/>
              </a:rPr>
              <a:t>, Linda H. Geiser</a:t>
            </a:r>
            <a:r>
              <a:rPr lang="en-US" sz="3600" baseline="30000" dirty="0">
                <a:solidFill>
                  <a:schemeClr val="tx1">
                    <a:lumMod val="65000"/>
                    <a:lumOff val="35000"/>
                  </a:schemeClr>
                </a:solidFill>
                <a:latin typeface="Arial" charset="0"/>
              </a:rPr>
              <a:t>1</a:t>
            </a:r>
            <a:r>
              <a:rPr lang="en-US" sz="4800" dirty="0" smtClean="0">
                <a:solidFill>
                  <a:schemeClr val="tx1">
                    <a:lumMod val="65000"/>
                    <a:lumOff val="35000"/>
                  </a:schemeClr>
                </a:solidFill>
                <a:latin typeface="Arial" charset="0"/>
              </a:rPr>
              <a:t>, Sarah Jovan</a:t>
            </a:r>
            <a:r>
              <a:rPr lang="en-US" sz="3600" baseline="30000" dirty="0">
                <a:solidFill>
                  <a:schemeClr val="tx1">
                    <a:lumMod val="65000"/>
                    <a:lumOff val="35000"/>
                  </a:schemeClr>
                </a:solidFill>
                <a:latin typeface="Arial" charset="0"/>
              </a:rPr>
              <a:t>1</a:t>
            </a:r>
            <a:r>
              <a:rPr lang="en-US" sz="4800" dirty="0" smtClean="0">
                <a:solidFill>
                  <a:schemeClr val="tx1">
                    <a:lumMod val="65000"/>
                    <a:lumOff val="35000"/>
                  </a:schemeClr>
                </a:solidFill>
                <a:latin typeface="Arial" charset="0"/>
              </a:rPr>
              <a:t> </a:t>
            </a:r>
            <a:r>
              <a:rPr lang="en-US" sz="4000" dirty="0" smtClean="0">
                <a:solidFill>
                  <a:schemeClr val="tx1">
                    <a:lumMod val="65000"/>
                    <a:lumOff val="35000"/>
                  </a:schemeClr>
                </a:solidFill>
                <a:latin typeface="Arial" charset="0"/>
              </a:rPr>
              <a:t/>
            </a:r>
            <a:br>
              <a:rPr lang="en-US" sz="4000" dirty="0" smtClean="0">
                <a:solidFill>
                  <a:schemeClr val="tx1">
                    <a:lumMod val="65000"/>
                    <a:lumOff val="35000"/>
                  </a:schemeClr>
                </a:solidFill>
                <a:latin typeface="Arial" charset="0"/>
              </a:rPr>
            </a:br>
            <a:r>
              <a:rPr lang="en-US" sz="4800" dirty="0" smtClean="0">
                <a:solidFill>
                  <a:schemeClr val="tx1">
                    <a:lumMod val="65000"/>
                    <a:lumOff val="35000"/>
                  </a:schemeClr>
                </a:solidFill>
                <a:latin typeface="Arial" charset="0"/>
              </a:rPr>
              <a:t>US Forest Service</a:t>
            </a:r>
            <a:r>
              <a:rPr lang="en-US" sz="3600" baseline="30000" dirty="0" smtClean="0">
                <a:solidFill>
                  <a:schemeClr val="tx1">
                    <a:lumMod val="65000"/>
                    <a:lumOff val="35000"/>
                  </a:schemeClr>
                </a:solidFill>
                <a:latin typeface="Arial" charset="0"/>
              </a:rPr>
              <a:t>1</a:t>
            </a:r>
            <a:r>
              <a:rPr lang="en-US" sz="3600" dirty="0" smtClean="0">
                <a:solidFill>
                  <a:schemeClr val="tx1">
                    <a:lumMod val="65000"/>
                    <a:lumOff val="35000"/>
                  </a:schemeClr>
                </a:solidFill>
                <a:latin typeface="Arial" charset="0"/>
              </a:rPr>
              <a:t/>
            </a:r>
            <a:br>
              <a:rPr lang="en-US" sz="3600" dirty="0" smtClean="0">
                <a:solidFill>
                  <a:schemeClr val="tx1">
                    <a:lumMod val="65000"/>
                    <a:lumOff val="35000"/>
                  </a:schemeClr>
                </a:solidFill>
                <a:latin typeface="Arial" charset="0"/>
              </a:rPr>
            </a:br>
            <a:r>
              <a:rPr lang="en-US" sz="4800" dirty="0" smtClean="0">
                <a:solidFill>
                  <a:schemeClr val="tx1">
                    <a:lumMod val="65000"/>
                    <a:lumOff val="35000"/>
                  </a:schemeClr>
                </a:solidFill>
                <a:latin typeface="Arial" charset="0"/>
              </a:rPr>
              <a:t>Montana State University</a:t>
            </a:r>
            <a:r>
              <a:rPr lang="en-US" sz="3600" baseline="30000" dirty="0" smtClean="0">
                <a:solidFill>
                  <a:schemeClr val="tx1">
                    <a:lumMod val="65000"/>
                    <a:lumOff val="35000"/>
                  </a:schemeClr>
                </a:solidFill>
                <a:latin typeface="Arial" charset="0"/>
              </a:rPr>
              <a:t>2</a:t>
            </a:r>
          </a:p>
        </p:txBody>
      </p:sp>
      <p:sp>
        <p:nvSpPr>
          <p:cNvPr id="2051" name="Text Box 9"/>
          <p:cNvSpPr txBox="1">
            <a:spLocks noChangeArrowheads="1"/>
          </p:cNvSpPr>
          <p:nvPr/>
        </p:nvSpPr>
        <p:spPr bwMode="auto">
          <a:xfrm>
            <a:off x="304800" y="5029200"/>
            <a:ext cx="13106400" cy="10895290"/>
          </a:xfrm>
          <a:prstGeom prst="rect">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508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marL="571500" indent="-571500" eaLnBrk="1" hangingPunct="1">
              <a:spcBef>
                <a:spcPct val="50000"/>
              </a:spcBef>
              <a:buFont typeface="Arial" pitchFamily="34" charset="0"/>
              <a:buChar char="•"/>
            </a:pPr>
            <a:r>
              <a:rPr lang="en-US" sz="3600" dirty="0" smtClean="0"/>
              <a:t>Rapid expansion of natural gas drilling in the last decade has raised concerns about the potential ecological effects of nitrogen deposition to the Wind River Range (WRR), WY.  We asked the following questions:</a:t>
            </a:r>
          </a:p>
          <a:p>
            <a:pPr marL="571500" indent="-571500" eaLnBrk="1" hangingPunct="1">
              <a:spcBef>
                <a:spcPct val="50000"/>
              </a:spcBef>
              <a:buFont typeface="Arial" pitchFamily="34" charset="0"/>
              <a:buChar char="•"/>
            </a:pPr>
            <a:r>
              <a:rPr lang="en-US" sz="3600" dirty="0" smtClean="0"/>
              <a:t>What is the quantity of reduced, oxidized, and total dissolved inorganic nitrogen depositing in the Wind River Range (WRR)?</a:t>
            </a:r>
          </a:p>
          <a:p>
            <a:pPr marL="571500" indent="-571500" eaLnBrk="1" hangingPunct="1">
              <a:spcBef>
                <a:spcPct val="50000"/>
              </a:spcBef>
              <a:buFont typeface="Arial" pitchFamily="34" charset="0"/>
              <a:buChar char="•"/>
            </a:pPr>
            <a:r>
              <a:rPr lang="en-US" sz="3600" dirty="0" smtClean="0"/>
              <a:t>What is the spatial distribution of N deposition in the WRR?</a:t>
            </a:r>
          </a:p>
          <a:p>
            <a:pPr marL="571500" indent="-571500" eaLnBrk="1" hangingPunct="1">
              <a:spcBef>
                <a:spcPct val="50000"/>
              </a:spcBef>
              <a:buFont typeface="Arial" pitchFamily="34" charset="0"/>
              <a:buChar char="•"/>
            </a:pPr>
            <a:r>
              <a:rPr lang="en-US" sz="3600" dirty="0" smtClean="0"/>
              <a:t>Can N concentrations from</a:t>
            </a:r>
            <a:r>
              <a:rPr lang="en-US" sz="3600" i="1" dirty="0" smtClean="0"/>
              <a:t> </a:t>
            </a:r>
            <a:r>
              <a:rPr lang="en-US" sz="3600" i="1" dirty="0" err="1" smtClean="0"/>
              <a:t>Letharia</a:t>
            </a:r>
            <a:r>
              <a:rPr lang="en-US" sz="3600" i="1" dirty="0" smtClean="0"/>
              <a:t> </a:t>
            </a:r>
            <a:r>
              <a:rPr lang="en-US" sz="3600" i="1" dirty="0" err="1" smtClean="0"/>
              <a:t>vulpina</a:t>
            </a:r>
            <a:r>
              <a:rPr lang="en-US" sz="3600" dirty="0" smtClean="0"/>
              <a:t> and</a:t>
            </a:r>
            <a:r>
              <a:rPr lang="en-US" sz="3600" i="1" dirty="0"/>
              <a:t> </a:t>
            </a:r>
            <a:r>
              <a:rPr lang="en-US" sz="3600" i="1" dirty="0" err="1" smtClean="0"/>
              <a:t>Usnea</a:t>
            </a:r>
            <a:r>
              <a:rPr lang="en-US" sz="3600" i="1" dirty="0" smtClean="0"/>
              <a:t> </a:t>
            </a:r>
            <a:r>
              <a:rPr lang="en-US" sz="3600" i="1" dirty="0" err="1" smtClean="0"/>
              <a:t>lapponica</a:t>
            </a:r>
            <a:r>
              <a:rPr lang="en-US" sz="3600" dirty="0" smtClean="0"/>
              <a:t> be calibrated against annual N </a:t>
            </a:r>
            <a:r>
              <a:rPr lang="en-US" sz="3600" dirty="0" err="1" smtClean="0"/>
              <a:t>throughfall</a:t>
            </a:r>
            <a:r>
              <a:rPr lang="en-US" sz="3600" dirty="0" smtClean="0"/>
              <a:t> (TF) deposition (kg ha</a:t>
            </a:r>
            <a:r>
              <a:rPr lang="en-US" sz="3600" baseline="30000" dirty="0" smtClean="0"/>
              <a:t>-1</a:t>
            </a:r>
            <a:r>
              <a:rPr lang="en-US" sz="3600" dirty="0" smtClean="0"/>
              <a:t>year</a:t>
            </a:r>
            <a:r>
              <a:rPr lang="en-US" sz="3600" baseline="30000" dirty="0" smtClean="0"/>
              <a:t>-1</a:t>
            </a:r>
            <a:r>
              <a:rPr lang="en-US" sz="3600" dirty="0" smtClean="0"/>
              <a:t>) to provide an economical means to maximize future monitoring?  </a:t>
            </a:r>
            <a:endParaRPr lang="en-US" sz="3600" dirty="0"/>
          </a:p>
          <a:p>
            <a:pPr eaLnBrk="1" hangingPunct="1">
              <a:spcBef>
                <a:spcPct val="50000"/>
              </a:spcBef>
            </a:pPr>
            <a:endParaRPr lang="en-US" dirty="0"/>
          </a:p>
          <a:p>
            <a:pPr eaLnBrk="1" hangingPunct="1">
              <a:spcBef>
                <a:spcPct val="50000"/>
              </a:spcBef>
            </a:pPr>
            <a:endParaRPr lang="en-US" dirty="0"/>
          </a:p>
          <a:p>
            <a:pPr eaLnBrk="1" hangingPunct="1">
              <a:spcBef>
                <a:spcPct val="50000"/>
              </a:spcBef>
            </a:pPr>
            <a:endParaRPr lang="en-US" dirty="0"/>
          </a:p>
          <a:p>
            <a:pPr eaLnBrk="1" hangingPunct="1">
              <a:spcBef>
                <a:spcPct val="50000"/>
              </a:spcBef>
            </a:pPr>
            <a:endParaRPr lang="en-US" dirty="0"/>
          </a:p>
          <a:p>
            <a:pPr eaLnBrk="1" hangingPunct="1">
              <a:spcBef>
                <a:spcPct val="50000"/>
              </a:spcBef>
            </a:pPr>
            <a:endParaRPr lang="en-US" dirty="0"/>
          </a:p>
          <a:p>
            <a:pPr eaLnBrk="1" hangingPunct="1">
              <a:spcBef>
                <a:spcPct val="50000"/>
              </a:spcBef>
            </a:pPr>
            <a:endParaRPr lang="en-US" dirty="0"/>
          </a:p>
        </p:txBody>
      </p:sp>
      <p:sp>
        <p:nvSpPr>
          <p:cNvPr id="2052" name="Text Box 10"/>
          <p:cNvSpPr txBox="1">
            <a:spLocks noChangeArrowheads="1"/>
          </p:cNvSpPr>
          <p:nvPr/>
        </p:nvSpPr>
        <p:spPr bwMode="auto">
          <a:xfrm>
            <a:off x="304800" y="14020800"/>
            <a:ext cx="13106400" cy="8956298"/>
          </a:xfrm>
          <a:prstGeom prst="rect">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508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marL="571500" indent="-571500">
              <a:buFont typeface="Arial" pitchFamily="34" charset="0"/>
              <a:buChar char="•"/>
            </a:pPr>
            <a:r>
              <a:rPr lang="en-US" sz="3600" dirty="0"/>
              <a:t>In the summer of 2010, nine temporary 0.378 hectare circular plots were established in the WRR just outside the Bridger </a:t>
            </a:r>
            <a:r>
              <a:rPr lang="en-US" sz="3600" dirty="0" smtClean="0"/>
              <a:t>Wilderness (FIA P3 Field Guide 2011).  </a:t>
            </a:r>
            <a:r>
              <a:rPr lang="en-US" sz="3600" dirty="0"/>
              <a:t>At each plot</a:t>
            </a:r>
            <a:r>
              <a:rPr lang="en-US" sz="3600" dirty="0" smtClean="0"/>
              <a:t>, nine </a:t>
            </a:r>
            <a:r>
              <a:rPr lang="en-US" sz="3600" dirty="0"/>
              <a:t>passive ion exchange resin-filled collectors (IER) were installed to measure </a:t>
            </a:r>
            <a:r>
              <a:rPr lang="en-US" sz="3600" dirty="0" err="1"/>
              <a:t>throughfall</a:t>
            </a:r>
            <a:r>
              <a:rPr lang="en-US" sz="3600" dirty="0"/>
              <a:t> (TF) </a:t>
            </a:r>
            <a:r>
              <a:rPr lang="en-US" sz="3600" dirty="0" smtClean="0"/>
              <a:t>deposition (Fenn et al. 2007). </a:t>
            </a:r>
            <a:r>
              <a:rPr lang="en-US" sz="3600" dirty="0"/>
              <a:t>In addition, </a:t>
            </a:r>
            <a:r>
              <a:rPr lang="en-US" sz="3600" dirty="0" smtClean="0"/>
              <a:t>lichen </a:t>
            </a:r>
            <a:r>
              <a:rPr lang="en-US" sz="3600" dirty="0" err="1"/>
              <a:t>thalli</a:t>
            </a:r>
            <a:r>
              <a:rPr lang="en-US" sz="3600" dirty="0"/>
              <a:t> from </a:t>
            </a:r>
            <a:r>
              <a:rPr lang="en-US" sz="3600" i="1" dirty="0" err="1"/>
              <a:t>Letharia</a:t>
            </a:r>
            <a:r>
              <a:rPr lang="en-US" sz="3600" i="1" dirty="0"/>
              <a:t> </a:t>
            </a:r>
            <a:r>
              <a:rPr lang="en-US" sz="3600" i="1" dirty="0" err="1"/>
              <a:t>vulpina</a:t>
            </a:r>
            <a:r>
              <a:rPr lang="en-US" sz="3600" dirty="0"/>
              <a:t> and </a:t>
            </a:r>
            <a:r>
              <a:rPr lang="en-US" sz="3600" i="1" dirty="0" err="1"/>
              <a:t>Usnea</a:t>
            </a:r>
            <a:r>
              <a:rPr lang="en-US" sz="3600" i="1" dirty="0"/>
              <a:t> </a:t>
            </a:r>
            <a:r>
              <a:rPr lang="en-US" sz="3600" i="1" dirty="0" err="1"/>
              <a:t>lapponica</a:t>
            </a:r>
            <a:r>
              <a:rPr lang="en-US" sz="3600" dirty="0"/>
              <a:t> were collected for elemental analysis (Geiser 2004).  </a:t>
            </a:r>
            <a:endParaRPr lang="en-US" sz="3600" dirty="0" smtClean="0"/>
          </a:p>
          <a:p>
            <a:pPr marL="571500" indent="-571500">
              <a:buFont typeface="Arial" pitchFamily="34" charset="0"/>
              <a:buChar char="•"/>
            </a:pPr>
            <a:endParaRPr lang="en-US" sz="3600" dirty="0" smtClean="0"/>
          </a:p>
          <a:p>
            <a:pPr marL="571500" indent="-571500">
              <a:buFont typeface="Arial" pitchFamily="34" charset="0"/>
              <a:buChar char="•"/>
            </a:pPr>
            <a:r>
              <a:rPr lang="en-US" sz="3600" dirty="0" smtClean="0"/>
              <a:t>Two to three plots were installed in four different drainages on the east side of the WRR in either mature </a:t>
            </a:r>
            <a:r>
              <a:rPr lang="en-US" sz="3600" i="1" dirty="0" err="1" smtClean="0"/>
              <a:t>Pseudotsuga</a:t>
            </a:r>
            <a:r>
              <a:rPr lang="en-US" sz="3600" i="1" dirty="0" smtClean="0"/>
              <a:t> </a:t>
            </a:r>
            <a:r>
              <a:rPr lang="en-US" sz="3600" i="1" dirty="0" err="1" smtClean="0"/>
              <a:t>menziesii</a:t>
            </a:r>
            <a:r>
              <a:rPr lang="en-US" sz="3600" dirty="0" smtClean="0"/>
              <a:t> or </a:t>
            </a:r>
            <a:r>
              <a:rPr lang="en-US" sz="3600" i="1" dirty="0" err="1" smtClean="0"/>
              <a:t>Picea</a:t>
            </a:r>
            <a:r>
              <a:rPr lang="en-US" sz="3600" i="1" dirty="0" smtClean="0"/>
              <a:t> </a:t>
            </a:r>
            <a:r>
              <a:rPr lang="en-US" sz="3600" i="1" dirty="0" err="1" smtClean="0"/>
              <a:t>engelmannii</a:t>
            </a:r>
            <a:r>
              <a:rPr lang="en-US" sz="3600" dirty="0" smtClean="0"/>
              <a:t> dominated forests.</a:t>
            </a:r>
          </a:p>
          <a:p>
            <a:pPr marL="571500" indent="-571500">
              <a:buFont typeface="Arial" pitchFamily="34" charset="0"/>
              <a:buChar char="•"/>
            </a:pPr>
            <a:endParaRPr lang="en-US" sz="3600" dirty="0" smtClean="0"/>
          </a:p>
          <a:p>
            <a:pPr marL="571500" indent="-571500">
              <a:buFont typeface="Arial" pitchFamily="34" charset="0"/>
              <a:buChar char="•"/>
            </a:pPr>
            <a:r>
              <a:rPr lang="en-US" sz="3600" dirty="0" smtClean="0"/>
              <a:t>After one year IER tubes were removed and two to four samples (at least 10 grams) of lichen </a:t>
            </a:r>
            <a:r>
              <a:rPr lang="en-US" sz="3600" dirty="0" err="1" smtClean="0"/>
              <a:t>thalli</a:t>
            </a:r>
            <a:r>
              <a:rPr lang="en-US" sz="3600" dirty="0" smtClean="0"/>
              <a:t> were collected from each plot for analysis.</a:t>
            </a:r>
            <a:endParaRPr lang="en-US" sz="3600" dirty="0"/>
          </a:p>
        </p:txBody>
      </p:sp>
      <p:sp>
        <p:nvSpPr>
          <p:cNvPr id="2053" name="Text Box 13"/>
          <p:cNvSpPr txBox="1">
            <a:spLocks noChangeArrowheads="1"/>
          </p:cNvSpPr>
          <p:nvPr/>
        </p:nvSpPr>
        <p:spPr bwMode="auto">
          <a:xfrm>
            <a:off x="30544007" y="20429101"/>
            <a:ext cx="12889991" cy="8679299"/>
          </a:xfrm>
          <a:prstGeom prst="rect">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508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marL="342900" indent="-342900" eaLnBrk="1" hangingPunct="1">
              <a:spcBef>
                <a:spcPct val="50000"/>
              </a:spcBef>
              <a:buFont typeface="Arial" pitchFamily="34" charset="0"/>
              <a:buChar char="•"/>
            </a:pPr>
            <a:r>
              <a:rPr lang="en-US" sz="3600" dirty="0" smtClean="0"/>
              <a:t>N concentrations in lichen </a:t>
            </a:r>
            <a:r>
              <a:rPr lang="en-US" sz="3600" dirty="0" err="1" smtClean="0"/>
              <a:t>thalli</a:t>
            </a:r>
            <a:r>
              <a:rPr lang="en-US" sz="3600" dirty="0" smtClean="0"/>
              <a:t> can be used to estimate N deposition </a:t>
            </a:r>
            <a:r>
              <a:rPr lang="en-US" sz="3600" dirty="0" smtClean="0"/>
              <a:t>in </a:t>
            </a:r>
            <a:r>
              <a:rPr lang="en-US" sz="3600" dirty="0" smtClean="0"/>
              <a:t>the Wind River </a:t>
            </a:r>
            <a:r>
              <a:rPr lang="en-US" sz="3600" dirty="0" smtClean="0"/>
              <a:t>Range.</a:t>
            </a:r>
            <a:endParaRPr lang="en-US" sz="3600" dirty="0" smtClean="0"/>
          </a:p>
          <a:p>
            <a:pPr marL="342900" indent="-342900" eaLnBrk="1" hangingPunct="1">
              <a:spcBef>
                <a:spcPct val="50000"/>
              </a:spcBef>
              <a:buFont typeface="Arial" pitchFamily="34" charset="0"/>
              <a:buChar char="•"/>
            </a:pPr>
            <a:r>
              <a:rPr lang="en-US" sz="3600" dirty="0" smtClean="0"/>
              <a:t>N deposition in the Boulder drainage is </a:t>
            </a:r>
            <a:r>
              <a:rPr lang="en-US" sz="3600" dirty="0" smtClean="0"/>
              <a:t>elevated </a:t>
            </a:r>
            <a:r>
              <a:rPr lang="en-US" sz="3600" dirty="0" smtClean="0"/>
              <a:t>(&gt;4.0 kg ha-1year-1) with clear empirical evidence of damaged lichen </a:t>
            </a:r>
            <a:r>
              <a:rPr lang="en-US" sz="3600" dirty="0" err="1" smtClean="0"/>
              <a:t>thalli</a:t>
            </a:r>
            <a:r>
              <a:rPr lang="en-US" sz="3600" dirty="0" smtClean="0"/>
              <a:t>.</a:t>
            </a:r>
            <a:endParaRPr lang="en-US" sz="3600" dirty="0" smtClean="0"/>
          </a:p>
          <a:p>
            <a:pPr marL="342900" indent="-342900" eaLnBrk="1" hangingPunct="1">
              <a:spcBef>
                <a:spcPct val="50000"/>
              </a:spcBef>
              <a:buFont typeface="Arial" pitchFamily="34" charset="0"/>
              <a:buChar char="•"/>
            </a:pPr>
            <a:r>
              <a:rPr lang="en-US" sz="3600" dirty="0" smtClean="0"/>
              <a:t>All other drainages are near background conditions which suggests a local and not a long-distance source of N pollution</a:t>
            </a:r>
            <a:r>
              <a:rPr lang="en-US" sz="3600" dirty="0" smtClean="0"/>
              <a:t>.</a:t>
            </a:r>
          </a:p>
          <a:p>
            <a:pPr marL="342900" indent="-342900" eaLnBrk="1" hangingPunct="1">
              <a:spcBef>
                <a:spcPct val="50000"/>
              </a:spcBef>
              <a:buFont typeface="Arial" pitchFamily="34" charset="0"/>
              <a:buChar char="•"/>
            </a:pPr>
            <a:r>
              <a:rPr lang="en-US" sz="3600" dirty="0" smtClean="0"/>
              <a:t>Monitoring should continue in the WRR to track changes </a:t>
            </a:r>
            <a:r>
              <a:rPr lang="en-US" sz="3600" smtClean="0"/>
              <a:t>in and </a:t>
            </a:r>
            <a:r>
              <a:rPr lang="en-US" sz="3600" dirty="0" smtClean="0"/>
              <a:t>increase spatial resolution of  N deposition.</a:t>
            </a:r>
            <a:endParaRPr lang="en-US" sz="3600" dirty="0"/>
          </a:p>
          <a:p>
            <a:pPr eaLnBrk="1" hangingPunct="1">
              <a:spcBef>
                <a:spcPct val="50000"/>
              </a:spcBef>
            </a:pPr>
            <a:endParaRPr lang="en-US" dirty="0"/>
          </a:p>
          <a:p>
            <a:pPr eaLnBrk="1" hangingPunct="1">
              <a:spcBef>
                <a:spcPct val="50000"/>
              </a:spcBef>
            </a:pPr>
            <a:endParaRPr lang="en-US" dirty="0"/>
          </a:p>
          <a:p>
            <a:pPr eaLnBrk="1" hangingPunct="1">
              <a:spcBef>
                <a:spcPct val="50000"/>
              </a:spcBef>
            </a:pPr>
            <a:endParaRPr lang="en-US" dirty="0"/>
          </a:p>
          <a:p>
            <a:pPr eaLnBrk="1" hangingPunct="1">
              <a:spcBef>
                <a:spcPct val="50000"/>
              </a:spcBef>
            </a:pPr>
            <a:endParaRPr lang="en-US" dirty="0"/>
          </a:p>
        </p:txBody>
      </p:sp>
      <p:sp>
        <p:nvSpPr>
          <p:cNvPr id="2054" name="Text Box 14"/>
          <p:cNvSpPr txBox="1">
            <a:spLocks noChangeArrowheads="1"/>
          </p:cNvSpPr>
          <p:nvPr/>
        </p:nvSpPr>
        <p:spPr bwMode="auto">
          <a:xfrm>
            <a:off x="30544008" y="4939903"/>
            <a:ext cx="12661392" cy="9233297"/>
          </a:xfrm>
          <a:prstGeom prst="rect">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marL="342900" indent="-342900" eaLnBrk="1" hangingPunct="1">
              <a:spcBef>
                <a:spcPct val="50000"/>
              </a:spcBef>
              <a:buFont typeface="Arial" pitchFamily="34" charset="0"/>
              <a:buChar char="•"/>
            </a:pPr>
            <a:r>
              <a:rPr lang="en-US" sz="3600" dirty="0" smtClean="0"/>
              <a:t>DIN deposition ranged from 0.78 – 4.13.  The three highest DIN measurements were from the Boulder Drainage (Fig 1).</a:t>
            </a:r>
          </a:p>
          <a:p>
            <a:pPr marL="342900" indent="-342900" eaLnBrk="1" hangingPunct="1">
              <a:spcBef>
                <a:spcPct val="50000"/>
              </a:spcBef>
              <a:buFont typeface="Arial" pitchFamily="34" charset="0"/>
              <a:buChar char="•"/>
            </a:pPr>
            <a:r>
              <a:rPr lang="en-US" sz="3600" dirty="0"/>
              <a:t>N concentrations in </a:t>
            </a:r>
            <a:r>
              <a:rPr lang="en-US" sz="3600" i="1" dirty="0"/>
              <a:t>U. </a:t>
            </a:r>
            <a:r>
              <a:rPr lang="en-US" sz="3600" i="1" dirty="0" err="1"/>
              <a:t>lapponica</a:t>
            </a:r>
            <a:r>
              <a:rPr lang="en-US" sz="3600" i="1" dirty="0"/>
              <a:t> </a:t>
            </a:r>
            <a:r>
              <a:rPr lang="en-US" sz="3600" dirty="0"/>
              <a:t>and </a:t>
            </a:r>
            <a:r>
              <a:rPr lang="en-US" sz="3600" i="1" dirty="0" err="1"/>
              <a:t>L.vulpina</a:t>
            </a:r>
            <a:r>
              <a:rPr lang="en-US" sz="3600" i="1" dirty="0"/>
              <a:t> </a:t>
            </a:r>
            <a:r>
              <a:rPr lang="en-US" sz="3600" dirty="0"/>
              <a:t>ranged from 1.19 – 2.42 and 0.97- 1.56 respectively</a:t>
            </a:r>
            <a:r>
              <a:rPr lang="en-US" sz="3600" dirty="0" smtClean="0"/>
              <a:t>.  </a:t>
            </a:r>
            <a:r>
              <a:rPr lang="en-US" sz="3600" dirty="0"/>
              <a:t>L</a:t>
            </a:r>
            <a:r>
              <a:rPr lang="en-US" sz="3600" dirty="0" smtClean="0"/>
              <a:t>ichen </a:t>
            </a:r>
            <a:r>
              <a:rPr lang="en-US" sz="3600" dirty="0" err="1" smtClean="0"/>
              <a:t>thalli</a:t>
            </a:r>
            <a:r>
              <a:rPr lang="en-US" sz="3600" dirty="0" smtClean="0"/>
              <a:t> % N was highest in plots closest to oil and gas fields (Fig. 2).</a:t>
            </a:r>
            <a:r>
              <a:rPr lang="en-US" sz="3600" dirty="0" smtClean="0"/>
              <a:t> </a:t>
            </a:r>
          </a:p>
          <a:p>
            <a:pPr marL="342900" indent="-342900" eaLnBrk="1" hangingPunct="1">
              <a:spcBef>
                <a:spcPct val="50000"/>
              </a:spcBef>
              <a:buFont typeface="Arial" pitchFamily="34" charset="0"/>
              <a:buChar char="•"/>
            </a:pPr>
            <a:r>
              <a:rPr lang="en-US" sz="3600" dirty="0" smtClean="0"/>
              <a:t>Linear relationships existed between TF N and % N in lichen </a:t>
            </a:r>
            <a:r>
              <a:rPr lang="en-US" sz="3600" dirty="0" err="1" smtClean="0"/>
              <a:t>thalli</a:t>
            </a:r>
            <a:r>
              <a:rPr lang="en-US" sz="3600" dirty="0" smtClean="0"/>
              <a:t> (Fig 3-5).</a:t>
            </a:r>
          </a:p>
          <a:p>
            <a:pPr marL="342900" indent="-342900" eaLnBrk="1" hangingPunct="1">
              <a:spcBef>
                <a:spcPct val="50000"/>
              </a:spcBef>
              <a:buFont typeface="Arial" pitchFamily="34" charset="0"/>
              <a:buChar char="•"/>
            </a:pPr>
            <a:endParaRPr lang="en-US" sz="3600" dirty="0" smtClean="0"/>
          </a:p>
          <a:p>
            <a:pPr marL="342900" indent="-342900" eaLnBrk="1" hangingPunct="1">
              <a:spcBef>
                <a:spcPct val="50000"/>
              </a:spcBef>
              <a:buFont typeface="Arial" pitchFamily="34" charset="0"/>
              <a:buChar char="•"/>
            </a:pPr>
            <a:endParaRPr lang="en-US" sz="3600" dirty="0" smtClean="0"/>
          </a:p>
          <a:p>
            <a:pPr marL="342900" indent="-342900" eaLnBrk="1" hangingPunct="1">
              <a:spcBef>
                <a:spcPct val="50000"/>
              </a:spcBef>
              <a:buFont typeface="Arial" pitchFamily="34" charset="0"/>
              <a:buChar char="•"/>
            </a:pPr>
            <a:endParaRPr lang="en-US" sz="3600" dirty="0"/>
          </a:p>
          <a:p>
            <a:pPr marL="342900" indent="-342900" eaLnBrk="1" hangingPunct="1">
              <a:spcBef>
                <a:spcPct val="50000"/>
              </a:spcBef>
              <a:buFont typeface="Arial" pitchFamily="34" charset="0"/>
              <a:buChar char="•"/>
            </a:pPr>
            <a:endParaRPr lang="en-US" sz="3600" dirty="0" smtClean="0"/>
          </a:p>
          <a:p>
            <a:pPr marL="342900" indent="-342900" eaLnBrk="1" hangingPunct="1">
              <a:spcBef>
                <a:spcPct val="50000"/>
              </a:spcBef>
              <a:buFont typeface="Arial" pitchFamily="34" charset="0"/>
              <a:buChar char="•"/>
            </a:pPr>
            <a:endParaRPr lang="en-US" sz="3600" dirty="0"/>
          </a:p>
          <a:p>
            <a:pPr marL="342900" indent="-342900" eaLnBrk="1" hangingPunct="1">
              <a:spcBef>
                <a:spcPct val="50000"/>
              </a:spcBef>
              <a:buFont typeface="Arial" pitchFamily="34" charset="0"/>
              <a:buChar char="•"/>
            </a:pPr>
            <a:endParaRPr lang="en-US" dirty="0"/>
          </a:p>
        </p:txBody>
      </p:sp>
      <p:sp>
        <p:nvSpPr>
          <p:cNvPr id="2055" name="Text Box 17"/>
          <p:cNvSpPr txBox="1">
            <a:spLocks noChangeArrowheads="1"/>
          </p:cNvSpPr>
          <p:nvPr/>
        </p:nvSpPr>
        <p:spPr bwMode="auto">
          <a:xfrm>
            <a:off x="304800" y="24307800"/>
            <a:ext cx="13106400" cy="7294305"/>
          </a:xfrm>
          <a:prstGeom prst="rect">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508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marL="628650" indent="-628650" eaLnBrk="1" hangingPunct="1">
              <a:spcBef>
                <a:spcPct val="50000"/>
              </a:spcBef>
              <a:buFont typeface="Arial" pitchFamily="34" charset="0"/>
              <a:buChar char="•"/>
            </a:pPr>
            <a:r>
              <a:rPr lang="en-US" sz="3600" dirty="0" smtClean="0"/>
              <a:t>Lichen samples were cleaned of debris (</a:t>
            </a:r>
            <a:r>
              <a:rPr lang="en-US" sz="3600" dirty="0"/>
              <a:t>G</a:t>
            </a:r>
            <a:r>
              <a:rPr lang="en-US" sz="3600" dirty="0" smtClean="0"/>
              <a:t>eiser 2004) and sent to the University of Minnesota Research Analytical Laboratory for total ash and N analyses. Ions were extracted from IER tubes with 1 M KI (Fenn and </a:t>
            </a:r>
            <a:r>
              <a:rPr lang="en-US" sz="3600" dirty="0" err="1" smtClean="0"/>
              <a:t>Poth</a:t>
            </a:r>
            <a:r>
              <a:rPr lang="en-US" sz="3600" dirty="0" smtClean="0"/>
              <a:t> 2004) using an analysis procedure modified from </a:t>
            </a:r>
            <a:r>
              <a:rPr lang="en-US" sz="3600" dirty="0" err="1" smtClean="0"/>
              <a:t>Simkin</a:t>
            </a:r>
            <a:r>
              <a:rPr lang="en-US" sz="3600" dirty="0" smtClean="0"/>
              <a:t> et al (2004) </a:t>
            </a:r>
          </a:p>
          <a:p>
            <a:pPr marL="628650" indent="-628650" eaLnBrk="1" hangingPunct="1">
              <a:spcBef>
                <a:spcPct val="50000"/>
              </a:spcBef>
              <a:buFont typeface="Arial" pitchFamily="34" charset="0"/>
              <a:buChar char="•"/>
            </a:pPr>
            <a:r>
              <a:rPr lang="en-US" sz="3600" dirty="0" smtClean="0"/>
              <a:t>Within and between plot variation for both lichen N concentrations and IER TF measurements were evaluated  with the coefficient of variation and standard error.</a:t>
            </a:r>
          </a:p>
          <a:p>
            <a:pPr marL="628650" indent="-628650" eaLnBrk="1" hangingPunct="1">
              <a:spcBef>
                <a:spcPct val="50000"/>
              </a:spcBef>
              <a:buFont typeface="Arial" pitchFamily="34" charset="0"/>
              <a:buChar char="•"/>
            </a:pPr>
            <a:r>
              <a:rPr lang="en-US" sz="3600" dirty="0" smtClean="0"/>
              <a:t>Simple linear </a:t>
            </a:r>
            <a:r>
              <a:rPr lang="en-US" sz="3600" dirty="0"/>
              <a:t>regression was </a:t>
            </a:r>
            <a:r>
              <a:rPr lang="en-US" sz="3600" dirty="0" smtClean="0"/>
              <a:t>used </a:t>
            </a:r>
            <a:r>
              <a:rPr lang="en-US" sz="3600" dirty="0"/>
              <a:t>to approximate the relationships between lichen N concentrations and TF deposition kg ha</a:t>
            </a:r>
            <a:r>
              <a:rPr lang="en-US" sz="3600" baseline="30000" dirty="0"/>
              <a:t>-1</a:t>
            </a:r>
            <a:r>
              <a:rPr lang="en-US" sz="3600" dirty="0"/>
              <a:t> year</a:t>
            </a:r>
            <a:r>
              <a:rPr lang="en-US" sz="3600" baseline="30000" dirty="0"/>
              <a:t>-1</a:t>
            </a:r>
            <a:r>
              <a:rPr lang="en-US" sz="3600" dirty="0"/>
              <a:t> for NO</a:t>
            </a:r>
            <a:r>
              <a:rPr lang="en-US" sz="3600" baseline="-25000" dirty="0"/>
              <a:t>3</a:t>
            </a:r>
            <a:r>
              <a:rPr lang="en-US" sz="3600" baseline="30000" dirty="0"/>
              <a:t>-</a:t>
            </a:r>
            <a:r>
              <a:rPr lang="en-US" sz="3600" dirty="0"/>
              <a:t>–N, NH</a:t>
            </a:r>
            <a:r>
              <a:rPr lang="en-US" sz="3600" baseline="-25000" dirty="0"/>
              <a:t>4</a:t>
            </a:r>
            <a:r>
              <a:rPr lang="en-US" sz="3600" baseline="30000" dirty="0"/>
              <a:t>+</a:t>
            </a:r>
            <a:r>
              <a:rPr lang="en-US" sz="3600" dirty="0"/>
              <a:t>–N and </a:t>
            </a:r>
            <a:r>
              <a:rPr lang="en-US" sz="3600" dirty="0" smtClean="0"/>
              <a:t>DIN (R Development Core Team 2011).</a:t>
            </a:r>
          </a:p>
        </p:txBody>
      </p:sp>
      <p:sp>
        <p:nvSpPr>
          <p:cNvPr id="2056" name="Text Box 59"/>
          <p:cNvSpPr txBox="1">
            <a:spLocks noChangeArrowheads="1"/>
          </p:cNvSpPr>
          <p:nvPr/>
        </p:nvSpPr>
        <p:spPr bwMode="auto">
          <a:xfrm>
            <a:off x="1371600" y="4038600"/>
            <a:ext cx="10834688" cy="762000"/>
          </a:xfrm>
          <a:prstGeom prst="rect">
            <a:avLst/>
          </a:prstGeom>
          <a:solidFill>
            <a:srgbClr val="FE8500"/>
          </a:solidFill>
          <a:ln>
            <a:noFill/>
          </a:ln>
          <a:effectLst/>
        </p:spPr>
        <p:txBody>
          <a:bodyPr>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eaLnBrk="1" hangingPunct="1">
              <a:spcBef>
                <a:spcPct val="50000"/>
              </a:spcBef>
            </a:pPr>
            <a:r>
              <a:rPr lang="en-US" sz="4400" b="1" dirty="0" smtClean="0">
                <a:solidFill>
                  <a:schemeClr val="bg1"/>
                </a:solidFill>
              </a:rPr>
              <a:t>Study Need and Questions Asked</a:t>
            </a:r>
            <a:endParaRPr lang="en-US" sz="4400" b="1" dirty="0">
              <a:solidFill>
                <a:schemeClr val="bg1"/>
              </a:solidFill>
            </a:endParaRPr>
          </a:p>
        </p:txBody>
      </p:sp>
      <p:sp>
        <p:nvSpPr>
          <p:cNvPr id="2057" name="Text Box 61"/>
          <p:cNvSpPr txBox="1">
            <a:spLocks noChangeArrowheads="1"/>
          </p:cNvSpPr>
          <p:nvPr/>
        </p:nvSpPr>
        <p:spPr bwMode="auto">
          <a:xfrm>
            <a:off x="1295400" y="12954000"/>
            <a:ext cx="11104563" cy="762000"/>
          </a:xfrm>
          <a:prstGeom prst="rect">
            <a:avLst/>
          </a:prstGeom>
          <a:solidFill>
            <a:srgbClr val="FE8500"/>
          </a:solidFill>
          <a:ln>
            <a:noFill/>
          </a:ln>
          <a:effectLst/>
        </p:spPr>
        <p:txBody>
          <a:bodyPr>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eaLnBrk="1" hangingPunct="1">
              <a:spcBef>
                <a:spcPct val="50000"/>
              </a:spcBef>
            </a:pPr>
            <a:r>
              <a:rPr lang="en-US" sz="4400" b="1">
                <a:solidFill>
                  <a:schemeClr val="bg1"/>
                </a:solidFill>
              </a:rPr>
              <a:t>Methods</a:t>
            </a:r>
          </a:p>
        </p:txBody>
      </p:sp>
      <p:sp>
        <p:nvSpPr>
          <p:cNvPr id="2058" name="Text Box 63"/>
          <p:cNvSpPr txBox="1">
            <a:spLocks noChangeArrowheads="1"/>
          </p:cNvSpPr>
          <p:nvPr/>
        </p:nvSpPr>
        <p:spPr bwMode="auto">
          <a:xfrm>
            <a:off x="1600200" y="23241000"/>
            <a:ext cx="10744200" cy="762000"/>
          </a:xfrm>
          <a:prstGeom prst="rect">
            <a:avLst/>
          </a:prstGeom>
          <a:solidFill>
            <a:srgbClr val="FE8500"/>
          </a:solidFill>
          <a:ln>
            <a:noFill/>
          </a:ln>
          <a:effectLst/>
        </p:spPr>
        <p:txBody>
          <a:bodyPr>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eaLnBrk="1" hangingPunct="1">
              <a:spcBef>
                <a:spcPct val="50000"/>
              </a:spcBef>
            </a:pPr>
            <a:r>
              <a:rPr lang="en-US" sz="4400" b="1">
                <a:solidFill>
                  <a:schemeClr val="bg1"/>
                </a:solidFill>
              </a:rPr>
              <a:t>Analysis</a:t>
            </a:r>
          </a:p>
        </p:txBody>
      </p:sp>
      <p:sp>
        <p:nvSpPr>
          <p:cNvPr id="2059" name="Text Box 64"/>
          <p:cNvSpPr txBox="1">
            <a:spLocks noChangeArrowheads="1"/>
          </p:cNvSpPr>
          <p:nvPr/>
        </p:nvSpPr>
        <p:spPr bwMode="auto">
          <a:xfrm>
            <a:off x="31788100" y="4038600"/>
            <a:ext cx="10672763" cy="762000"/>
          </a:xfrm>
          <a:prstGeom prst="rect">
            <a:avLst/>
          </a:prstGeom>
          <a:solidFill>
            <a:srgbClr val="FE8500"/>
          </a:solidFill>
          <a:ln>
            <a:noFill/>
          </a:ln>
          <a:effectLst/>
        </p:spPr>
        <p:txBody>
          <a:bodyPr>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eaLnBrk="1" hangingPunct="1">
              <a:spcBef>
                <a:spcPct val="50000"/>
              </a:spcBef>
            </a:pPr>
            <a:r>
              <a:rPr lang="en-US" sz="4400" b="1">
                <a:solidFill>
                  <a:schemeClr val="bg1"/>
                </a:solidFill>
              </a:rPr>
              <a:t>Results</a:t>
            </a:r>
          </a:p>
        </p:txBody>
      </p:sp>
      <p:sp>
        <p:nvSpPr>
          <p:cNvPr id="2060" name="Text Box 65"/>
          <p:cNvSpPr txBox="1">
            <a:spLocks noChangeArrowheads="1"/>
          </p:cNvSpPr>
          <p:nvPr/>
        </p:nvSpPr>
        <p:spPr bwMode="auto">
          <a:xfrm>
            <a:off x="31788100" y="19431000"/>
            <a:ext cx="10672763" cy="762000"/>
          </a:xfrm>
          <a:prstGeom prst="rect">
            <a:avLst/>
          </a:prstGeom>
          <a:solidFill>
            <a:srgbClr val="FE8500"/>
          </a:solidFill>
          <a:ln>
            <a:noFill/>
          </a:ln>
          <a:effectLst/>
        </p:spPr>
        <p:txBody>
          <a:bodyPr>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eaLnBrk="1" hangingPunct="1">
              <a:spcBef>
                <a:spcPct val="50000"/>
              </a:spcBef>
            </a:pPr>
            <a:r>
              <a:rPr lang="en-US" sz="4400" b="1" dirty="0" smtClean="0">
                <a:solidFill>
                  <a:schemeClr val="bg1"/>
                </a:solidFill>
              </a:rPr>
              <a:t>Conclusions</a:t>
            </a:r>
            <a:endParaRPr lang="en-US" sz="4400" b="1" dirty="0">
              <a:solidFill>
                <a:schemeClr val="bg1"/>
              </a:solidFill>
            </a:endParaRPr>
          </a:p>
        </p:txBody>
      </p:sp>
      <p:sp>
        <p:nvSpPr>
          <p:cNvPr id="2061" name="Text Box 80"/>
          <p:cNvSpPr txBox="1">
            <a:spLocks noChangeArrowheads="1"/>
          </p:cNvSpPr>
          <p:nvPr/>
        </p:nvSpPr>
        <p:spPr bwMode="auto">
          <a:xfrm>
            <a:off x="16687800" y="4800600"/>
            <a:ext cx="10439400" cy="762000"/>
          </a:xfrm>
          <a:prstGeom prst="rect">
            <a:avLst/>
          </a:prstGeom>
          <a:solidFill>
            <a:srgbClr val="FE8500"/>
          </a:solidFill>
          <a:ln>
            <a:noFill/>
          </a:ln>
          <a:effectLst/>
        </p:spPr>
        <p:txBody>
          <a:bodyPr>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eaLnBrk="1" hangingPunct="1">
              <a:spcBef>
                <a:spcPct val="50000"/>
              </a:spcBef>
            </a:pPr>
            <a:r>
              <a:rPr lang="en-US" sz="4400" b="1" dirty="0" smtClean="0">
                <a:solidFill>
                  <a:schemeClr val="bg1"/>
                </a:solidFill>
              </a:rPr>
              <a:t>Study Area</a:t>
            </a:r>
            <a:endParaRPr lang="en-US" sz="4400" b="1" dirty="0">
              <a:solidFill>
                <a:schemeClr val="bg1"/>
              </a:solidFill>
            </a:endParaRPr>
          </a:p>
        </p:txBody>
      </p:sp>
      <p:sp>
        <p:nvSpPr>
          <p:cNvPr id="2062" name="Text Box 81"/>
          <p:cNvSpPr txBox="1">
            <a:spLocks noChangeArrowheads="1"/>
          </p:cNvSpPr>
          <p:nvPr/>
        </p:nvSpPr>
        <p:spPr bwMode="auto">
          <a:xfrm>
            <a:off x="31013400" y="28192555"/>
            <a:ext cx="12420599" cy="5509200"/>
          </a:xfrm>
          <a:prstGeom prst="rect">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508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spcBef>
                <a:spcPct val="50000"/>
              </a:spcBef>
            </a:pPr>
            <a:r>
              <a:rPr lang="en-US" sz="2000" dirty="0"/>
              <a:t>Fenn, M.E, &amp; </a:t>
            </a:r>
            <a:r>
              <a:rPr lang="en-US" sz="2000" dirty="0" err="1"/>
              <a:t>Poth</a:t>
            </a:r>
            <a:r>
              <a:rPr lang="en-US" sz="2000" dirty="0"/>
              <a:t>, M.A. (2004). Monitoring nitrogen deposition in </a:t>
            </a:r>
            <a:r>
              <a:rPr lang="en-US" sz="2000" dirty="0" err="1"/>
              <a:t>throughfall</a:t>
            </a:r>
            <a:r>
              <a:rPr lang="en-US" sz="2000" dirty="0"/>
              <a:t> using ion exchange resin columns: a field test in the San Bernardino Mountains.  J. Environ. Qual., 33(6), 2007-2014</a:t>
            </a:r>
            <a:r>
              <a:rPr lang="en-US" sz="2000" dirty="0" smtClean="0"/>
              <a:t>.</a:t>
            </a:r>
          </a:p>
          <a:p>
            <a:pPr eaLnBrk="1" hangingPunct="1">
              <a:spcBef>
                <a:spcPct val="50000"/>
              </a:spcBef>
            </a:pPr>
            <a:r>
              <a:rPr lang="en-US" sz="2000" dirty="0"/>
              <a:t>Forest Inventory and Analysis Phase 3 Field Guide, version 5.1. (2011).  </a:t>
            </a:r>
            <a:r>
              <a:rPr lang="en-US" sz="2000" u="sng" dirty="0">
                <a:solidFill>
                  <a:schemeClr val="accent5">
                    <a:lumMod val="75000"/>
                  </a:schemeClr>
                </a:solidFill>
                <a:hlinkClick r:id="rId6"/>
              </a:rPr>
              <a:t>http://</a:t>
            </a:r>
            <a:r>
              <a:rPr lang="en-US" sz="2000" u="sng" dirty="0" smtClean="0">
                <a:solidFill>
                  <a:schemeClr val="accent5">
                    <a:lumMod val="75000"/>
                  </a:schemeClr>
                </a:solidFill>
                <a:hlinkClick r:id="rId6"/>
              </a:rPr>
              <a:t>www.fia.fs.fed.us/library/field-guides-methods-proc/docs/2012/field_guide_p3_5-1_sec21_10_2011.pdf</a:t>
            </a:r>
            <a:endParaRPr lang="en-US" sz="2000" dirty="0" smtClean="0">
              <a:solidFill>
                <a:schemeClr val="accent5">
                  <a:lumMod val="75000"/>
                </a:schemeClr>
              </a:solidFill>
            </a:endParaRPr>
          </a:p>
          <a:p>
            <a:pPr eaLnBrk="1" hangingPunct="1">
              <a:spcBef>
                <a:spcPct val="50000"/>
              </a:spcBef>
            </a:pPr>
            <a:r>
              <a:rPr lang="en-US" sz="2000" dirty="0"/>
              <a:t>Geiser, L. (2004).  Manual for Monitoring Air Quality Using Lichens on National Forests of the Pacific Northwest.  USDA-Forest Service Pacific Northwest Region Technical Paper, R6-NR-AQ-TP-1-04. 126 p</a:t>
            </a:r>
            <a:r>
              <a:rPr lang="en-US" sz="2000" dirty="0" smtClean="0"/>
              <a:t>.</a:t>
            </a:r>
          </a:p>
          <a:p>
            <a:pPr eaLnBrk="1" hangingPunct="1">
              <a:spcBef>
                <a:spcPct val="50000"/>
              </a:spcBef>
            </a:pPr>
            <a:r>
              <a:rPr lang="en-US" sz="2000" dirty="0" smtClean="0"/>
              <a:t>R </a:t>
            </a:r>
            <a:r>
              <a:rPr lang="en-US" sz="2000" dirty="0"/>
              <a:t>Development Core Team (2011). R: A language and environment for statistical computing. R Foundation for Statistical Computing, Vienna, Austria. ISBN 3-900051-07-0, URL </a:t>
            </a:r>
            <a:r>
              <a:rPr lang="en-US" sz="2000" u="sng" dirty="0">
                <a:hlinkClick r:id="rId7"/>
              </a:rPr>
              <a:t>http://www.R-project.org/</a:t>
            </a:r>
            <a:r>
              <a:rPr lang="en-US" sz="2000" dirty="0"/>
              <a:t>.</a:t>
            </a:r>
          </a:p>
          <a:p>
            <a:pPr eaLnBrk="1" hangingPunct="1">
              <a:spcBef>
                <a:spcPct val="50000"/>
              </a:spcBef>
            </a:pPr>
            <a:r>
              <a:rPr lang="en-US" sz="2000" dirty="0" err="1"/>
              <a:t>Simkin</a:t>
            </a:r>
            <a:r>
              <a:rPr lang="en-US" sz="2000" dirty="0"/>
              <a:t>, S.M., Lewis, D.N., Weathers, K.C., Lovett, G.M., and Schwarz, K. (2004). Determination of sulfate, nitrate, and chloride in </a:t>
            </a:r>
            <a:r>
              <a:rPr lang="en-US" sz="2000" dirty="0" err="1"/>
              <a:t>throughfall</a:t>
            </a:r>
            <a:r>
              <a:rPr lang="en-US" sz="2000" dirty="0"/>
              <a:t> using ion-exchange resins. Water, Air, and Soil </a:t>
            </a:r>
            <a:r>
              <a:rPr lang="en-US" sz="2000" dirty="0" err="1"/>
              <a:t>Pollut</a:t>
            </a:r>
            <a:r>
              <a:rPr lang="en-US" sz="2000" dirty="0"/>
              <a:t>. 153, 343-354</a:t>
            </a:r>
            <a:r>
              <a:rPr lang="en-US" dirty="0"/>
              <a:t>.</a:t>
            </a:r>
          </a:p>
          <a:p>
            <a:pPr eaLnBrk="1" hangingPunct="1">
              <a:spcBef>
                <a:spcPct val="50000"/>
              </a:spcBef>
            </a:pPr>
            <a:endParaRPr lang="en-US" b="1" dirty="0"/>
          </a:p>
          <a:p>
            <a:pPr eaLnBrk="1" hangingPunct="1">
              <a:spcBef>
                <a:spcPct val="50000"/>
              </a:spcBef>
            </a:pPr>
            <a:endParaRPr lang="en-US" b="1" dirty="0"/>
          </a:p>
          <a:p>
            <a:pPr eaLnBrk="1" hangingPunct="1">
              <a:spcBef>
                <a:spcPct val="50000"/>
              </a:spcBef>
            </a:pPr>
            <a:endParaRPr lang="en-US" b="1" dirty="0"/>
          </a:p>
        </p:txBody>
      </p:sp>
      <p:sp>
        <p:nvSpPr>
          <p:cNvPr id="2063" name="Text Box 82"/>
          <p:cNvSpPr txBox="1">
            <a:spLocks noChangeArrowheads="1"/>
          </p:cNvSpPr>
          <p:nvPr/>
        </p:nvSpPr>
        <p:spPr bwMode="auto">
          <a:xfrm>
            <a:off x="31988125" y="27203400"/>
            <a:ext cx="10383838" cy="762000"/>
          </a:xfrm>
          <a:prstGeom prst="rect">
            <a:avLst/>
          </a:prstGeom>
          <a:solidFill>
            <a:srgbClr val="FE8500"/>
          </a:solidFill>
          <a:ln>
            <a:noFill/>
          </a:ln>
          <a:effectLst/>
        </p:spPr>
        <p:txBody>
          <a:bodyPr>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eaLnBrk="1" hangingPunct="1">
              <a:spcBef>
                <a:spcPct val="50000"/>
              </a:spcBef>
            </a:pPr>
            <a:r>
              <a:rPr lang="en-US" sz="4400" b="1" dirty="0">
                <a:solidFill>
                  <a:schemeClr val="bg1"/>
                </a:solidFill>
              </a:rPr>
              <a:t>References</a:t>
            </a:r>
          </a:p>
        </p:txBody>
      </p:sp>
      <p:sp>
        <p:nvSpPr>
          <p:cNvPr id="2064" name="Line 168"/>
          <p:cNvSpPr>
            <a:spLocks noChangeShapeType="1"/>
          </p:cNvSpPr>
          <p:nvPr/>
        </p:nvSpPr>
        <p:spPr bwMode="auto">
          <a:xfrm>
            <a:off x="13868400" y="5105400"/>
            <a:ext cx="0" cy="26670000"/>
          </a:xfrm>
          <a:prstGeom prst="line">
            <a:avLst/>
          </a:prstGeom>
          <a:noFill/>
          <a:ln w="762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065" name="Line 169"/>
          <p:cNvSpPr>
            <a:spLocks noChangeShapeType="1"/>
          </p:cNvSpPr>
          <p:nvPr/>
        </p:nvSpPr>
        <p:spPr bwMode="auto">
          <a:xfrm>
            <a:off x="30022800" y="5105400"/>
            <a:ext cx="0" cy="26670000"/>
          </a:xfrm>
          <a:prstGeom prst="line">
            <a:avLst/>
          </a:prstGeom>
          <a:noFill/>
          <a:ln w="762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066" name="Text Box 170"/>
          <p:cNvSpPr txBox="1">
            <a:spLocks noChangeArrowheads="1"/>
          </p:cNvSpPr>
          <p:nvPr/>
        </p:nvSpPr>
        <p:spPr bwMode="auto">
          <a:xfrm>
            <a:off x="16687800" y="16992600"/>
            <a:ext cx="10439400" cy="762000"/>
          </a:xfrm>
          <a:prstGeom prst="rect">
            <a:avLst/>
          </a:prstGeom>
          <a:solidFill>
            <a:srgbClr val="FE8500"/>
          </a:solidFill>
          <a:ln>
            <a:noFill/>
          </a:ln>
          <a:effectLst/>
        </p:spPr>
        <p:txBody>
          <a:bodyPr>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eaLnBrk="1" hangingPunct="1">
              <a:spcBef>
                <a:spcPct val="50000"/>
              </a:spcBef>
            </a:pPr>
            <a:r>
              <a:rPr lang="en-US" sz="4400" b="1" dirty="0" smtClean="0">
                <a:solidFill>
                  <a:schemeClr val="bg1"/>
                </a:solidFill>
              </a:rPr>
              <a:t>Figures</a:t>
            </a:r>
            <a:endParaRPr lang="en-US" sz="4400" b="1" dirty="0">
              <a:solidFill>
                <a:schemeClr val="bg1"/>
              </a:solidFill>
            </a:endParaRPr>
          </a:p>
        </p:txBody>
      </p:sp>
      <p:pic>
        <p:nvPicPr>
          <p:cNvPr id="21" name="Content Placeholder 3"/>
          <p:cNvPicPr>
            <a:picLocks noGrp="1" noChangeAspect="1"/>
          </p:cNvPicPr>
          <p:nvPr/>
        </p:nvPicPr>
        <p:blipFill>
          <a:blip r:embed="rId8">
            <a:extLst>
              <a:ext uri="{28A0092B-C50C-407E-A947-70E740481C1C}">
                <a14:useLocalDpi xmlns:a14="http://schemas.microsoft.com/office/drawing/2010/main" val="0"/>
              </a:ext>
            </a:extLst>
          </a:blip>
          <a:stretch>
            <a:fillRect/>
          </a:stretch>
        </p:blipFill>
        <p:spPr>
          <a:xfrm>
            <a:off x="14624304" y="5800344"/>
            <a:ext cx="7778496" cy="6010656"/>
          </a:xfrm>
          <a:prstGeom prst="rect">
            <a:avLst/>
          </a:prstGeom>
          <a:ln w="28575">
            <a:solidFill>
              <a:schemeClr val="tx1"/>
            </a:solidFill>
          </a:ln>
        </p:spPr>
      </p:pic>
      <p:pic>
        <p:nvPicPr>
          <p:cNvPr id="23" name="Picture 22" descr="http://www.botanicalgarden.ubc.ca/potd/letharia_vulpina.jp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22783800" y="7803531"/>
            <a:ext cx="3368739" cy="2483469"/>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25" descr="http://ts4.mm.bing.net/th?id=I4565151314086339&amp;pid=1.4"/>
          <p:cNvPicPr>
            <a:picLocks noChangeAspect="1" noChangeArrowheads="1"/>
          </p:cNvPicPr>
          <p:nvPr/>
        </p:nvPicPr>
        <p:blipFill rotWithShape="1">
          <a:blip r:embed="rId10">
            <a:extLst>
              <a:ext uri="{28A0092B-C50C-407E-A947-70E740481C1C}">
                <a14:useLocalDpi xmlns:a14="http://schemas.microsoft.com/office/drawing/2010/main" val="0"/>
              </a:ext>
            </a:extLst>
          </a:blip>
          <a:srcRect t="4193" b="18312"/>
          <a:stretch/>
        </p:blipFill>
        <p:spPr bwMode="auto">
          <a:xfrm flipH="1">
            <a:off x="26390700" y="7803533"/>
            <a:ext cx="3244668" cy="2483467"/>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22554833" y="6267271"/>
            <a:ext cx="7443063" cy="1200329"/>
          </a:xfrm>
          <a:prstGeom prst="rect">
            <a:avLst/>
          </a:prstGeom>
          <a:noFill/>
        </p:spPr>
        <p:txBody>
          <a:bodyPr wrap="none" rtlCol="0">
            <a:spAutoFit/>
          </a:bodyPr>
          <a:lstStyle/>
          <a:p>
            <a:pPr algn="ctr"/>
            <a:r>
              <a:rPr lang="en-US" sz="3600" i="1" dirty="0" smtClean="0"/>
              <a:t>Lichens</a:t>
            </a:r>
          </a:p>
          <a:p>
            <a:pPr algn="ctr"/>
            <a:r>
              <a:rPr lang="en-US" sz="3600" i="1" dirty="0" err="1" smtClean="0"/>
              <a:t>Letharia</a:t>
            </a:r>
            <a:r>
              <a:rPr lang="en-US" sz="3600" i="1" dirty="0" smtClean="0"/>
              <a:t> </a:t>
            </a:r>
            <a:r>
              <a:rPr lang="en-US" sz="3600" i="1" dirty="0" err="1" smtClean="0"/>
              <a:t>vulpina</a:t>
            </a:r>
            <a:r>
              <a:rPr lang="en-US" sz="3600" i="1" dirty="0" smtClean="0"/>
              <a:t> &amp; </a:t>
            </a:r>
            <a:r>
              <a:rPr lang="en-US" sz="3600" i="1" dirty="0" err="1" smtClean="0"/>
              <a:t>Usnea</a:t>
            </a:r>
            <a:r>
              <a:rPr lang="en-US" sz="3600" i="1" dirty="0" smtClean="0"/>
              <a:t> </a:t>
            </a:r>
            <a:r>
              <a:rPr lang="en-US" sz="3600" i="1" dirty="0" err="1" smtClean="0"/>
              <a:t>lapponica</a:t>
            </a:r>
            <a:endParaRPr lang="en-US" sz="3600" i="1" dirty="0"/>
          </a:p>
        </p:txBody>
      </p:sp>
      <p:pic>
        <p:nvPicPr>
          <p:cNvPr id="29" name="Picture 28"/>
          <p:cNvPicPr>
            <a:picLocks noChangeAspect="1" noChangeArrowheads="1"/>
          </p:cNvPicPr>
          <p:nvPr/>
        </p:nvPicPr>
        <p:blipFill>
          <a:blip r:embed="rId11">
            <a:extLst>
              <a:ext uri="{28A0092B-C50C-407E-A947-70E740481C1C}">
                <a14:useLocalDpi xmlns:a14="http://schemas.microsoft.com/office/drawing/2010/main" val="0"/>
              </a:ext>
            </a:extLst>
          </a:blip>
          <a:stretch>
            <a:fillRect/>
          </a:stretch>
        </p:blipFill>
        <p:spPr bwMode="auto">
          <a:xfrm>
            <a:off x="15100693" y="18073399"/>
            <a:ext cx="5320907" cy="5320001"/>
          </a:xfrm>
          <a:prstGeom prst="rect">
            <a:avLst/>
          </a:prstGeom>
          <a:solidFill>
            <a:schemeClr val="bg1">
              <a:lumMod val="95000"/>
            </a:schemeClr>
          </a:solidFill>
          <a:ln>
            <a:noFill/>
          </a:ln>
          <a:effectLst/>
        </p:spPr>
      </p:pic>
      <p:sp>
        <p:nvSpPr>
          <p:cNvPr id="30" name="TextBox 15"/>
          <p:cNvSpPr txBox="1"/>
          <p:nvPr/>
        </p:nvSpPr>
        <p:spPr>
          <a:xfrm>
            <a:off x="14064045" y="23544919"/>
            <a:ext cx="7424356" cy="1982081"/>
          </a:xfrm>
          <a:prstGeom prst="rect">
            <a:avLst/>
          </a:prstGeom>
          <a:noFill/>
        </p:spPr>
        <p:txBody>
          <a:bodyPr wrap="square" lIns="438912" tIns="219456" rIns="438912" bIns="219456" rtlCol="0">
            <a:spAutoFit/>
          </a:bodyPr>
          <a:lstStyle>
            <a:defPPr>
              <a:defRPr lang="en-US"/>
            </a:defPPr>
            <a:lvl1pPr marL="0" algn="l" defTabSz="4389120" rtl="0" eaLnBrk="1" latinLnBrk="0" hangingPunct="1">
              <a:defRPr sz="8600" kern="1200">
                <a:solidFill>
                  <a:schemeClr val="tx1"/>
                </a:solidFill>
                <a:latin typeface="+mn-lt"/>
                <a:ea typeface="+mn-ea"/>
                <a:cs typeface="+mn-cs"/>
              </a:defRPr>
            </a:lvl1pPr>
            <a:lvl2pPr marL="2194560" algn="l" defTabSz="4389120" rtl="0" eaLnBrk="1" latinLnBrk="0" hangingPunct="1">
              <a:defRPr sz="8600" kern="1200">
                <a:solidFill>
                  <a:schemeClr val="tx1"/>
                </a:solidFill>
                <a:latin typeface="+mn-lt"/>
                <a:ea typeface="+mn-ea"/>
                <a:cs typeface="+mn-cs"/>
              </a:defRPr>
            </a:lvl2pPr>
            <a:lvl3pPr marL="4389120" algn="l" defTabSz="4389120" rtl="0" eaLnBrk="1" latinLnBrk="0" hangingPunct="1">
              <a:defRPr sz="8600" kern="1200">
                <a:solidFill>
                  <a:schemeClr val="tx1"/>
                </a:solidFill>
                <a:latin typeface="+mn-lt"/>
                <a:ea typeface="+mn-ea"/>
                <a:cs typeface="+mn-cs"/>
              </a:defRPr>
            </a:lvl3pPr>
            <a:lvl4pPr marL="6583680" algn="l" defTabSz="4389120" rtl="0" eaLnBrk="1" latinLnBrk="0" hangingPunct="1">
              <a:defRPr sz="8600" kern="1200">
                <a:solidFill>
                  <a:schemeClr val="tx1"/>
                </a:solidFill>
                <a:latin typeface="+mn-lt"/>
                <a:ea typeface="+mn-ea"/>
                <a:cs typeface="+mn-cs"/>
              </a:defRPr>
            </a:lvl4pPr>
            <a:lvl5pPr marL="8778240" algn="l" defTabSz="4389120" rtl="0" eaLnBrk="1" latinLnBrk="0" hangingPunct="1">
              <a:defRPr sz="8600" kern="1200">
                <a:solidFill>
                  <a:schemeClr val="tx1"/>
                </a:solidFill>
                <a:latin typeface="+mn-lt"/>
                <a:ea typeface="+mn-ea"/>
                <a:cs typeface="+mn-cs"/>
              </a:defRPr>
            </a:lvl5pPr>
            <a:lvl6pPr marL="10972800" algn="l" defTabSz="4389120" rtl="0" eaLnBrk="1" latinLnBrk="0" hangingPunct="1">
              <a:defRPr sz="8600" kern="1200">
                <a:solidFill>
                  <a:schemeClr val="tx1"/>
                </a:solidFill>
                <a:latin typeface="+mn-lt"/>
                <a:ea typeface="+mn-ea"/>
                <a:cs typeface="+mn-cs"/>
              </a:defRPr>
            </a:lvl6pPr>
            <a:lvl7pPr marL="13167360" algn="l" defTabSz="4389120" rtl="0" eaLnBrk="1" latinLnBrk="0" hangingPunct="1">
              <a:defRPr sz="8600" kern="1200">
                <a:solidFill>
                  <a:schemeClr val="tx1"/>
                </a:solidFill>
                <a:latin typeface="+mn-lt"/>
                <a:ea typeface="+mn-ea"/>
                <a:cs typeface="+mn-cs"/>
              </a:defRPr>
            </a:lvl7pPr>
            <a:lvl8pPr marL="15361920" algn="l" defTabSz="4389120" rtl="0" eaLnBrk="1" latinLnBrk="0" hangingPunct="1">
              <a:defRPr sz="8600" kern="1200">
                <a:solidFill>
                  <a:schemeClr val="tx1"/>
                </a:solidFill>
                <a:latin typeface="+mn-lt"/>
                <a:ea typeface="+mn-ea"/>
                <a:cs typeface="+mn-cs"/>
              </a:defRPr>
            </a:lvl8pPr>
            <a:lvl9pPr marL="17556480" algn="l" defTabSz="4389120" rtl="0" eaLnBrk="1" latinLnBrk="0" hangingPunct="1">
              <a:defRPr sz="8600" kern="1200">
                <a:solidFill>
                  <a:schemeClr val="tx1"/>
                </a:solidFill>
                <a:latin typeface="+mn-lt"/>
                <a:ea typeface="+mn-ea"/>
                <a:cs typeface="+mn-cs"/>
              </a:defRPr>
            </a:lvl9pPr>
          </a:lstStyle>
          <a:p>
            <a:r>
              <a:rPr lang="en-US" sz="2000" b="1" dirty="0" smtClean="0"/>
              <a:t>Fig 1. </a:t>
            </a:r>
            <a:r>
              <a:rPr lang="en-US" sz="2000" dirty="0" smtClean="0"/>
              <a:t>Annual TF N deposition from four drainages in the Wind River Range.  DIN refers to total dissolved inorganic N  (ammonium N plus nitrate N). The red line </a:t>
            </a:r>
            <a:r>
              <a:rPr lang="en-US" sz="2000" dirty="0"/>
              <a:t>represents background levels of N deposition in the Northern Rockies as estimated by Sverdrup et al. (2012</a:t>
            </a:r>
            <a:r>
              <a:rPr lang="en-US" sz="2000" dirty="0" smtClean="0"/>
              <a:t>).</a:t>
            </a:r>
            <a:endParaRPr lang="en-US" sz="2000" dirty="0"/>
          </a:p>
        </p:txBody>
      </p:sp>
      <p:pic>
        <p:nvPicPr>
          <p:cNvPr id="32" name="Picture 31"/>
          <p:cNvPicPr>
            <a:picLocks noChangeAspect="1" noChangeArrowheads="1"/>
          </p:cNvPicPr>
          <p:nvPr/>
        </p:nvPicPr>
        <p:blipFill>
          <a:blip r:embed="rId12">
            <a:extLst>
              <a:ext uri="{28A0092B-C50C-407E-A947-70E740481C1C}">
                <a14:useLocalDpi xmlns:a14="http://schemas.microsoft.com/office/drawing/2010/main" val="0"/>
              </a:ext>
            </a:extLst>
          </a:blip>
          <a:stretch>
            <a:fillRect/>
          </a:stretch>
        </p:blipFill>
        <p:spPr bwMode="auto">
          <a:xfrm>
            <a:off x="13563600" y="25617199"/>
            <a:ext cx="5320907" cy="5320001"/>
          </a:xfrm>
          <a:prstGeom prst="rect">
            <a:avLst/>
          </a:prstGeom>
          <a:solidFill>
            <a:schemeClr val="bg1">
              <a:lumMod val="95000"/>
            </a:schemeClr>
          </a:solidFill>
          <a:ln>
            <a:noFill/>
          </a:ln>
          <a:effectLst/>
        </p:spPr>
      </p:pic>
      <p:sp>
        <p:nvSpPr>
          <p:cNvPr id="5" name="TextBox 4"/>
          <p:cNvSpPr txBox="1"/>
          <p:nvPr/>
        </p:nvSpPr>
        <p:spPr>
          <a:xfrm>
            <a:off x="13563600" y="25674935"/>
            <a:ext cx="5320908" cy="461665"/>
          </a:xfrm>
          <a:prstGeom prst="rect">
            <a:avLst/>
          </a:prstGeom>
          <a:noFill/>
        </p:spPr>
        <p:txBody>
          <a:bodyPr wrap="square" rtlCol="0">
            <a:spAutoFit/>
          </a:bodyPr>
          <a:lstStyle/>
          <a:p>
            <a:pPr algn="ctr"/>
            <a:r>
              <a:rPr lang="en-US" b="1" dirty="0" smtClean="0"/>
              <a:t>DIN</a:t>
            </a:r>
            <a:endParaRPr lang="en-US" b="1" dirty="0"/>
          </a:p>
        </p:txBody>
      </p:sp>
      <p:pic>
        <p:nvPicPr>
          <p:cNvPr id="35" name="Content Placeholder 3"/>
          <p:cNvPicPr>
            <a:picLocks noGrp="1"/>
          </p:cNvPicPr>
          <p:nvPr/>
        </p:nvPicPr>
        <p:blipFill>
          <a:blip r:embed="rId13">
            <a:extLst>
              <a:ext uri="{28A0092B-C50C-407E-A947-70E740481C1C}">
                <a14:useLocalDpi xmlns:a14="http://schemas.microsoft.com/office/drawing/2010/main" val="0"/>
              </a:ext>
            </a:extLst>
          </a:blip>
          <a:stretch>
            <a:fillRect/>
          </a:stretch>
        </p:blipFill>
        <p:spPr bwMode="auto">
          <a:xfrm>
            <a:off x="22872192" y="18059400"/>
            <a:ext cx="5321808" cy="5321808"/>
          </a:xfrm>
          <a:prstGeom prst="rect">
            <a:avLst/>
          </a:prstGeom>
          <a:solidFill>
            <a:schemeClr val="bg1">
              <a:lumMod val="95000"/>
            </a:schemeClr>
          </a:solidFill>
          <a:ln>
            <a:noFill/>
          </a:ln>
        </p:spPr>
      </p:pic>
      <p:sp>
        <p:nvSpPr>
          <p:cNvPr id="36" name="TextBox 2"/>
          <p:cNvSpPr txBox="1"/>
          <p:nvPr/>
        </p:nvSpPr>
        <p:spPr>
          <a:xfrm>
            <a:off x="25984200" y="18706338"/>
            <a:ext cx="2295928" cy="1181862"/>
          </a:xfrm>
          <a:prstGeom prst="rect">
            <a:avLst/>
          </a:prstGeom>
          <a:noFill/>
        </p:spPr>
        <p:txBody>
          <a:bodyPr wrap="square" lIns="438912" tIns="219456" rIns="438912" bIns="219456" rtlCol="0">
            <a:spAutoFit/>
          </a:bodyPr>
          <a:lstStyle>
            <a:defPPr>
              <a:defRPr lang="en-US"/>
            </a:defPPr>
            <a:lvl1pPr marL="0" algn="l" defTabSz="4389120" rtl="0" eaLnBrk="1" latinLnBrk="0" hangingPunct="1">
              <a:defRPr sz="8600" kern="1200">
                <a:solidFill>
                  <a:schemeClr val="tx1"/>
                </a:solidFill>
                <a:latin typeface="+mn-lt"/>
                <a:ea typeface="+mn-ea"/>
                <a:cs typeface="+mn-cs"/>
              </a:defRPr>
            </a:lvl1pPr>
            <a:lvl2pPr marL="2194560" algn="l" defTabSz="4389120" rtl="0" eaLnBrk="1" latinLnBrk="0" hangingPunct="1">
              <a:defRPr sz="8600" kern="1200">
                <a:solidFill>
                  <a:schemeClr val="tx1"/>
                </a:solidFill>
                <a:latin typeface="+mn-lt"/>
                <a:ea typeface="+mn-ea"/>
                <a:cs typeface="+mn-cs"/>
              </a:defRPr>
            </a:lvl2pPr>
            <a:lvl3pPr marL="4389120" algn="l" defTabSz="4389120" rtl="0" eaLnBrk="1" latinLnBrk="0" hangingPunct="1">
              <a:defRPr sz="8600" kern="1200">
                <a:solidFill>
                  <a:schemeClr val="tx1"/>
                </a:solidFill>
                <a:latin typeface="+mn-lt"/>
                <a:ea typeface="+mn-ea"/>
                <a:cs typeface="+mn-cs"/>
              </a:defRPr>
            </a:lvl3pPr>
            <a:lvl4pPr marL="6583680" algn="l" defTabSz="4389120" rtl="0" eaLnBrk="1" latinLnBrk="0" hangingPunct="1">
              <a:defRPr sz="8600" kern="1200">
                <a:solidFill>
                  <a:schemeClr val="tx1"/>
                </a:solidFill>
                <a:latin typeface="+mn-lt"/>
                <a:ea typeface="+mn-ea"/>
                <a:cs typeface="+mn-cs"/>
              </a:defRPr>
            </a:lvl4pPr>
            <a:lvl5pPr marL="8778240" algn="l" defTabSz="4389120" rtl="0" eaLnBrk="1" latinLnBrk="0" hangingPunct="1">
              <a:defRPr sz="8600" kern="1200">
                <a:solidFill>
                  <a:schemeClr val="tx1"/>
                </a:solidFill>
                <a:latin typeface="+mn-lt"/>
                <a:ea typeface="+mn-ea"/>
                <a:cs typeface="+mn-cs"/>
              </a:defRPr>
            </a:lvl5pPr>
            <a:lvl6pPr marL="10972800" algn="l" defTabSz="4389120" rtl="0" eaLnBrk="1" latinLnBrk="0" hangingPunct="1">
              <a:defRPr sz="8600" kern="1200">
                <a:solidFill>
                  <a:schemeClr val="tx1"/>
                </a:solidFill>
                <a:latin typeface="+mn-lt"/>
                <a:ea typeface="+mn-ea"/>
                <a:cs typeface="+mn-cs"/>
              </a:defRPr>
            </a:lvl6pPr>
            <a:lvl7pPr marL="13167360" algn="l" defTabSz="4389120" rtl="0" eaLnBrk="1" latinLnBrk="0" hangingPunct="1">
              <a:defRPr sz="8600" kern="1200">
                <a:solidFill>
                  <a:schemeClr val="tx1"/>
                </a:solidFill>
                <a:latin typeface="+mn-lt"/>
                <a:ea typeface="+mn-ea"/>
                <a:cs typeface="+mn-cs"/>
              </a:defRPr>
            </a:lvl7pPr>
            <a:lvl8pPr marL="15361920" algn="l" defTabSz="4389120" rtl="0" eaLnBrk="1" latinLnBrk="0" hangingPunct="1">
              <a:defRPr sz="8600" kern="1200">
                <a:solidFill>
                  <a:schemeClr val="tx1"/>
                </a:solidFill>
                <a:latin typeface="+mn-lt"/>
                <a:ea typeface="+mn-ea"/>
                <a:cs typeface="+mn-cs"/>
              </a:defRPr>
            </a:lvl8pPr>
            <a:lvl9pPr marL="17556480" algn="l" defTabSz="4389120" rtl="0" eaLnBrk="1" latinLnBrk="0" hangingPunct="1">
              <a:defRPr sz="8600" kern="1200">
                <a:solidFill>
                  <a:schemeClr val="tx1"/>
                </a:solidFill>
                <a:latin typeface="+mn-lt"/>
                <a:ea typeface="+mn-ea"/>
                <a:cs typeface="+mn-cs"/>
              </a:defRPr>
            </a:lvl9pPr>
          </a:lstStyle>
          <a:p>
            <a:r>
              <a:rPr lang="en-US" sz="2400" dirty="0"/>
              <a:t>r</a:t>
            </a:r>
            <a:r>
              <a:rPr lang="en-US" sz="2400" baseline="30000" dirty="0"/>
              <a:t>2</a:t>
            </a:r>
            <a:r>
              <a:rPr lang="en-US" sz="2400" dirty="0"/>
              <a:t> = 0.76</a:t>
            </a:r>
          </a:p>
          <a:p>
            <a:r>
              <a:rPr lang="en-US" sz="2400" dirty="0"/>
              <a:t>p = 0.006</a:t>
            </a:r>
          </a:p>
        </p:txBody>
      </p:sp>
      <p:grpSp>
        <p:nvGrpSpPr>
          <p:cNvPr id="37" name="Group 36"/>
          <p:cNvGrpSpPr/>
          <p:nvPr/>
        </p:nvGrpSpPr>
        <p:grpSpPr>
          <a:xfrm>
            <a:off x="19290791" y="25620806"/>
            <a:ext cx="5321809" cy="5316394"/>
            <a:chOff x="3856355" y="1154244"/>
            <a:chExt cx="2971800" cy="3119201"/>
          </a:xfrm>
          <a:solidFill>
            <a:schemeClr val="bg1">
              <a:lumMod val="95000"/>
            </a:schemeClr>
          </a:solidFill>
        </p:grpSpPr>
        <p:pic>
          <p:nvPicPr>
            <p:cNvPr id="38" name="Picture 37"/>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3856355" y="1154244"/>
              <a:ext cx="2971800" cy="3119201"/>
            </a:xfrm>
            <a:prstGeom prst="rect">
              <a:avLst/>
            </a:prstGeom>
            <a:grpFill/>
            <a:ln>
              <a:noFill/>
            </a:ln>
            <a:effectLst/>
          </p:spPr>
        </p:pic>
        <p:sp>
          <p:nvSpPr>
            <p:cNvPr id="39" name="TextBox 1"/>
            <p:cNvSpPr txBox="1"/>
            <p:nvPr/>
          </p:nvSpPr>
          <p:spPr>
            <a:xfrm>
              <a:off x="3856355" y="1176774"/>
              <a:ext cx="2971800" cy="306980"/>
            </a:xfrm>
            <a:prstGeom prst="rect">
              <a:avLst/>
            </a:prstGeom>
            <a:grpFill/>
          </p:spPr>
          <p:txBody>
            <a:bodyPr wrap="square" rtlCol="0">
              <a:spAutoFit/>
            </a:bodyPr>
            <a:lstStyle>
              <a:defPPr>
                <a:defRPr lang="en-US"/>
              </a:defPPr>
              <a:lvl1pPr marL="0" algn="l" defTabSz="4389120" rtl="0" eaLnBrk="1" latinLnBrk="0" hangingPunct="1">
                <a:defRPr sz="8600" kern="1200">
                  <a:solidFill>
                    <a:schemeClr val="tx1"/>
                  </a:solidFill>
                  <a:latin typeface="+mn-lt"/>
                  <a:ea typeface="+mn-ea"/>
                  <a:cs typeface="+mn-cs"/>
                </a:defRPr>
              </a:lvl1pPr>
              <a:lvl2pPr marL="2194560" algn="l" defTabSz="4389120" rtl="0" eaLnBrk="1" latinLnBrk="0" hangingPunct="1">
                <a:defRPr sz="8600" kern="1200">
                  <a:solidFill>
                    <a:schemeClr val="tx1"/>
                  </a:solidFill>
                  <a:latin typeface="+mn-lt"/>
                  <a:ea typeface="+mn-ea"/>
                  <a:cs typeface="+mn-cs"/>
                </a:defRPr>
              </a:lvl2pPr>
              <a:lvl3pPr marL="4389120" algn="l" defTabSz="4389120" rtl="0" eaLnBrk="1" latinLnBrk="0" hangingPunct="1">
                <a:defRPr sz="8600" kern="1200">
                  <a:solidFill>
                    <a:schemeClr val="tx1"/>
                  </a:solidFill>
                  <a:latin typeface="+mn-lt"/>
                  <a:ea typeface="+mn-ea"/>
                  <a:cs typeface="+mn-cs"/>
                </a:defRPr>
              </a:lvl3pPr>
              <a:lvl4pPr marL="6583680" algn="l" defTabSz="4389120" rtl="0" eaLnBrk="1" latinLnBrk="0" hangingPunct="1">
                <a:defRPr sz="8600" kern="1200">
                  <a:solidFill>
                    <a:schemeClr val="tx1"/>
                  </a:solidFill>
                  <a:latin typeface="+mn-lt"/>
                  <a:ea typeface="+mn-ea"/>
                  <a:cs typeface="+mn-cs"/>
                </a:defRPr>
              </a:lvl4pPr>
              <a:lvl5pPr marL="8778240" algn="l" defTabSz="4389120" rtl="0" eaLnBrk="1" latinLnBrk="0" hangingPunct="1">
                <a:defRPr sz="8600" kern="1200">
                  <a:solidFill>
                    <a:schemeClr val="tx1"/>
                  </a:solidFill>
                  <a:latin typeface="+mn-lt"/>
                  <a:ea typeface="+mn-ea"/>
                  <a:cs typeface="+mn-cs"/>
                </a:defRPr>
              </a:lvl5pPr>
              <a:lvl6pPr marL="10972800" algn="l" defTabSz="4389120" rtl="0" eaLnBrk="1" latinLnBrk="0" hangingPunct="1">
                <a:defRPr sz="8600" kern="1200">
                  <a:solidFill>
                    <a:schemeClr val="tx1"/>
                  </a:solidFill>
                  <a:latin typeface="+mn-lt"/>
                  <a:ea typeface="+mn-ea"/>
                  <a:cs typeface="+mn-cs"/>
                </a:defRPr>
              </a:lvl6pPr>
              <a:lvl7pPr marL="13167360" algn="l" defTabSz="4389120" rtl="0" eaLnBrk="1" latinLnBrk="0" hangingPunct="1">
                <a:defRPr sz="8600" kern="1200">
                  <a:solidFill>
                    <a:schemeClr val="tx1"/>
                  </a:solidFill>
                  <a:latin typeface="+mn-lt"/>
                  <a:ea typeface="+mn-ea"/>
                  <a:cs typeface="+mn-cs"/>
                </a:defRPr>
              </a:lvl7pPr>
              <a:lvl8pPr marL="15361920" algn="l" defTabSz="4389120" rtl="0" eaLnBrk="1" latinLnBrk="0" hangingPunct="1">
                <a:defRPr sz="8600" kern="1200">
                  <a:solidFill>
                    <a:schemeClr val="tx1"/>
                  </a:solidFill>
                  <a:latin typeface="+mn-lt"/>
                  <a:ea typeface="+mn-ea"/>
                  <a:cs typeface="+mn-cs"/>
                </a:defRPr>
              </a:lvl8pPr>
              <a:lvl9pPr marL="17556480" algn="l" defTabSz="4389120" rtl="0" eaLnBrk="1" latinLnBrk="0" hangingPunct="1">
                <a:defRPr sz="8600" kern="1200">
                  <a:solidFill>
                    <a:schemeClr val="tx1"/>
                  </a:solidFill>
                  <a:latin typeface="+mn-lt"/>
                  <a:ea typeface="+mn-ea"/>
                  <a:cs typeface="+mn-cs"/>
                </a:defRPr>
              </a:lvl9pPr>
            </a:lstStyle>
            <a:p>
              <a:pPr algn="ctr"/>
              <a:r>
                <a:rPr lang="en-US" sz="2800" b="1" dirty="0" smtClean="0"/>
                <a:t>Ammonium</a:t>
              </a:r>
              <a:endParaRPr lang="en-US" sz="2800" b="1" dirty="0"/>
            </a:p>
          </p:txBody>
        </p:sp>
      </p:grpSp>
      <p:grpSp>
        <p:nvGrpSpPr>
          <p:cNvPr id="43" name="Group 42"/>
          <p:cNvGrpSpPr/>
          <p:nvPr/>
        </p:nvGrpSpPr>
        <p:grpSpPr>
          <a:xfrm>
            <a:off x="24993600" y="25615392"/>
            <a:ext cx="5321808" cy="5321808"/>
            <a:chOff x="5330058" y="3651066"/>
            <a:chExt cx="1071286" cy="1098438"/>
          </a:xfrm>
          <a:solidFill>
            <a:schemeClr val="bg1">
              <a:lumMod val="95000"/>
            </a:schemeClr>
          </a:solidFill>
        </p:grpSpPr>
        <p:pic>
          <p:nvPicPr>
            <p:cNvPr id="44" name="Picture 43"/>
            <p:cNvPicPr>
              <a:picLocks noChangeAspect="1" noChangeArrowheads="1"/>
            </p:cNvPicPr>
            <p:nvPr/>
          </p:nvPicPr>
          <p:blipFill>
            <a:blip r:embed="rId15">
              <a:extLst>
                <a:ext uri="{28A0092B-C50C-407E-A947-70E740481C1C}">
                  <a14:useLocalDpi xmlns:a14="http://schemas.microsoft.com/office/drawing/2010/main" val="0"/>
                </a:ext>
              </a:extLst>
            </a:blip>
            <a:stretch>
              <a:fillRect/>
            </a:stretch>
          </p:blipFill>
          <p:spPr bwMode="auto">
            <a:xfrm>
              <a:off x="5334000" y="3651066"/>
              <a:ext cx="1067344" cy="1098438"/>
            </a:xfrm>
            <a:prstGeom prst="rect">
              <a:avLst/>
            </a:prstGeom>
            <a:grpFill/>
            <a:ln>
              <a:noFill/>
            </a:ln>
            <a:effectLst/>
          </p:spPr>
        </p:pic>
        <p:sp>
          <p:nvSpPr>
            <p:cNvPr id="45" name="TextBox 41"/>
            <p:cNvSpPr txBox="1"/>
            <p:nvPr/>
          </p:nvSpPr>
          <p:spPr>
            <a:xfrm>
              <a:off x="5330058" y="3666941"/>
              <a:ext cx="1071286" cy="96180"/>
            </a:xfrm>
            <a:prstGeom prst="rect">
              <a:avLst/>
            </a:prstGeom>
            <a:grpFill/>
          </p:spPr>
          <p:txBody>
            <a:bodyPr wrap="square" rtlCol="0">
              <a:spAutoFit/>
            </a:bodyPr>
            <a:lstStyle>
              <a:defPPr>
                <a:defRPr lang="en-US"/>
              </a:defPPr>
              <a:lvl1pPr algn="l" rtl="0" fontAlgn="base">
                <a:spcBef>
                  <a:spcPct val="0"/>
                </a:spcBef>
                <a:spcAft>
                  <a:spcPct val="0"/>
                </a:spcAft>
                <a:defRPr sz="2400" kern="1200">
                  <a:solidFill>
                    <a:schemeClr val="tx1"/>
                  </a:solidFill>
                  <a:latin typeface="Arial" charset="0"/>
                  <a:ea typeface="+mn-ea"/>
                  <a:cs typeface="+mn-cs"/>
                </a:defRPr>
              </a:lvl1pPr>
              <a:lvl2pPr marL="457200" algn="l" rtl="0" fontAlgn="base">
                <a:spcBef>
                  <a:spcPct val="0"/>
                </a:spcBef>
                <a:spcAft>
                  <a:spcPct val="0"/>
                </a:spcAft>
                <a:defRPr sz="2400" kern="1200">
                  <a:solidFill>
                    <a:schemeClr val="tx1"/>
                  </a:solidFill>
                  <a:latin typeface="Arial" charset="0"/>
                  <a:ea typeface="+mn-ea"/>
                  <a:cs typeface="+mn-cs"/>
                </a:defRPr>
              </a:lvl2pPr>
              <a:lvl3pPr marL="914400" algn="l" rtl="0" fontAlgn="base">
                <a:spcBef>
                  <a:spcPct val="0"/>
                </a:spcBef>
                <a:spcAft>
                  <a:spcPct val="0"/>
                </a:spcAft>
                <a:defRPr sz="2400" kern="1200">
                  <a:solidFill>
                    <a:schemeClr val="tx1"/>
                  </a:solidFill>
                  <a:latin typeface="Arial" charset="0"/>
                  <a:ea typeface="+mn-ea"/>
                  <a:cs typeface="+mn-cs"/>
                </a:defRPr>
              </a:lvl3pPr>
              <a:lvl4pPr marL="1371600" algn="l" rtl="0" fontAlgn="base">
                <a:spcBef>
                  <a:spcPct val="0"/>
                </a:spcBef>
                <a:spcAft>
                  <a:spcPct val="0"/>
                </a:spcAft>
                <a:defRPr sz="2400" kern="1200">
                  <a:solidFill>
                    <a:schemeClr val="tx1"/>
                  </a:solidFill>
                  <a:latin typeface="Arial" charset="0"/>
                  <a:ea typeface="+mn-ea"/>
                  <a:cs typeface="+mn-cs"/>
                </a:defRPr>
              </a:lvl4pPr>
              <a:lvl5pPr marL="1828800" algn="l" rtl="0" fontAlgn="base">
                <a:spcBef>
                  <a:spcPct val="0"/>
                </a:spcBef>
                <a:spcAft>
                  <a:spcPct val="0"/>
                </a:spcAft>
                <a:defRPr sz="2400" kern="1200">
                  <a:solidFill>
                    <a:schemeClr val="tx1"/>
                  </a:solidFill>
                  <a:latin typeface="Arial" charset="0"/>
                  <a:ea typeface="+mn-ea"/>
                  <a:cs typeface="+mn-cs"/>
                </a:defRPr>
              </a:lvl5pPr>
              <a:lvl6pPr marL="2286000" algn="l" defTabSz="914400" rtl="0" eaLnBrk="1" latinLnBrk="0" hangingPunct="1">
                <a:defRPr sz="2400" kern="1200">
                  <a:solidFill>
                    <a:schemeClr val="tx1"/>
                  </a:solidFill>
                  <a:latin typeface="Arial" charset="0"/>
                  <a:ea typeface="+mn-ea"/>
                  <a:cs typeface="+mn-cs"/>
                </a:defRPr>
              </a:lvl6pPr>
              <a:lvl7pPr marL="2743200" algn="l" defTabSz="914400" rtl="0" eaLnBrk="1" latinLnBrk="0" hangingPunct="1">
                <a:defRPr sz="2400" kern="1200">
                  <a:solidFill>
                    <a:schemeClr val="tx1"/>
                  </a:solidFill>
                  <a:latin typeface="Arial" charset="0"/>
                  <a:ea typeface="+mn-ea"/>
                  <a:cs typeface="+mn-cs"/>
                </a:defRPr>
              </a:lvl7pPr>
              <a:lvl8pPr marL="3200400" algn="l" defTabSz="914400" rtl="0" eaLnBrk="1" latinLnBrk="0" hangingPunct="1">
                <a:defRPr sz="2400" kern="1200">
                  <a:solidFill>
                    <a:schemeClr val="tx1"/>
                  </a:solidFill>
                  <a:latin typeface="Arial" charset="0"/>
                  <a:ea typeface="+mn-ea"/>
                  <a:cs typeface="+mn-cs"/>
                </a:defRPr>
              </a:lvl8pPr>
              <a:lvl9pPr marL="3657600" algn="l" defTabSz="914400" rtl="0" eaLnBrk="1" latinLnBrk="0" hangingPunct="1">
                <a:defRPr sz="2400" kern="1200">
                  <a:solidFill>
                    <a:schemeClr val="tx1"/>
                  </a:solidFill>
                  <a:latin typeface="Arial" charset="0"/>
                  <a:ea typeface="+mn-ea"/>
                  <a:cs typeface="+mn-cs"/>
                </a:defRPr>
              </a:lvl9pPr>
            </a:lstStyle>
            <a:p>
              <a:pPr algn="ctr"/>
              <a:r>
                <a:rPr lang="en-US" b="1" dirty="0" smtClean="0"/>
                <a:t>Nitrate</a:t>
              </a:r>
              <a:endParaRPr lang="en-US" b="1" dirty="0"/>
            </a:p>
          </p:txBody>
        </p:sp>
      </p:grpSp>
      <p:pic>
        <p:nvPicPr>
          <p:cNvPr id="1044" name="Picture 20" descr="C:\Documents and Settings\jagrenon\My Documents\My Pictures\AQ IER plots summer 2010\Boulder lake\2010 B-lakeside 2 woods.jpg"/>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14597445" y="12811199"/>
            <a:ext cx="6890955" cy="3876601"/>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17897352" y="16226135"/>
            <a:ext cx="3591048" cy="461665"/>
          </a:xfrm>
          <a:prstGeom prst="rect">
            <a:avLst/>
          </a:prstGeom>
          <a:solidFill>
            <a:schemeClr val="bg1">
              <a:lumMod val="95000"/>
            </a:schemeClr>
          </a:solidFill>
        </p:spPr>
        <p:txBody>
          <a:bodyPr wrap="none" rtlCol="0">
            <a:spAutoFit/>
          </a:bodyPr>
          <a:lstStyle/>
          <a:p>
            <a:r>
              <a:rPr lang="en-US" dirty="0" err="1" smtClean="0"/>
              <a:t>Throughfall</a:t>
            </a:r>
            <a:r>
              <a:rPr lang="en-US" dirty="0" smtClean="0"/>
              <a:t> IER monitors</a:t>
            </a:r>
            <a:endParaRPr lang="en-US" dirty="0"/>
          </a:p>
        </p:txBody>
      </p:sp>
      <p:graphicFrame>
        <p:nvGraphicFramePr>
          <p:cNvPr id="3" name="Object 2"/>
          <p:cNvGraphicFramePr>
            <a:graphicFrameLocks noChangeAspect="1"/>
          </p:cNvGraphicFramePr>
          <p:nvPr>
            <p:extLst>
              <p:ext uri="{D42A27DB-BD31-4B8C-83A1-F6EECF244321}">
                <p14:modId xmlns:p14="http://schemas.microsoft.com/office/powerpoint/2010/main" val="3948215793"/>
              </p:ext>
            </p:extLst>
          </p:nvPr>
        </p:nvGraphicFramePr>
        <p:xfrm>
          <a:off x="30524959" y="9953038"/>
          <a:ext cx="7422642" cy="3000962"/>
        </p:xfrm>
        <a:graphic>
          <a:graphicData uri="http://schemas.openxmlformats.org/presentationml/2006/ole">
            <mc:AlternateContent xmlns:mc="http://schemas.openxmlformats.org/markup-compatibility/2006">
              <mc:Choice xmlns:v="urn:schemas-microsoft-com:vml" Requires="v">
                <p:oleObj spid="_x0000_s1195" name="Document" r:id="rId17" imgW="5651356" imgH="2082620" progId="Word.Document.12">
                  <p:embed/>
                </p:oleObj>
              </mc:Choice>
              <mc:Fallback>
                <p:oleObj name="Document" r:id="rId17" imgW="5651356" imgH="2082620" progId="Word.Document.12">
                  <p:embed/>
                  <p:pic>
                    <p:nvPicPr>
                      <p:cNvPr id="0" name=""/>
                      <p:cNvPicPr/>
                      <p:nvPr/>
                    </p:nvPicPr>
                    <p:blipFill>
                      <a:blip r:embed="rId18"/>
                      <a:stretch>
                        <a:fillRect/>
                      </a:stretch>
                    </p:blipFill>
                    <p:spPr>
                      <a:xfrm>
                        <a:off x="30524959" y="9953038"/>
                        <a:ext cx="7422642" cy="3000962"/>
                      </a:xfrm>
                      <a:prstGeom prst="rect">
                        <a:avLst/>
                      </a:prstGeom>
                      <a:noFill/>
                    </p:spPr>
                  </p:pic>
                </p:oleObj>
              </mc:Fallback>
            </mc:AlternateContent>
          </a:graphicData>
        </a:graphic>
      </p:graphicFrame>
      <p:graphicFrame>
        <p:nvGraphicFramePr>
          <p:cNvPr id="7" name="Object 6"/>
          <p:cNvGraphicFramePr>
            <a:graphicFrameLocks noChangeAspect="1"/>
          </p:cNvGraphicFramePr>
          <p:nvPr>
            <p:extLst>
              <p:ext uri="{D42A27DB-BD31-4B8C-83A1-F6EECF244321}">
                <p14:modId xmlns:p14="http://schemas.microsoft.com/office/powerpoint/2010/main" val="3112523276"/>
              </p:ext>
            </p:extLst>
          </p:nvPr>
        </p:nvGraphicFramePr>
        <p:xfrm>
          <a:off x="31013400" y="13346769"/>
          <a:ext cx="12176429" cy="5855631"/>
        </p:xfrm>
        <a:graphic>
          <a:graphicData uri="http://schemas.openxmlformats.org/presentationml/2006/ole">
            <mc:AlternateContent xmlns:mc="http://schemas.openxmlformats.org/markup-compatibility/2006">
              <mc:Choice xmlns:v="urn:schemas-microsoft-com:vml" Requires="v">
                <p:oleObj spid="_x0000_s1196" name="Document" r:id="rId19" imgW="5651356" imgH="2718306" progId="Word.Document.12">
                  <p:embed/>
                </p:oleObj>
              </mc:Choice>
              <mc:Fallback>
                <p:oleObj name="Document" r:id="rId19" imgW="5651356" imgH="2718306" progId="Word.Document.12">
                  <p:embed/>
                  <p:pic>
                    <p:nvPicPr>
                      <p:cNvPr id="0" name=""/>
                      <p:cNvPicPr/>
                      <p:nvPr/>
                    </p:nvPicPr>
                    <p:blipFill>
                      <a:blip r:embed="rId20"/>
                      <a:stretch>
                        <a:fillRect/>
                      </a:stretch>
                    </p:blipFill>
                    <p:spPr>
                      <a:xfrm>
                        <a:off x="31013400" y="13346769"/>
                        <a:ext cx="12176429" cy="5855631"/>
                      </a:xfrm>
                      <a:prstGeom prst="rect">
                        <a:avLst/>
                      </a:prstGeom>
                    </p:spPr>
                  </p:pic>
                </p:oleObj>
              </mc:Fallback>
            </mc:AlternateContent>
          </a:graphicData>
        </a:graphic>
      </p:graphicFrame>
      <p:graphicFrame>
        <p:nvGraphicFramePr>
          <p:cNvPr id="8" name="Object 7"/>
          <p:cNvGraphicFramePr>
            <a:graphicFrameLocks noChangeAspect="1"/>
          </p:cNvGraphicFramePr>
          <p:nvPr>
            <p:extLst>
              <p:ext uri="{D42A27DB-BD31-4B8C-83A1-F6EECF244321}">
                <p14:modId xmlns:p14="http://schemas.microsoft.com/office/powerpoint/2010/main" val="2243154830"/>
              </p:ext>
            </p:extLst>
          </p:nvPr>
        </p:nvGraphicFramePr>
        <p:xfrm>
          <a:off x="37719000" y="9207743"/>
          <a:ext cx="5956300" cy="3593857"/>
        </p:xfrm>
        <a:graphic>
          <a:graphicData uri="http://schemas.openxmlformats.org/presentationml/2006/ole">
            <mc:AlternateContent xmlns:mc="http://schemas.openxmlformats.org/markup-compatibility/2006">
              <mc:Choice xmlns:v="urn:schemas-microsoft-com:vml" Requires="v">
                <p:oleObj spid="_x0000_s1197" name="Document" r:id="rId21" imgW="5651356" imgH="3410114" progId="Word.Document.12">
                  <p:embed/>
                </p:oleObj>
              </mc:Choice>
              <mc:Fallback>
                <p:oleObj name="Document" r:id="rId21" imgW="5651356" imgH="3410114" progId="Word.Document.12">
                  <p:embed/>
                  <p:pic>
                    <p:nvPicPr>
                      <p:cNvPr id="0" name=""/>
                      <p:cNvPicPr/>
                      <p:nvPr/>
                    </p:nvPicPr>
                    <p:blipFill>
                      <a:blip r:embed="rId22"/>
                      <a:stretch>
                        <a:fillRect/>
                      </a:stretch>
                    </p:blipFill>
                    <p:spPr>
                      <a:xfrm>
                        <a:off x="37719000" y="9207743"/>
                        <a:ext cx="5956300" cy="3593857"/>
                      </a:xfrm>
                      <a:prstGeom prst="rect">
                        <a:avLst/>
                      </a:prstGeom>
                    </p:spPr>
                  </p:pic>
                </p:oleObj>
              </mc:Fallback>
            </mc:AlternateContent>
          </a:graphicData>
        </a:graphic>
      </p:graphicFrame>
      <p:sp>
        <p:nvSpPr>
          <p:cNvPr id="9" name="TextBox 8"/>
          <p:cNvSpPr txBox="1"/>
          <p:nvPr/>
        </p:nvSpPr>
        <p:spPr>
          <a:xfrm>
            <a:off x="14560745" y="11818203"/>
            <a:ext cx="7842055" cy="830997"/>
          </a:xfrm>
          <a:prstGeom prst="rect">
            <a:avLst/>
          </a:prstGeom>
          <a:solidFill>
            <a:schemeClr val="accent6">
              <a:lumMod val="20000"/>
              <a:lumOff val="80000"/>
            </a:schemeClr>
          </a:solidFill>
        </p:spPr>
        <p:txBody>
          <a:bodyPr wrap="square" rtlCol="0">
            <a:spAutoFit/>
          </a:bodyPr>
          <a:lstStyle/>
          <a:p>
            <a:r>
              <a:rPr lang="en-US" dirty="0" smtClean="0"/>
              <a:t>Green River, Pine Creek, Boulder, Big Sandy represent the three drainages in which this study took place.</a:t>
            </a:r>
          </a:p>
        </p:txBody>
      </p:sp>
      <p:sp>
        <p:nvSpPr>
          <p:cNvPr id="42" name="TextBox 15"/>
          <p:cNvSpPr txBox="1"/>
          <p:nvPr/>
        </p:nvSpPr>
        <p:spPr>
          <a:xfrm>
            <a:off x="21988844" y="23547895"/>
            <a:ext cx="7424356" cy="1674305"/>
          </a:xfrm>
          <a:prstGeom prst="rect">
            <a:avLst/>
          </a:prstGeom>
          <a:noFill/>
        </p:spPr>
        <p:txBody>
          <a:bodyPr wrap="square" lIns="438912" tIns="219456" rIns="438912" bIns="219456" rtlCol="0">
            <a:spAutoFit/>
          </a:bodyPr>
          <a:lstStyle>
            <a:defPPr>
              <a:defRPr lang="en-US"/>
            </a:defPPr>
            <a:lvl1pPr marL="0" algn="l" defTabSz="4389120" rtl="0" eaLnBrk="1" latinLnBrk="0" hangingPunct="1">
              <a:defRPr sz="8600" kern="1200">
                <a:solidFill>
                  <a:schemeClr val="tx1"/>
                </a:solidFill>
                <a:latin typeface="+mn-lt"/>
                <a:ea typeface="+mn-ea"/>
                <a:cs typeface="+mn-cs"/>
              </a:defRPr>
            </a:lvl1pPr>
            <a:lvl2pPr marL="2194560" algn="l" defTabSz="4389120" rtl="0" eaLnBrk="1" latinLnBrk="0" hangingPunct="1">
              <a:defRPr sz="8600" kern="1200">
                <a:solidFill>
                  <a:schemeClr val="tx1"/>
                </a:solidFill>
                <a:latin typeface="+mn-lt"/>
                <a:ea typeface="+mn-ea"/>
                <a:cs typeface="+mn-cs"/>
              </a:defRPr>
            </a:lvl2pPr>
            <a:lvl3pPr marL="4389120" algn="l" defTabSz="4389120" rtl="0" eaLnBrk="1" latinLnBrk="0" hangingPunct="1">
              <a:defRPr sz="8600" kern="1200">
                <a:solidFill>
                  <a:schemeClr val="tx1"/>
                </a:solidFill>
                <a:latin typeface="+mn-lt"/>
                <a:ea typeface="+mn-ea"/>
                <a:cs typeface="+mn-cs"/>
              </a:defRPr>
            </a:lvl3pPr>
            <a:lvl4pPr marL="6583680" algn="l" defTabSz="4389120" rtl="0" eaLnBrk="1" latinLnBrk="0" hangingPunct="1">
              <a:defRPr sz="8600" kern="1200">
                <a:solidFill>
                  <a:schemeClr val="tx1"/>
                </a:solidFill>
                <a:latin typeface="+mn-lt"/>
                <a:ea typeface="+mn-ea"/>
                <a:cs typeface="+mn-cs"/>
              </a:defRPr>
            </a:lvl4pPr>
            <a:lvl5pPr marL="8778240" algn="l" defTabSz="4389120" rtl="0" eaLnBrk="1" latinLnBrk="0" hangingPunct="1">
              <a:defRPr sz="8600" kern="1200">
                <a:solidFill>
                  <a:schemeClr val="tx1"/>
                </a:solidFill>
                <a:latin typeface="+mn-lt"/>
                <a:ea typeface="+mn-ea"/>
                <a:cs typeface="+mn-cs"/>
              </a:defRPr>
            </a:lvl5pPr>
            <a:lvl6pPr marL="10972800" algn="l" defTabSz="4389120" rtl="0" eaLnBrk="1" latinLnBrk="0" hangingPunct="1">
              <a:defRPr sz="8600" kern="1200">
                <a:solidFill>
                  <a:schemeClr val="tx1"/>
                </a:solidFill>
                <a:latin typeface="+mn-lt"/>
                <a:ea typeface="+mn-ea"/>
                <a:cs typeface="+mn-cs"/>
              </a:defRPr>
            </a:lvl6pPr>
            <a:lvl7pPr marL="13167360" algn="l" defTabSz="4389120" rtl="0" eaLnBrk="1" latinLnBrk="0" hangingPunct="1">
              <a:defRPr sz="8600" kern="1200">
                <a:solidFill>
                  <a:schemeClr val="tx1"/>
                </a:solidFill>
                <a:latin typeface="+mn-lt"/>
                <a:ea typeface="+mn-ea"/>
                <a:cs typeface="+mn-cs"/>
              </a:defRPr>
            </a:lvl7pPr>
            <a:lvl8pPr marL="15361920" algn="l" defTabSz="4389120" rtl="0" eaLnBrk="1" latinLnBrk="0" hangingPunct="1">
              <a:defRPr sz="8600" kern="1200">
                <a:solidFill>
                  <a:schemeClr val="tx1"/>
                </a:solidFill>
                <a:latin typeface="+mn-lt"/>
                <a:ea typeface="+mn-ea"/>
                <a:cs typeface="+mn-cs"/>
              </a:defRPr>
            </a:lvl8pPr>
            <a:lvl9pPr marL="17556480" algn="l" defTabSz="4389120" rtl="0" eaLnBrk="1" latinLnBrk="0" hangingPunct="1">
              <a:defRPr sz="8600" kern="1200">
                <a:solidFill>
                  <a:schemeClr val="tx1"/>
                </a:solidFill>
                <a:latin typeface="+mn-lt"/>
                <a:ea typeface="+mn-ea"/>
                <a:cs typeface="+mn-cs"/>
              </a:defRPr>
            </a:lvl9pPr>
          </a:lstStyle>
          <a:p>
            <a:r>
              <a:rPr lang="en-US" sz="2000" b="1" dirty="0" smtClean="0"/>
              <a:t>Fig. 2. </a:t>
            </a:r>
            <a:r>
              <a:rPr lang="en-US" sz="2000" dirty="0" smtClean="0"/>
              <a:t>Log transformation of both N concentrations in </a:t>
            </a:r>
            <a:r>
              <a:rPr lang="en-US" sz="2000" i="1" dirty="0" smtClean="0"/>
              <a:t>U. </a:t>
            </a:r>
            <a:r>
              <a:rPr lang="en-US" sz="2000" i="1" dirty="0" err="1" smtClean="0"/>
              <a:t>lapponica</a:t>
            </a:r>
            <a:r>
              <a:rPr lang="en-US" sz="2000" dirty="0" smtClean="0"/>
              <a:t> and distance from the </a:t>
            </a:r>
            <a:r>
              <a:rPr lang="en-US" sz="2000" dirty="0" smtClean="0"/>
              <a:t>center </a:t>
            </a:r>
            <a:r>
              <a:rPr lang="en-US" sz="2000" dirty="0" smtClean="0"/>
              <a:t>of the Pinedale Anticline natural project area. curve = 7.54 – 3.38x +0.39x</a:t>
            </a:r>
            <a:r>
              <a:rPr lang="en-US" sz="2000" baseline="30000" dirty="0" smtClean="0"/>
              <a:t>2</a:t>
            </a:r>
            <a:r>
              <a:rPr lang="en-US" sz="2000" dirty="0" smtClean="0"/>
              <a:t>. The three points in the center of </a:t>
            </a:r>
            <a:r>
              <a:rPr lang="en-US" sz="2000" dirty="0" smtClean="0"/>
              <a:t>the </a:t>
            </a:r>
            <a:r>
              <a:rPr lang="en-US" sz="2000" dirty="0" smtClean="0"/>
              <a:t>graph are not co-located,</a:t>
            </a:r>
            <a:endParaRPr lang="en-US" sz="2000" dirty="0"/>
          </a:p>
        </p:txBody>
      </p:sp>
      <p:sp>
        <p:nvSpPr>
          <p:cNvPr id="46" name="TextBox 15"/>
          <p:cNvSpPr txBox="1"/>
          <p:nvPr/>
        </p:nvSpPr>
        <p:spPr>
          <a:xfrm>
            <a:off x="14064045" y="31121192"/>
            <a:ext cx="15571323" cy="1058751"/>
          </a:xfrm>
          <a:prstGeom prst="rect">
            <a:avLst/>
          </a:prstGeom>
          <a:noFill/>
        </p:spPr>
        <p:txBody>
          <a:bodyPr wrap="square" lIns="438912" tIns="219456" rIns="438912" bIns="219456" rtlCol="0">
            <a:spAutoFit/>
          </a:bodyPr>
          <a:lstStyle>
            <a:defPPr>
              <a:defRPr lang="en-US"/>
            </a:defPPr>
            <a:lvl1pPr marL="0" algn="l" defTabSz="4389120" rtl="0" eaLnBrk="1" latinLnBrk="0" hangingPunct="1">
              <a:defRPr sz="8600" kern="1200">
                <a:solidFill>
                  <a:schemeClr val="tx1"/>
                </a:solidFill>
                <a:latin typeface="+mn-lt"/>
                <a:ea typeface="+mn-ea"/>
                <a:cs typeface="+mn-cs"/>
              </a:defRPr>
            </a:lvl1pPr>
            <a:lvl2pPr marL="2194560" algn="l" defTabSz="4389120" rtl="0" eaLnBrk="1" latinLnBrk="0" hangingPunct="1">
              <a:defRPr sz="8600" kern="1200">
                <a:solidFill>
                  <a:schemeClr val="tx1"/>
                </a:solidFill>
                <a:latin typeface="+mn-lt"/>
                <a:ea typeface="+mn-ea"/>
                <a:cs typeface="+mn-cs"/>
              </a:defRPr>
            </a:lvl2pPr>
            <a:lvl3pPr marL="4389120" algn="l" defTabSz="4389120" rtl="0" eaLnBrk="1" latinLnBrk="0" hangingPunct="1">
              <a:defRPr sz="8600" kern="1200">
                <a:solidFill>
                  <a:schemeClr val="tx1"/>
                </a:solidFill>
                <a:latin typeface="+mn-lt"/>
                <a:ea typeface="+mn-ea"/>
                <a:cs typeface="+mn-cs"/>
              </a:defRPr>
            </a:lvl3pPr>
            <a:lvl4pPr marL="6583680" algn="l" defTabSz="4389120" rtl="0" eaLnBrk="1" latinLnBrk="0" hangingPunct="1">
              <a:defRPr sz="8600" kern="1200">
                <a:solidFill>
                  <a:schemeClr val="tx1"/>
                </a:solidFill>
                <a:latin typeface="+mn-lt"/>
                <a:ea typeface="+mn-ea"/>
                <a:cs typeface="+mn-cs"/>
              </a:defRPr>
            </a:lvl4pPr>
            <a:lvl5pPr marL="8778240" algn="l" defTabSz="4389120" rtl="0" eaLnBrk="1" latinLnBrk="0" hangingPunct="1">
              <a:defRPr sz="8600" kern="1200">
                <a:solidFill>
                  <a:schemeClr val="tx1"/>
                </a:solidFill>
                <a:latin typeface="+mn-lt"/>
                <a:ea typeface="+mn-ea"/>
                <a:cs typeface="+mn-cs"/>
              </a:defRPr>
            </a:lvl5pPr>
            <a:lvl6pPr marL="10972800" algn="l" defTabSz="4389120" rtl="0" eaLnBrk="1" latinLnBrk="0" hangingPunct="1">
              <a:defRPr sz="8600" kern="1200">
                <a:solidFill>
                  <a:schemeClr val="tx1"/>
                </a:solidFill>
                <a:latin typeface="+mn-lt"/>
                <a:ea typeface="+mn-ea"/>
                <a:cs typeface="+mn-cs"/>
              </a:defRPr>
            </a:lvl6pPr>
            <a:lvl7pPr marL="13167360" algn="l" defTabSz="4389120" rtl="0" eaLnBrk="1" latinLnBrk="0" hangingPunct="1">
              <a:defRPr sz="8600" kern="1200">
                <a:solidFill>
                  <a:schemeClr val="tx1"/>
                </a:solidFill>
                <a:latin typeface="+mn-lt"/>
                <a:ea typeface="+mn-ea"/>
                <a:cs typeface="+mn-cs"/>
              </a:defRPr>
            </a:lvl7pPr>
            <a:lvl8pPr marL="15361920" algn="l" defTabSz="4389120" rtl="0" eaLnBrk="1" latinLnBrk="0" hangingPunct="1">
              <a:defRPr sz="8600" kern="1200">
                <a:solidFill>
                  <a:schemeClr val="tx1"/>
                </a:solidFill>
                <a:latin typeface="+mn-lt"/>
                <a:ea typeface="+mn-ea"/>
                <a:cs typeface="+mn-cs"/>
              </a:defRPr>
            </a:lvl8pPr>
            <a:lvl9pPr marL="17556480" algn="l" defTabSz="4389120" rtl="0" eaLnBrk="1" latinLnBrk="0" hangingPunct="1">
              <a:defRPr sz="8600" kern="1200">
                <a:solidFill>
                  <a:schemeClr val="tx1"/>
                </a:solidFill>
                <a:latin typeface="+mn-lt"/>
                <a:ea typeface="+mn-ea"/>
                <a:cs typeface="+mn-cs"/>
              </a:defRPr>
            </a:lvl9pPr>
          </a:lstStyle>
          <a:p>
            <a:r>
              <a:rPr lang="en-US" sz="2000" b="1" dirty="0" smtClean="0"/>
              <a:t>Fig. 3-5. </a:t>
            </a:r>
            <a:r>
              <a:rPr lang="en-US" sz="2000" dirty="0" smtClean="0"/>
              <a:t>Simple linear regression of %N in lichen vs. </a:t>
            </a:r>
            <a:r>
              <a:rPr lang="en-US" sz="2000" dirty="0" err="1" smtClean="0"/>
              <a:t>throughfall</a:t>
            </a:r>
            <a:r>
              <a:rPr lang="en-US" sz="2000" dirty="0"/>
              <a:t> </a:t>
            </a:r>
            <a:r>
              <a:rPr lang="en-US" sz="2000" dirty="0" smtClean="0"/>
              <a:t>(TF) </a:t>
            </a:r>
            <a:r>
              <a:rPr lang="en-US" sz="2000" dirty="0" smtClean="0"/>
              <a:t>dissolved </a:t>
            </a:r>
            <a:r>
              <a:rPr lang="en-US" sz="2000" dirty="0" smtClean="0"/>
              <a:t>inorganic N,  NO</a:t>
            </a:r>
            <a:r>
              <a:rPr lang="en-US" sz="2000" baseline="-25000" dirty="0" smtClean="0"/>
              <a:t>3</a:t>
            </a:r>
            <a:r>
              <a:rPr lang="en-US" sz="2000" baseline="30000" dirty="0" smtClean="0"/>
              <a:t>—</a:t>
            </a:r>
            <a:r>
              <a:rPr lang="en-US" sz="2000" dirty="0" smtClean="0"/>
              <a:t>N, and NH</a:t>
            </a:r>
            <a:r>
              <a:rPr lang="en-US" sz="2000" baseline="-25000" dirty="0" smtClean="0"/>
              <a:t>4</a:t>
            </a:r>
            <a:r>
              <a:rPr lang="en-US" sz="2000" baseline="30000" dirty="0" smtClean="0"/>
              <a:t>+</a:t>
            </a:r>
            <a:r>
              <a:rPr lang="en-US" sz="2000" dirty="0" smtClean="0"/>
              <a:t>-N deposition (kgha</a:t>
            </a:r>
            <a:r>
              <a:rPr lang="en-US" sz="2000" baseline="30000" dirty="0" smtClean="0"/>
              <a:t>-1</a:t>
            </a:r>
            <a:r>
              <a:rPr lang="en-US" sz="2000" dirty="0" smtClean="0"/>
              <a:t>year</a:t>
            </a:r>
            <a:r>
              <a:rPr lang="en-US" sz="2000" baseline="30000" dirty="0" smtClean="0"/>
              <a:t>-1</a:t>
            </a:r>
            <a:r>
              <a:rPr lang="en-US" sz="2000" dirty="0" smtClean="0"/>
              <a:t>). Dotted lines represent 95% confidence bands.</a:t>
            </a:r>
            <a:endParaRPr lang="en-US" sz="2000" baseline="30000"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Default Design">
  <a:themeElements>
    <a:clrScheme name="Verve">
      <a:dk1>
        <a:sysClr val="windowText" lastClr="000000"/>
      </a:dk1>
      <a:lt1>
        <a:sysClr val="window" lastClr="FFFFFF"/>
      </a:lt1>
      <a:dk2>
        <a:srgbClr val="666666"/>
      </a:dk2>
      <a:lt2>
        <a:srgbClr val="D2D2D2"/>
      </a:lt2>
      <a:accent1>
        <a:srgbClr val="FF388C"/>
      </a:accent1>
      <a:accent2>
        <a:srgbClr val="E40059"/>
      </a:accent2>
      <a:accent3>
        <a:srgbClr val="9C007F"/>
      </a:accent3>
      <a:accent4>
        <a:srgbClr val="68007F"/>
      </a:accent4>
      <a:accent5>
        <a:srgbClr val="005BD3"/>
      </a:accent5>
      <a:accent6>
        <a:srgbClr val="00349E"/>
      </a:accent6>
      <a:hlink>
        <a:srgbClr val="17BBFD"/>
      </a:hlink>
      <a:folHlink>
        <a:srgbClr val="FF79C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10290</TotalTime>
  <Words>900</Words>
  <Application>Microsoft Office PowerPoint</Application>
  <PresentationFormat>Custom</PresentationFormat>
  <Paragraphs>57</Paragraphs>
  <Slides>1</Slides>
  <Notes>1</Notes>
  <HiddenSlides>0</HiddenSlides>
  <MMClips>0</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1</vt:i4>
      </vt:variant>
    </vt:vector>
  </HeadingPairs>
  <TitlesOfParts>
    <vt:vector size="4" baseType="lpstr">
      <vt:lpstr>Default Design</vt:lpstr>
      <vt:lpstr>Slide</vt:lpstr>
      <vt:lpstr>Document</vt:lpstr>
      <vt:lpstr>Using Lichens to Monitor Nitrogen Deposition Near Natural Gas Drilling in the Wind River Range, WY Jill A. McMurray1, Dave W. Roberts2, Mark E. Fenn1, Linda H. Geiser1, Sarah Jovan1  US Forest Service1 Montana State University2</vt:lpstr>
    </vt:vector>
  </TitlesOfParts>
  <Company>Graphicsland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Example to make a scientific poster</dc:title>
  <dc:subject>How To Make A Scientific Poster</dc:subject>
  <dc:creator>Graphicsland/MakeSigns.com</dc:creator>
  <cp:keywords>scientific, research, template, custom, poster, presentation, symposium, printing, PowerPoint, create, design, example, sample, download</cp:keywords>
  <dc:description>Download our scientific poster templates at no cost to you and get one step closer to making a great research poster.</dc:description>
  <cp:lastModifiedBy>jillmcmurray</cp:lastModifiedBy>
  <cp:revision>191</cp:revision>
  <cp:lastPrinted>2013-09-23T15:12:57Z</cp:lastPrinted>
  <dcterms:created xsi:type="dcterms:W3CDTF">2004-05-07T18:01:01Z</dcterms:created>
  <dcterms:modified xsi:type="dcterms:W3CDTF">2013-09-23T16:32:01Z</dcterms:modified>
  <cp:category>templates for scientific poster</cp:category>
</cp:coreProperties>
</file>