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774" r:id="rId3"/>
    <p:sldId id="776" r:id="rId4"/>
    <p:sldId id="775" r:id="rId5"/>
    <p:sldId id="260" r:id="rId6"/>
    <p:sldId id="777" r:id="rId7"/>
    <p:sldId id="264" r:id="rId8"/>
    <p:sldId id="781" r:id="rId9"/>
    <p:sldId id="259" r:id="rId10"/>
    <p:sldId id="265" r:id="rId11"/>
    <p:sldId id="779" r:id="rId12"/>
    <p:sldId id="258" r:id="rId13"/>
    <p:sldId id="780" r:id="rId14"/>
    <p:sldId id="7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93625-E5AC-4D2E-8884-D5B67BBF8354}" v="10" dt="2024-03-25T00:19:07.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7" d="100"/>
          <a:sy n="87"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B131F-7736-4D23-9235-7FA6BC28E2E3}" type="datetimeFigureOut">
              <a:rPr lang="en-US" smtClean="0"/>
              <a:t>3/30/2024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65159-3D5F-4D65-99A0-EA73FFAA60EE}" type="slidenum">
              <a:rPr lang="en-US" smtClean="0"/>
              <a:t>‹#›</a:t>
            </a:fld>
            <a:endParaRPr lang="en-US"/>
          </a:p>
        </p:txBody>
      </p:sp>
    </p:spTree>
    <p:extLst>
      <p:ext uri="{BB962C8B-B14F-4D97-AF65-F5344CB8AC3E}">
        <p14:creationId xmlns:p14="http://schemas.microsoft.com/office/powerpoint/2010/main" val="372003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C580F5-D724-4F66-8A7E-FFC69B43DA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90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0F33-E64B-02A2-69DF-CA9AF3A2D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B423C1-605F-B3B2-E23A-887D870D0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9F8E-26B4-061D-6E66-6D9F276D99E4}"/>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5" name="Footer Placeholder 4">
            <a:extLst>
              <a:ext uri="{FF2B5EF4-FFF2-40B4-BE49-F238E27FC236}">
                <a16:creationId xmlns:a16="http://schemas.microsoft.com/office/drawing/2014/main" id="{286EECE6-97D4-4337-944F-A67662015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88E66-D021-DDA9-10B1-D421B27FFD6F}"/>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156057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255C-BFFA-5AAB-A404-4FB66B484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C7A7F-9C99-44FC-A490-2BAC95166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AFD9E-3EF2-4858-BF85-EDD1A627365E}"/>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5" name="Footer Placeholder 4">
            <a:extLst>
              <a:ext uri="{FF2B5EF4-FFF2-40B4-BE49-F238E27FC236}">
                <a16:creationId xmlns:a16="http://schemas.microsoft.com/office/drawing/2014/main" id="{355C9836-F12D-63DD-8932-B468CE02C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30638-9A46-A958-BCD0-BE8FBC6162BA}"/>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289591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93D8E-558E-946B-B722-9291D7688D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0997E-F646-A983-1721-3636AE8FF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92628-0E47-7249-5884-3437B6871F71}"/>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5" name="Footer Placeholder 4">
            <a:extLst>
              <a:ext uri="{FF2B5EF4-FFF2-40B4-BE49-F238E27FC236}">
                <a16:creationId xmlns:a16="http://schemas.microsoft.com/office/drawing/2014/main" id="{70708260-B284-971D-2C2B-6A24AE5E8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D620-265D-E8FD-0DDD-18505683C92E}"/>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370433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E6DA-C6D3-18C8-7BA4-D542BCEE3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799BA-01F3-E5AB-8477-C454F0021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079D6-D746-3CC5-3397-A8D0735578C8}"/>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5" name="Footer Placeholder 4">
            <a:extLst>
              <a:ext uri="{FF2B5EF4-FFF2-40B4-BE49-F238E27FC236}">
                <a16:creationId xmlns:a16="http://schemas.microsoft.com/office/drawing/2014/main" id="{6900A958-2A18-A88D-CE60-866366F7A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0CADE-640B-6373-6136-1157C7F49A16}"/>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327185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145F-3C67-42D7-49D6-966258CFE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CFC162-55DF-158E-C3AE-26ABE34255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E4570E-746F-F491-1240-B49790FD83C6}"/>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5" name="Footer Placeholder 4">
            <a:extLst>
              <a:ext uri="{FF2B5EF4-FFF2-40B4-BE49-F238E27FC236}">
                <a16:creationId xmlns:a16="http://schemas.microsoft.com/office/drawing/2014/main" id="{0760DA7F-7281-1E41-E68E-24E7001C6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3D293-696C-DA64-C4C7-9B321619B356}"/>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33340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C5D8-E6F3-B9DC-2F78-F094A87B1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6364C-CB30-78F0-ED9F-588ECB847A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274EE-1616-DF50-3F72-2F262DEE00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2CAE63-2C41-7029-BD4B-E2D3B675341B}"/>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6" name="Footer Placeholder 5">
            <a:extLst>
              <a:ext uri="{FF2B5EF4-FFF2-40B4-BE49-F238E27FC236}">
                <a16:creationId xmlns:a16="http://schemas.microsoft.com/office/drawing/2014/main" id="{FFF48FE9-82A7-37A4-ED48-0D84181A1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BF2B1-641A-23DF-734C-3119DD2A0A84}"/>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337486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739D-BA07-1597-3A62-F5406ECBC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D81C7-5AA1-FE0C-01F0-694F3B8FD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1CBCD-7CFD-C6E7-1564-4CCC1830FB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B97863-0C72-E1F1-2D1E-D45430C5E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52276-1BAF-3D23-00BC-AD621CE91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1D2263-02A4-1D48-ED77-28A117673AC9}"/>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8" name="Footer Placeholder 7">
            <a:extLst>
              <a:ext uri="{FF2B5EF4-FFF2-40B4-BE49-F238E27FC236}">
                <a16:creationId xmlns:a16="http://schemas.microsoft.com/office/drawing/2014/main" id="{D502AA29-CFC0-8043-A1A0-57EA2846F6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E165C2-6B93-9636-70CA-19C4425FF4CD}"/>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154582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BBB9-198E-0A9A-DDA6-B8B978526A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6FCC5-CF98-5F51-28F0-4362A08361C9}"/>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4" name="Footer Placeholder 3">
            <a:extLst>
              <a:ext uri="{FF2B5EF4-FFF2-40B4-BE49-F238E27FC236}">
                <a16:creationId xmlns:a16="http://schemas.microsoft.com/office/drawing/2014/main" id="{B13E900F-2C3E-75F3-4794-9CBFA963D1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5E556D-0583-010E-F02D-5ABCAABA2165}"/>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62554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CE69D-41DB-7511-EC8B-3F38C8849215}"/>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3" name="Footer Placeholder 2">
            <a:extLst>
              <a:ext uri="{FF2B5EF4-FFF2-40B4-BE49-F238E27FC236}">
                <a16:creationId xmlns:a16="http://schemas.microsoft.com/office/drawing/2014/main" id="{E9516AB8-7999-1099-5AEC-081444F84F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341049-E8B4-CB4A-323F-8629A35DBC2A}"/>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74410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68E9-6925-942B-C28C-75E6C67DB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46110-2343-BDDE-D17C-011C81E73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98B4E-3C1D-358B-16D4-8F1FCCA8E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EF77A-A2BD-F4D9-7B7F-89838849D1E8}"/>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6" name="Footer Placeholder 5">
            <a:extLst>
              <a:ext uri="{FF2B5EF4-FFF2-40B4-BE49-F238E27FC236}">
                <a16:creationId xmlns:a16="http://schemas.microsoft.com/office/drawing/2014/main" id="{839861F4-3C5F-73F4-4325-4CFA73619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284FB-1E75-5685-101A-EE7479AAE4EB}"/>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181833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95F8-487D-5821-356C-37F574F54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48F683-6A39-AFBC-7D6F-937789DFC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9AE2A4-7378-87F5-E827-548460CB5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C596B-67D4-0775-5093-E6D370E05891}"/>
              </a:ext>
            </a:extLst>
          </p:cNvPr>
          <p:cNvSpPr>
            <a:spLocks noGrp="1"/>
          </p:cNvSpPr>
          <p:nvPr>
            <p:ph type="dt" sz="half" idx="10"/>
          </p:nvPr>
        </p:nvSpPr>
        <p:spPr/>
        <p:txBody>
          <a:bodyPr/>
          <a:lstStyle/>
          <a:p>
            <a:fld id="{2116DE35-49FB-44D3-A5D2-B9BA0FBAFBCD}" type="datetimeFigureOut">
              <a:rPr lang="en-US" smtClean="0"/>
              <a:t>3/30/2024</a:t>
            </a:fld>
            <a:endParaRPr lang="en-US"/>
          </a:p>
        </p:txBody>
      </p:sp>
      <p:sp>
        <p:nvSpPr>
          <p:cNvPr id="6" name="Footer Placeholder 5">
            <a:extLst>
              <a:ext uri="{FF2B5EF4-FFF2-40B4-BE49-F238E27FC236}">
                <a16:creationId xmlns:a16="http://schemas.microsoft.com/office/drawing/2014/main" id="{418DB834-0E72-F6FF-1DAD-12311AE20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C9F14-6997-CBF0-5C2D-B1CE7948681D}"/>
              </a:ext>
            </a:extLst>
          </p:cNvPr>
          <p:cNvSpPr>
            <a:spLocks noGrp="1"/>
          </p:cNvSpPr>
          <p:nvPr>
            <p:ph type="sldNum" sz="quarter" idx="12"/>
          </p:nvPr>
        </p:nvSpPr>
        <p:spPr/>
        <p:txBody>
          <a:bodyPr/>
          <a:lstStyle/>
          <a:p>
            <a:fld id="{060C214A-53D5-4EBC-828A-AB2F2D302801}" type="slidenum">
              <a:rPr lang="en-US" smtClean="0"/>
              <a:t>‹#›</a:t>
            </a:fld>
            <a:endParaRPr lang="en-US"/>
          </a:p>
        </p:txBody>
      </p:sp>
    </p:spTree>
    <p:extLst>
      <p:ext uri="{BB962C8B-B14F-4D97-AF65-F5344CB8AC3E}">
        <p14:creationId xmlns:p14="http://schemas.microsoft.com/office/powerpoint/2010/main" val="8952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35F67-6BFE-A1ED-6EBE-1D8F3AE51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4AE833-9578-B338-845A-CDBA0E00F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05F46-7B8A-CF79-7994-8CE52011C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16DE35-49FB-44D3-A5D2-B9BA0FBAFBCD}" type="datetimeFigureOut">
              <a:rPr lang="en-US" smtClean="0"/>
              <a:t>3/30/2024</a:t>
            </a:fld>
            <a:endParaRPr lang="en-US"/>
          </a:p>
        </p:txBody>
      </p:sp>
      <p:sp>
        <p:nvSpPr>
          <p:cNvPr id="5" name="Footer Placeholder 4">
            <a:extLst>
              <a:ext uri="{FF2B5EF4-FFF2-40B4-BE49-F238E27FC236}">
                <a16:creationId xmlns:a16="http://schemas.microsoft.com/office/drawing/2014/main" id="{40DD745E-C769-AC9F-A95B-0096AEA38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E168F2-F540-A02E-FDE0-2EB61932A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0C214A-53D5-4EBC-828A-AB2F2D302801}" type="slidenum">
              <a:rPr lang="en-US" smtClean="0"/>
              <a:t>‹#›</a:t>
            </a:fld>
            <a:endParaRPr lang="en-US"/>
          </a:p>
        </p:txBody>
      </p:sp>
    </p:spTree>
    <p:extLst>
      <p:ext uri="{BB962C8B-B14F-4D97-AF65-F5344CB8AC3E}">
        <p14:creationId xmlns:p14="http://schemas.microsoft.com/office/powerpoint/2010/main" val="218915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269BDC9-F5DC-4A16-9583-2F8CE418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A7A06-55BA-3E32-6DB9-1783868B4E8B}"/>
              </a:ext>
            </a:extLst>
          </p:cNvPr>
          <p:cNvSpPr>
            <a:spLocks noGrp="1"/>
          </p:cNvSpPr>
          <p:nvPr>
            <p:ph type="ctrTitle"/>
          </p:nvPr>
        </p:nvSpPr>
        <p:spPr>
          <a:xfrm>
            <a:off x="1524000" y="4063297"/>
            <a:ext cx="9144000" cy="966116"/>
          </a:xfrm>
        </p:spPr>
        <p:txBody>
          <a:bodyPr anchor="ctr">
            <a:normAutofit fontScale="90000"/>
          </a:bodyPr>
          <a:lstStyle/>
          <a:p>
            <a:br>
              <a:rPr lang="en-US" sz="2400" dirty="0"/>
            </a:br>
            <a:r>
              <a:rPr lang="en-US" sz="3200" dirty="0"/>
              <a:t>Nashville Parks &amp; Recreation Board Meeting </a:t>
            </a:r>
            <a:br>
              <a:rPr lang="en-US" sz="3200" dirty="0"/>
            </a:br>
            <a:r>
              <a:rPr lang="en-US" sz="3200" dirty="0"/>
              <a:t>April 2, 2024</a:t>
            </a:r>
          </a:p>
        </p:txBody>
      </p:sp>
      <p:sp>
        <p:nvSpPr>
          <p:cNvPr id="3" name="Subtitle 2">
            <a:extLst>
              <a:ext uri="{FF2B5EF4-FFF2-40B4-BE49-F238E27FC236}">
                <a16:creationId xmlns:a16="http://schemas.microsoft.com/office/drawing/2014/main" id="{559557D2-8C04-A18C-2D5A-A51927C1AC02}"/>
              </a:ext>
            </a:extLst>
          </p:cNvPr>
          <p:cNvSpPr>
            <a:spLocks noGrp="1"/>
          </p:cNvSpPr>
          <p:nvPr>
            <p:ph type="subTitle" idx="1"/>
          </p:nvPr>
        </p:nvSpPr>
        <p:spPr>
          <a:xfrm>
            <a:off x="1524000" y="5527964"/>
            <a:ext cx="9144000" cy="448355"/>
          </a:xfrm>
        </p:spPr>
        <p:txBody>
          <a:bodyPr>
            <a:noAutofit/>
          </a:bodyPr>
          <a:lstStyle/>
          <a:p>
            <a:r>
              <a:rPr lang="en-US" dirty="0"/>
              <a:t>Presentation by</a:t>
            </a:r>
          </a:p>
          <a:p>
            <a:r>
              <a:rPr lang="en-US" dirty="0"/>
              <a:t>The Alliance to Conserve Nashville’s Highland Rim Forest</a:t>
            </a:r>
          </a:p>
        </p:txBody>
      </p:sp>
      <p:sp>
        <p:nvSpPr>
          <p:cNvPr id="18" name="Freeform: Shape 17">
            <a:extLst>
              <a:ext uri="{FF2B5EF4-FFF2-40B4-BE49-F238E27FC236}">
                <a16:creationId xmlns:a16="http://schemas.microsoft.com/office/drawing/2014/main" id="{903CE7F4-D1BB-4A5B-8E96-91517764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11" name="Picture 10" descr="A watercolor of a city&#10;&#10;Description automatically generated">
            <a:extLst>
              <a:ext uri="{FF2B5EF4-FFF2-40B4-BE49-F238E27FC236}">
                <a16:creationId xmlns:a16="http://schemas.microsoft.com/office/drawing/2014/main" id="{953EEBAF-C18F-C0C9-7FAC-8F4379900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8" y="778133"/>
            <a:ext cx="10905064" cy="2889842"/>
          </a:xfrm>
          <a:prstGeom prst="rect">
            <a:avLst/>
          </a:prstGeom>
        </p:spPr>
      </p:pic>
    </p:spTree>
    <p:extLst>
      <p:ext uri="{BB962C8B-B14F-4D97-AF65-F5344CB8AC3E}">
        <p14:creationId xmlns:p14="http://schemas.microsoft.com/office/powerpoint/2010/main" val="114328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ap">
            <a:extLst>
              <a:ext uri="{FF2B5EF4-FFF2-40B4-BE49-F238E27FC236}">
                <a16:creationId xmlns:a16="http://schemas.microsoft.com/office/drawing/2014/main" id="{328DEC30-D49E-9FEE-26C0-68B877F1C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17" y="517712"/>
            <a:ext cx="10381130" cy="5822576"/>
          </a:xfrm>
          <a:prstGeom prst="rect">
            <a:avLst/>
          </a:prstGeom>
        </p:spPr>
      </p:pic>
    </p:spTree>
    <p:extLst>
      <p:ext uri="{BB962C8B-B14F-4D97-AF65-F5344CB8AC3E}">
        <p14:creationId xmlns:p14="http://schemas.microsoft.com/office/powerpoint/2010/main" val="200426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2C941-89A3-E802-B613-DB27FB35D898}"/>
              </a:ext>
            </a:extLst>
          </p:cNvPr>
          <p:cNvSpPr txBox="1"/>
          <p:nvPr/>
        </p:nvSpPr>
        <p:spPr>
          <a:xfrm>
            <a:off x="1313644" y="1009591"/>
            <a:ext cx="9890975" cy="3508653"/>
          </a:xfrm>
          <a:prstGeom prst="rect">
            <a:avLst/>
          </a:prstGeom>
          <a:noFill/>
        </p:spPr>
        <p:txBody>
          <a:bodyPr wrap="square">
            <a:spAutoFit/>
          </a:bodyPr>
          <a:lstStyle/>
          <a:p>
            <a:pPr algn="ctr" rtl="0">
              <a:spcBef>
                <a:spcPts val="0"/>
              </a:spcBef>
              <a:spcAft>
                <a:spcPts val="0"/>
              </a:spcAft>
            </a:pPr>
            <a:endParaRPr lang="en-US" b="0" dirty="0">
              <a:effectLst/>
            </a:endParaRPr>
          </a:p>
          <a:p>
            <a:pPr rtl="0">
              <a:spcBef>
                <a:spcPts val="0"/>
              </a:spcBef>
              <a:spcAft>
                <a:spcPts val="0"/>
              </a:spcAft>
            </a:pPr>
            <a:br>
              <a:rPr lang="en-US" b="0" dirty="0">
                <a:effectLst/>
              </a:rPr>
            </a:br>
            <a:r>
              <a:rPr lang="en-US" sz="2400" dirty="0">
                <a:solidFill>
                  <a:srgbClr val="000000"/>
                </a:solidFill>
                <a:latin typeface="Arial" panose="020B0604020202020204" pitchFamily="34" charset="0"/>
              </a:rPr>
              <a:t>Our hope today</a:t>
            </a:r>
            <a:r>
              <a:rPr lang="en-US" sz="2400" b="0" i="0" u="none" strike="noStrike" dirty="0">
                <a:solidFill>
                  <a:srgbClr val="000000"/>
                </a:solidFill>
                <a:effectLst/>
                <a:latin typeface="Arial" panose="020B0604020202020204" pitchFamily="34" charset="0"/>
              </a:rPr>
              <a:t> - To </a:t>
            </a:r>
            <a:r>
              <a:rPr lang="en-US" sz="2400" dirty="0">
                <a:solidFill>
                  <a:srgbClr val="000000"/>
                </a:solidFill>
                <a:latin typeface="Arial" panose="020B0604020202020204" pitchFamily="34" charset="0"/>
              </a:rPr>
              <a:t>have </a:t>
            </a:r>
            <a:r>
              <a:rPr lang="en-US" sz="2400" b="0" i="0" u="none" strike="noStrike" dirty="0">
                <a:solidFill>
                  <a:srgbClr val="000000"/>
                </a:solidFill>
                <a:effectLst/>
                <a:latin typeface="Arial" panose="020B0604020202020204" pitchFamily="34" charset="0"/>
              </a:rPr>
              <a:t>Metro Parks &amp; Recreation recognize the </a:t>
            </a:r>
            <a:r>
              <a:rPr lang="en-US" sz="2400" dirty="0">
                <a:solidFill>
                  <a:srgbClr val="FF0000"/>
                </a:solidFill>
                <a:latin typeface="Arial" panose="020B0604020202020204" pitchFamily="34" charset="0"/>
              </a:rPr>
              <a:t>90</a:t>
            </a:r>
            <a:r>
              <a:rPr lang="en-US" sz="2400" b="0" i="0" u="none" strike="noStrike" dirty="0">
                <a:solidFill>
                  <a:srgbClr val="FF0000"/>
                </a:solidFill>
                <a:effectLst/>
                <a:latin typeface="Arial" panose="020B0604020202020204" pitchFamily="34" charset="0"/>
              </a:rPr>
              <a:t>,000+ forested acres of the Western Highland Rim and Outer Basin ecoregions that lie within Davidson County as </a:t>
            </a:r>
            <a:r>
              <a:rPr lang="en-US" sz="2400" b="1" i="1" u="none" strike="noStrike" dirty="0">
                <a:solidFill>
                  <a:srgbClr val="FF0000"/>
                </a:solidFill>
                <a:effectLst/>
                <a:latin typeface="Arial" panose="020B0604020202020204" pitchFamily="34" charset="0"/>
              </a:rPr>
              <a:t>Nashville’s Highland Rim Forest</a:t>
            </a:r>
            <a:r>
              <a:rPr lang="en-US" sz="2400" b="1" i="1" u="none" strike="noStrike" dirty="0">
                <a:solidFill>
                  <a:srgbClr val="000000"/>
                </a:solidFill>
                <a:effectLst/>
                <a:latin typeface="Arial" panose="020B0604020202020204" pitchFamily="34" charset="0"/>
              </a:rPr>
              <a:t>,</a:t>
            </a:r>
            <a:r>
              <a:rPr lang="en-US" sz="2400" dirty="0">
                <a:solidFill>
                  <a:srgbClr val="000000"/>
                </a:solidFill>
                <a:latin typeface="Arial" panose="020B0604020202020204" pitchFamily="34" charset="0"/>
              </a:rPr>
              <a:t> and to support policy that recognizes the </a:t>
            </a:r>
            <a:r>
              <a:rPr lang="en-US" sz="2400" b="0" i="0" u="none" strike="noStrike" dirty="0">
                <a:solidFill>
                  <a:srgbClr val="000000"/>
                </a:solidFill>
                <a:effectLst/>
                <a:latin typeface="Arial" panose="020B0604020202020204" pitchFamily="34" charset="0"/>
              </a:rPr>
              <a:t>resources within this area as worthy of Conservation efforts as a part of the overall strategy in the planning and development of Nashville. </a:t>
            </a:r>
            <a:endParaRPr lang="en-US" sz="2400" b="0" dirty="0">
              <a:effectLst/>
            </a:endParaRPr>
          </a:p>
          <a:p>
            <a:pPr rtl="0" fontAlgn="base">
              <a:spcBef>
                <a:spcPts val="0"/>
              </a:spcBef>
              <a:spcAft>
                <a:spcPts val="0"/>
              </a:spcAft>
            </a:pPr>
            <a:br>
              <a:rPr lang="en-US" sz="2400" b="0" dirty="0">
                <a:effectLst/>
              </a:rPr>
            </a:br>
            <a:r>
              <a:rPr lang="en-US" sz="1800" b="0" i="0" u="none" strike="noStrike" dirty="0">
                <a:solidFill>
                  <a:srgbClr val="000000"/>
                </a:solidFill>
                <a:effectLst/>
                <a:latin typeface="Arial" panose="020B0604020202020204" pitchFamily="34" charset="0"/>
              </a:rPr>
              <a:t> </a:t>
            </a:r>
            <a:endParaRPr lang="en-US" b="0" dirty="0">
              <a:effectLst/>
            </a:endParaRPr>
          </a:p>
        </p:txBody>
      </p:sp>
    </p:spTree>
    <p:extLst>
      <p:ext uri="{BB962C8B-B14F-4D97-AF65-F5344CB8AC3E}">
        <p14:creationId xmlns:p14="http://schemas.microsoft.com/office/powerpoint/2010/main" val="354324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592DE-6B52-A736-2AD7-FB7B111D26C1}"/>
              </a:ext>
            </a:extLst>
          </p:cNvPr>
          <p:cNvSpPr txBox="1"/>
          <p:nvPr/>
        </p:nvSpPr>
        <p:spPr>
          <a:xfrm>
            <a:off x="682580" y="1031562"/>
            <a:ext cx="10792496" cy="4893647"/>
          </a:xfrm>
          <a:prstGeom prst="rect">
            <a:avLst/>
          </a:prstGeom>
          <a:noFill/>
        </p:spPr>
        <p:txBody>
          <a:bodyPr wrap="square">
            <a:spAutoFit/>
          </a:bodyPr>
          <a:lstStyle/>
          <a:p>
            <a:pPr rtl="0">
              <a:spcBef>
                <a:spcPts val="0"/>
              </a:spcBef>
              <a:spcAft>
                <a:spcPts val="0"/>
              </a:spcAft>
            </a:pPr>
            <a:r>
              <a:rPr lang="en-US" sz="2400" b="0" i="0" u="none" strike="noStrike" dirty="0">
                <a:solidFill>
                  <a:srgbClr val="000000"/>
                </a:solidFill>
                <a:effectLst/>
                <a:latin typeface="Arial" panose="020B0604020202020204" pitchFamily="34" charset="0"/>
              </a:rPr>
              <a:t>Specifically, we encourage two things:</a:t>
            </a:r>
            <a:endParaRPr lang="en-US" sz="2400" b="0" dirty="0">
              <a:effectLst/>
            </a:endParaRPr>
          </a:p>
          <a:p>
            <a:pPr marL="457200" rtl="0" fontAlgn="base">
              <a:spcBef>
                <a:spcPts val="0"/>
              </a:spcBef>
              <a:spcAft>
                <a:spcPts val="0"/>
              </a:spcAft>
            </a:pPr>
            <a:br>
              <a:rPr lang="en-US" sz="2400" b="0" dirty="0">
                <a:effectLst/>
              </a:rPr>
            </a:br>
            <a:r>
              <a:rPr lang="en-US" sz="2400" b="0" dirty="0">
                <a:effectLst/>
              </a:rPr>
              <a:t>1.   </a:t>
            </a:r>
            <a:r>
              <a:rPr lang="en-US" sz="2400" b="0" i="0" u="none" strike="noStrike" dirty="0">
                <a:solidFill>
                  <a:srgbClr val="000000"/>
                </a:solidFill>
                <a:effectLst/>
                <a:latin typeface="Arial" panose="020B0604020202020204" pitchFamily="34" charset="0"/>
              </a:rPr>
              <a:t>That any revision to “Plan </a:t>
            </a:r>
            <a:r>
              <a:rPr lang="en-US" sz="2400" b="0" i="0" u="none" strike="noStrike">
                <a:solidFill>
                  <a:srgbClr val="000000"/>
                </a:solidFill>
                <a:effectLst/>
                <a:latin typeface="Arial" panose="020B0604020202020204" pitchFamily="34" charset="0"/>
              </a:rPr>
              <a:t>to Play” </a:t>
            </a:r>
            <a:r>
              <a:rPr lang="en-US" sz="2400" b="0" i="0" u="none" strike="noStrike" dirty="0">
                <a:solidFill>
                  <a:srgbClr val="000000"/>
                </a:solidFill>
                <a:effectLst/>
                <a:latin typeface="Arial" panose="020B0604020202020204" pitchFamily="34" charset="0"/>
              </a:rPr>
              <a:t>include “Nashville’s Highland Rim Forest” (NHRF) as a named and identifiable resource holding long term value in offering recreational, conservation &amp; resilience, and health benefits to all living in the Midstate area. </a:t>
            </a:r>
          </a:p>
          <a:p>
            <a:pPr marL="457200" rtl="0">
              <a:spcBef>
                <a:spcPts val="0"/>
              </a:spcBef>
              <a:spcAft>
                <a:spcPts val="0"/>
              </a:spcAft>
            </a:pPr>
            <a:r>
              <a:rPr lang="en-US" sz="2400" b="0" i="0" u="none" strike="noStrike" dirty="0">
                <a:solidFill>
                  <a:srgbClr val="000000"/>
                </a:solidFill>
                <a:effectLst/>
                <a:latin typeface="Arial" panose="020B0604020202020204" pitchFamily="34" charset="0"/>
              </a:rPr>
              <a:t> </a:t>
            </a:r>
            <a:endParaRPr lang="en-US" sz="2400" b="0" dirty="0">
              <a:effectLst/>
            </a:endParaRPr>
          </a:p>
          <a:p>
            <a:pPr marL="457200" rtl="0" fontAlgn="base">
              <a:spcBef>
                <a:spcPts val="0"/>
              </a:spcBef>
              <a:spcAft>
                <a:spcPts val="0"/>
              </a:spcAft>
              <a:buFont typeface="+mj-lt"/>
              <a:buAutoNum type="arabicPeriod" startAt="2"/>
            </a:pPr>
            <a:r>
              <a:rPr lang="en-US" sz="2400" b="0" i="0" u="none" strike="noStrike" dirty="0">
                <a:solidFill>
                  <a:srgbClr val="000000"/>
                </a:solidFill>
                <a:effectLst/>
                <a:latin typeface="Arial" panose="020B0604020202020204" pitchFamily="34" charset="0"/>
              </a:rPr>
              <a:t>   That the Metro Parks website organize the trio of NHRF parks (Beaman, Bells Bend, Warner) under the logo the Music City Center created in order to showcase the aggregated amenities offered in the 3 parks. This branding builds Nashville’s “Green” mindset and creates a context in which these urban parks serve as hubs around which future Greenway and wildlife corridors might be networked and expanded.</a:t>
            </a:r>
            <a:endParaRPr lang="en-US" sz="2400" dirty="0"/>
          </a:p>
        </p:txBody>
      </p:sp>
    </p:spTree>
    <p:extLst>
      <p:ext uri="{BB962C8B-B14F-4D97-AF65-F5344CB8AC3E}">
        <p14:creationId xmlns:p14="http://schemas.microsoft.com/office/powerpoint/2010/main" val="38864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E96859-45E9-8F92-B1CE-5F256F192833}"/>
              </a:ext>
            </a:extLst>
          </p:cNvPr>
          <p:cNvGraphicFramePr>
            <a:graphicFrameLocks noGrp="1"/>
          </p:cNvGraphicFramePr>
          <p:nvPr>
            <p:extLst>
              <p:ext uri="{D42A27DB-BD31-4B8C-83A1-F6EECF244321}">
                <p14:modId xmlns:p14="http://schemas.microsoft.com/office/powerpoint/2010/main" val="1207421541"/>
              </p:ext>
            </p:extLst>
          </p:nvPr>
        </p:nvGraphicFramePr>
        <p:xfrm>
          <a:off x="643467" y="981473"/>
          <a:ext cx="10905069" cy="4895055"/>
        </p:xfrm>
        <a:graphic>
          <a:graphicData uri="http://schemas.openxmlformats.org/drawingml/2006/table">
            <a:tbl>
              <a:tblPr firstRow="1" firstCol="1" bandRow="1">
                <a:tableStyleId>{5C22544A-7EE6-4342-B048-85BDC9FD1C3A}</a:tableStyleId>
              </a:tblPr>
              <a:tblGrid>
                <a:gridCol w="2312564">
                  <a:extLst>
                    <a:ext uri="{9D8B030D-6E8A-4147-A177-3AD203B41FA5}">
                      <a16:colId xmlns:a16="http://schemas.microsoft.com/office/drawing/2014/main" val="416955988"/>
                    </a:ext>
                  </a:extLst>
                </a:gridCol>
                <a:gridCol w="1008430">
                  <a:extLst>
                    <a:ext uri="{9D8B030D-6E8A-4147-A177-3AD203B41FA5}">
                      <a16:colId xmlns:a16="http://schemas.microsoft.com/office/drawing/2014/main" val="2779844326"/>
                    </a:ext>
                  </a:extLst>
                </a:gridCol>
                <a:gridCol w="909861">
                  <a:extLst>
                    <a:ext uri="{9D8B030D-6E8A-4147-A177-3AD203B41FA5}">
                      <a16:colId xmlns:a16="http://schemas.microsoft.com/office/drawing/2014/main" val="4255018816"/>
                    </a:ext>
                  </a:extLst>
                </a:gridCol>
                <a:gridCol w="1213148">
                  <a:extLst>
                    <a:ext uri="{9D8B030D-6E8A-4147-A177-3AD203B41FA5}">
                      <a16:colId xmlns:a16="http://schemas.microsoft.com/office/drawing/2014/main" val="3545639569"/>
                    </a:ext>
                  </a:extLst>
                </a:gridCol>
                <a:gridCol w="1302145">
                  <a:extLst>
                    <a:ext uri="{9D8B030D-6E8A-4147-A177-3AD203B41FA5}">
                      <a16:colId xmlns:a16="http://schemas.microsoft.com/office/drawing/2014/main" val="3805261466"/>
                    </a:ext>
                  </a:extLst>
                </a:gridCol>
                <a:gridCol w="1412276">
                  <a:extLst>
                    <a:ext uri="{9D8B030D-6E8A-4147-A177-3AD203B41FA5}">
                      <a16:colId xmlns:a16="http://schemas.microsoft.com/office/drawing/2014/main" val="2984030601"/>
                    </a:ext>
                  </a:extLst>
                </a:gridCol>
                <a:gridCol w="1334369">
                  <a:extLst>
                    <a:ext uri="{9D8B030D-6E8A-4147-A177-3AD203B41FA5}">
                      <a16:colId xmlns:a16="http://schemas.microsoft.com/office/drawing/2014/main" val="1987139021"/>
                    </a:ext>
                  </a:extLst>
                </a:gridCol>
                <a:gridCol w="1412276">
                  <a:extLst>
                    <a:ext uri="{9D8B030D-6E8A-4147-A177-3AD203B41FA5}">
                      <a16:colId xmlns:a16="http://schemas.microsoft.com/office/drawing/2014/main" val="1952704210"/>
                    </a:ext>
                  </a:extLst>
                </a:gridCol>
              </a:tblGrid>
              <a:tr h="327550">
                <a:tc gridSpan="7">
                  <a:txBody>
                    <a:bodyPr/>
                    <a:lstStyle/>
                    <a:p>
                      <a:pPr marL="0" marR="0">
                        <a:spcBef>
                          <a:spcPts val="0"/>
                        </a:spcBef>
                        <a:spcAft>
                          <a:spcPts val="0"/>
                        </a:spcAft>
                      </a:pPr>
                      <a:r>
                        <a:rPr lang="en-US" sz="1800">
                          <a:effectLst/>
                        </a:rPr>
                        <a:t>Metro Park area and trails within the Nashville Highland Rim Forest in Davidson County.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effectLst/>
                        <a:latin typeface="Cambria" panose="02040503050406030204" pitchFamily="18" charset="0"/>
                      </a:endParaRPr>
                    </a:p>
                  </a:txBody>
                  <a:tcPr marL="102359" marR="102359" marT="0" marB="0" anchor="b"/>
                </a:tc>
                <a:extLst>
                  <a:ext uri="{0D108BD9-81ED-4DB2-BD59-A6C34878D82A}">
                    <a16:rowId xmlns:a16="http://schemas.microsoft.com/office/drawing/2014/main" val="4222297894"/>
                  </a:ext>
                </a:extLst>
              </a:tr>
              <a:tr h="509523">
                <a:tc gridSpan="4">
                  <a:txBody>
                    <a:bodyPr/>
                    <a:lstStyle/>
                    <a:p>
                      <a:pPr marL="0" marR="0">
                        <a:spcBef>
                          <a:spcPts val="0"/>
                        </a:spcBef>
                        <a:spcAft>
                          <a:spcPts val="0"/>
                        </a:spcAft>
                      </a:pPr>
                      <a:r>
                        <a:rPr lang="en-US" sz="1500">
                          <a:effectLst/>
                        </a:rPr>
                        <a:t>[note: a small portion of Warner Parks extends into Williamson Co.]</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extLst>
                  <a:ext uri="{0D108BD9-81ED-4DB2-BD59-A6C34878D82A}">
                    <a16:rowId xmlns:a16="http://schemas.microsoft.com/office/drawing/2014/main" val="2093108319"/>
                  </a:ext>
                </a:extLst>
              </a:tr>
              <a:tr h="1692342">
                <a:tc>
                  <a:txBody>
                    <a:bodyPr/>
                    <a:lstStyle/>
                    <a:p>
                      <a:pPr marL="0" marR="0">
                        <a:spcBef>
                          <a:spcPts val="0"/>
                        </a:spcBef>
                        <a:spcAft>
                          <a:spcPts val="0"/>
                        </a:spcAft>
                      </a:pPr>
                      <a:r>
                        <a:rPr lang="en-US" sz="1800">
                          <a:effectLst/>
                        </a:rPr>
                        <a:t>Park</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Owner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Area (ac)</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Total trails: paved and unpaved (mi)</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Unpaved footpaths (mi)</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Paved pedestrian roadways (mi)</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Mountain Bike Trails (mi)</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Bridle paths, horse and pedestrian trails (mi)</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extLst>
                  <a:ext uri="{0D108BD9-81ED-4DB2-BD59-A6C34878D82A}">
                    <a16:rowId xmlns:a16="http://schemas.microsoft.com/office/drawing/2014/main" val="1697223894"/>
                  </a:ext>
                </a:extLst>
              </a:tr>
              <a:tr h="363945">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extLst>
                  <a:ext uri="{0D108BD9-81ED-4DB2-BD59-A6C34878D82A}">
                    <a16:rowId xmlns:a16="http://schemas.microsoft.com/office/drawing/2014/main" val="1042197299"/>
                  </a:ext>
                </a:extLst>
              </a:tr>
              <a:tr h="327550">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extLst>
                  <a:ext uri="{0D108BD9-81ED-4DB2-BD59-A6C34878D82A}">
                    <a16:rowId xmlns:a16="http://schemas.microsoft.com/office/drawing/2014/main" val="347199854"/>
                  </a:ext>
                </a:extLst>
              </a:tr>
              <a:tr h="327550">
                <a:tc>
                  <a:txBody>
                    <a:bodyPr/>
                    <a:lstStyle/>
                    <a:p>
                      <a:pPr marL="0" marR="0">
                        <a:spcBef>
                          <a:spcPts val="0"/>
                        </a:spcBef>
                        <a:spcAft>
                          <a:spcPts val="0"/>
                        </a:spcAft>
                      </a:pPr>
                      <a:r>
                        <a:rPr lang="en-US" sz="1800">
                          <a:effectLst/>
                        </a:rPr>
                        <a:t>Warner Parks^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Metro</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3,112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65*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17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21.4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18&amp;</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extLst>
                  <a:ext uri="{0D108BD9-81ED-4DB2-BD59-A6C34878D82A}">
                    <a16:rowId xmlns:a16="http://schemas.microsoft.com/office/drawing/2014/main" val="2552050305"/>
                  </a:ext>
                </a:extLst>
              </a:tr>
              <a:tr h="327550">
                <a:tc>
                  <a:txBody>
                    <a:bodyPr/>
                    <a:lstStyle/>
                    <a:p>
                      <a:pPr marL="0" marR="0">
                        <a:spcBef>
                          <a:spcPts val="0"/>
                        </a:spcBef>
                        <a:spcAft>
                          <a:spcPts val="0"/>
                        </a:spcAft>
                      </a:pPr>
                      <a:r>
                        <a:rPr lang="en-US" sz="1800">
                          <a:effectLst/>
                        </a:rPr>
                        <a:t>Beaman Park</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Metro</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2,256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15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15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na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na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na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extLst>
                  <a:ext uri="{0D108BD9-81ED-4DB2-BD59-A6C34878D82A}">
                    <a16:rowId xmlns:a16="http://schemas.microsoft.com/office/drawing/2014/main" val="645063888"/>
                  </a:ext>
                </a:extLst>
              </a:tr>
              <a:tr h="327550">
                <a:tc>
                  <a:txBody>
                    <a:bodyPr/>
                    <a:lstStyle/>
                    <a:p>
                      <a:pPr marL="0" marR="0">
                        <a:spcBef>
                          <a:spcPts val="0"/>
                        </a:spcBef>
                        <a:spcAft>
                          <a:spcPts val="0"/>
                        </a:spcAft>
                      </a:pPr>
                      <a:r>
                        <a:rPr lang="en-US" sz="1800">
                          <a:effectLst/>
                        </a:rPr>
                        <a:t>Bells Bend Park</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Metro</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808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6.0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6.0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na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na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na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extLst>
                  <a:ext uri="{0D108BD9-81ED-4DB2-BD59-A6C34878D82A}">
                    <a16:rowId xmlns:a16="http://schemas.microsoft.com/office/drawing/2014/main" val="3018741911"/>
                  </a:ext>
                </a:extLst>
              </a:tr>
              <a:tr h="327550">
                <a:tc>
                  <a:txBody>
                    <a:bodyPr/>
                    <a:lstStyle/>
                    <a:p>
                      <a:pPr marL="0" marR="0">
                        <a:spcBef>
                          <a:spcPts val="0"/>
                        </a:spcBef>
                        <a:spcAft>
                          <a:spcPts val="0"/>
                        </a:spcAft>
                      </a:pPr>
                      <a:r>
                        <a:rPr lang="en-US" sz="1800">
                          <a:effectLst/>
                        </a:rPr>
                        <a:t>TOTAL</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6,176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86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38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21.4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tc>
                  <a:txBody>
                    <a:bodyPr/>
                    <a:lstStyle/>
                    <a:p>
                      <a:pPr marL="0" marR="0" algn="ctr">
                        <a:spcBef>
                          <a:spcPts val="0"/>
                        </a:spcBef>
                        <a:spcAft>
                          <a:spcPts val="0"/>
                        </a:spcAft>
                      </a:pPr>
                      <a:r>
                        <a:rPr lang="en-US" sz="1800">
                          <a:effectLst/>
                        </a:rPr>
                        <a:t>18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02359" marR="102359" marT="0" marB="0" anchor="b"/>
                </a:tc>
                <a:extLst>
                  <a:ext uri="{0D108BD9-81ED-4DB2-BD59-A6C34878D82A}">
                    <a16:rowId xmlns:a16="http://schemas.microsoft.com/office/drawing/2014/main" val="1786246087"/>
                  </a:ext>
                </a:extLst>
              </a:tr>
              <a:tr h="363945">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tc>
                  <a:txBody>
                    <a:bodyPr/>
                    <a:lstStyle/>
                    <a:p>
                      <a:endParaRPr lang="en-US" sz="1800">
                        <a:effectLst/>
                        <a:latin typeface="Cambria" panose="02040503050406030204" pitchFamily="18" charset="0"/>
                      </a:endParaRPr>
                    </a:p>
                  </a:txBody>
                  <a:tcPr marL="102359" marR="102359" marT="0" marB="0" anchor="b"/>
                </a:tc>
                <a:extLst>
                  <a:ext uri="{0D108BD9-81ED-4DB2-BD59-A6C34878D82A}">
                    <a16:rowId xmlns:a16="http://schemas.microsoft.com/office/drawing/2014/main" val="54826197"/>
                  </a:ext>
                </a:extLst>
              </a:tr>
            </a:tbl>
          </a:graphicData>
        </a:graphic>
      </p:graphicFrame>
    </p:spTree>
    <p:extLst>
      <p:ext uri="{BB962C8B-B14F-4D97-AF65-F5344CB8AC3E}">
        <p14:creationId xmlns:p14="http://schemas.microsoft.com/office/powerpoint/2010/main" val="141339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rees and a city in the background&#10;&#10;Description automatically generated">
            <a:extLst>
              <a:ext uri="{FF2B5EF4-FFF2-40B4-BE49-F238E27FC236}">
                <a16:creationId xmlns:a16="http://schemas.microsoft.com/office/drawing/2014/main" id="{773AC39B-623C-2337-F2CD-997C0044B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178" y="0"/>
            <a:ext cx="5879643" cy="6858000"/>
          </a:xfrm>
          <a:prstGeom prst="rect">
            <a:avLst/>
          </a:prstGeom>
        </p:spPr>
      </p:pic>
    </p:spTree>
    <p:extLst>
      <p:ext uri="{BB962C8B-B14F-4D97-AF65-F5344CB8AC3E}">
        <p14:creationId xmlns:p14="http://schemas.microsoft.com/office/powerpoint/2010/main" val="52483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ection of logos&#10;&#10;Description automatically generated">
            <a:extLst>
              <a:ext uri="{FF2B5EF4-FFF2-40B4-BE49-F238E27FC236}">
                <a16:creationId xmlns:a16="http://schemas.microsoft.com/office/drawing/2014/main" id="{CCE301D7-4D19-A727-1A6F-AE4597131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245" y="0"/>
            <a:ext cx="6057510" cy="6858000"/>
          </a:xfrm>
          <a:prstGeom prst="rect">
            <a:avLst/>
          </a:prstGeom>
        </p:spPr>
      </p:pic>
    </p:spTree>
    <p:extLst>
      <p:ext uri="{BB962C8B-B14F-4D97-AF65-F5344CB8AC3E}">
        <p14:creationId xmlns:p14="http://schemas.microsoft.com/office/powerpoint/2010/main" val="343795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94E45CCE-607D-13BC-19C5-0B351ABFB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779" y="158491"/>
            <a:ext cx="8426441" cy="6541017"/>
          </a:xfrm>
          <a:prstGeom prst="rect">
            <a:avLst/>
          </a:prstGeom>
        </p:spPr>
      </p:pic>
    </p:spTree>
    <p:extLst>
      <p:ext uri="{BB962C8B-B14F-4D97-AF65-F5344CB8AC3E}">
        <p14:creationId xmlns:p14="http://schemas.microsoft.com/office/powerpoint/2010/main" val="429252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9E6CCC-AC3C-3612-30B6-8CF76D670620}"/>
              </a:ext>
            </a:extLst>
          </p:cNvPr>
          <p:cNvSpPr txBox="1"/>
          <p:nvPr/>
        </p:nvSpPr>
        <p:spPr>
          <a:xfrm>
            <a:off x="1923371" y="1521359"/>
            <a:ext cx="9163497" cy="3170099"/>
          </a:xfrm>
          <a:prstGeom prst="rect">
            <a:avLst/>
          </a:prstGeom>
          <a:noFill/>
        </p:spPr>
        <p:txBody>
          <a:bodyPr wrap="square">
            <a:spAutoFit/>
          </a:bodyPr>
          <a:lstStyle/>
          <a:p>
            <a:endParaRPr lang="en-US" sz="2000" dirty="0">
              <a:solidFill>
                <a:srgbClr val="000000"/>
              </a:solidFill>
              <a:latin typeface="Arial" panose="020B0604020202020204" pitchFamily="34" charset="0"/>
            </a:endParaRPr>
          </a:p>
          <a:p>
            <a:r>
              <a:rPr lang="en-US" sz="2400" dirty="0">
                <a:latin typeface="Arial" panose="020B0604020202020204" pitchFamily="34" charset="0"/>
                <a:cs typeface="Arial" panose="020B0604020202020204" pitchFamily="34" charset="0"/>
              </a:rPr>
              <a:t>As mandated by Congress, in order to receive certain </a:t>
            </a:r>
            <a:r>
              <a:rPr lang="en-US" sz="2400">
                <a:latin typeface="Arial" panose="020B0604020202020204" pitchFamily="34" charset="0"/>
                <a:cs typeface="Arial" panose="020B0604020202020204" pitchFamily="34" charset="0"/>
              </a:rPr>
              <a:t>types of </a:t>
            </a:r>
            <a:r>
              <a:rPr lang="en-US" sz="2400" dirty="0">
                <a:latin typeface="Arial" panose="020B0604020202020204" pitchFamily="34" charset="0"/>
                <a:cs typeface="Arial" panose="020B0604020202020204" pitchFamily="34" charset="0"/>
              </a:rPr>
              <a:t>federal funding of conservation programs, TN completed a </a:t>
            </a:r>
            <a:r>
              <a:rPr lang="en-US" sz="2400" i="1" dirty="0">
                <a:latin typeface="Arial" panose="020B0604020202020204" pitchFamily="34" charset="0"/>
                <a:cs typeface="Arial" panose="020B0604020202020204" pitchFamily="34" charset="0"/>
              </a:rPr>
              <a:t>State Wildlife Action Plan (SWAP) </a:t>
            </a:r>
            <a:r>
              <a:rPr lang="en-US" sz="2400" dirty="0">
                <a:latin typeface="Arial" panose="020B0604020202020204" pitchFamily="34" charset="0"/>
                <a:cs typeface="Arial" panose="020B0604020202020204" pitchFamily="34" charset="0"/>
              </a:rPr>
              <a:t>in 2015. That plan contained a </a:t>
            </a:r>
            <a:r>
              <a:rPr lang="en-US" sz="2400" b="0" i="1" u="none" strike="noStrike" dirty="0">
                <a:solidFill>
                  <a:srgbClr val="000000"/>
                </a:solidFill>
                <a:effectLst/>
                <a:latin typeface="Arial" panose="020B0604020202020204" pitchFamily="34" charset="0"/>
                <a:cs typeface="Arial" panose="020B0604020202020204" pitchFamily="34" charset="0"/>
              </a:rPr>
              <a:t>Conservation Opportunity Area</a:t>
            </a:r>
            <a:r>
              <a:rPr lang="en-US" sz="2400" b="0" i="0" u="none" strike="noStrike" dirty="0">
                <a:solidFill>
                  <a:srgbClr val="000000"/>
                </a:solidFill>
                <a:effectLst/>
                <a:latin typeface="Arial" panose="020B0604020202020204" pitchFamily="34" charset="0"/>
                <a:cs typeface="Arial" panose="020B0604020202020204" pitchFamily="34" charset="0"/>
              </a:rPr>
              <a:t> known as the </a:t>
            </a:r>
            <a:r>
              <a:rPr lang="en-US" sz="2400" b="1" i="0" u="none" strike="noStrike" dirty="0">
                <a:solidFill>
                  <a:srgbClr val="000000"/>
                </a:solidFill>
                <a:effectLst/>
                <a:latin typeface="Arial" panose="020B0604020202020204" pitchFamily="34" charset="0"/>
                <a:cs typeface="Arial" panose="020B0604020202020204" pitchFamily="34" charset="0"/>
              </a:rPr>
              <a:t>Western Highland Rim Forests. </a:t>
            </a:r>
          </a:p>
          <a:p>
            <a:endParaRPr lang="en-US" sz="2400" b="1" dirty="0">
              <a:solidFill>
                <a:srgbClr val="000000"/>
              </a:solidFill>
              <a:latin typeface="Arial" panose="020B0604020202020204" pitchFamily="34" charset="0"/>
            </a:endParaRPr>
          </a:p>
          <a:p>
            <a:pPr rtl="0">
              <a:spcBef>
                <a:spcPts val="0"/>
              </a:spcBef>
              <a:spcAft>
                <a:spcPts val="0"/>
              </a:spcAft>
            </a:pPr>
            <a:br>
              <a:rPr lang="en-US" dirty="0"/>
            </a:br>
            <a:endParaRPr lang="en-US" dirty="0"/>
          </a:p>
        </p:txBody>
      </p:sp>
    </p:spTree>
    <p:extLst>
      <p:ext uri="{BB962C8B-B14F-4D97-AF65-F5344CB8AC3E}">
        <p14:creationId xmlns:p14="http://schemas.microsoft.com/office/powerpoint/2010/main" val="38158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river&#10;&#10;Description automatically generated">
            <a:extLst>
              <a:ext uri="{FF2B5EF4-FFF2-40B4-BE49-F238E27FC236}">
                <a16:creationId xmlns:a16="http://schemas.microsoft.com/office/drawing/2014/main" id="{94950137-F64E-8E09-C68A-4796F4A22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530" y="0"/>
            <a:ext cx="5500940" cy="6858000"/>
          </a:xfrm>
          <a:prstGeom prst="rect">
            <a:avLst/>
          </a:prstGeom>
        </p:spPr>
      </p:pic>
    </p:spTree>
    <p:extLst>
      <p:ext uri="{BB962C8B-B14F-4D97-AF65-F5344CB8AC3E}">
        <p14:creationId xmlns:p14="http://schemas.microsoft.com/office/powerpoint/2010/main" val="330394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2C941-89A3-E802-B613-DB27FB35D898}"/>
              </a:ext>
            </a:extLst>
          </p:cNvPr>
          <p:cNvSpPr txBox="1"/>
          <p:nvPr/>
        </p:nvSpPr>
        <p:spPr>
          <a:xfrm>
            <a:off x="1313644" y="1769445"/>
            <a:ext cx="9890975" cy="3323987"/>
          </a:xfrm>
          <a:prstGeom prst="rect">
            <a:avLst/>
          </a:prstGeom>
          <a:noFill/>
        </p:spPr>
        <p:txBody>
          <a:bodyPr wrap="square">
            <a:spAutoFit/>
          </a:bodyPr>
          <a:lstStyle/>
          <a:p>
            <a:r>
              <a:rPr lang="en-US" sz="2400" b="0" i="1" u="none" strike="noStrike" dirty="0">
                <a:solidFill>
                  <a:srgbClr val="000000"/>
                </a:solidFill>
                <a:effectLst/>
                <a:latin typeface="Arial" panose="020B0604020202020204" pitchFamily="34" charset="0"/>
              </a:rPr>
              <a:t>The Nature Conservancy (TNC)</a:t>
            </a:r>
            <a:r>
              <a:rPr lang="en-US" sz="2400" b="0" i="0" u="none" strike="noStrike" dirty="0">
                <a:solidFill>
                  <a:srgbClr val="000000"/>
                </a:solidFill>
                <a:effectLst/>
                <a:latin typeface="Arial" panose="020B0604020202020204" pitchFamily="34" charset="0"/>
              </a:rPr>
              <a:t> connected us to the resource group (</a:t>
            </a:r>
            <a:r>
              <a:rPr lang="en-US" sz="2400" i="1" u="none" strike="noStrike" dirty="0">
                <a:solidFill>
                  <a:srgbClr val="000000"/>
                </a:solidFill>
                <a:effectLst/>
                <a:latin typeface="Arial" panose="020B0604020202020204" pitchFamily="34" charset="0"/>
              </a:rPr>
              <a:t>Southeast Conservation Adaptation Strategy, SECAS</a:t>
            </a:r>
            <a:r>
              <a:rPr lang="en-US" sz="2400" i="0" u="none" strike="noStrike"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that uses objectively weighed, environmental data to help define the </a:t>
            </a:r>
            <a:r>
              <a:rPr lang="en-US" sz="2400" i="0" u="none" strike="noStrike" dirty="0">
                <a:solidFill>
                  <a:srgbClr val="000000"/>
                </a:solidFill>
                <a:effectLst/>
                <a:latin typeface="Arial" panose="020B0604020202020204" pitchFamily="34" charset="0"/>
              </a:rPr>
              <a:t>TN State Wildlife Action Plan (SWAP) </a:t>
            </a:r>
          </a:p>
          <a:p>
            <a:endParaRPr lang="en-US" sz="2400" dirty="0">
              <a:solidFill>
                <a:srgbClr val="000000"/>
              </a:solidFill>
              <a:latin typeface="Arial" panose="020B0604020202020204" pitchFamily="34" charset="0"/>
            </a:endParaRPr>
          </a:p>
          <a:p>
            <a:r>
              <a:rPr lang="en-US" sz="2400" b="0" i="0" u="none" strike="noStrike" dirty="0">
                <a:solidFill>
                  <a:srgbClr val="000000"/>
                </a:solidFill>
                <a:effectLst/>
                <a:latin typeface="Arial" panose="020B0604020202020204" pitchFamily="34" charset="0"/>
              </a:rPr>
              <a:t>We worked with SECAS to refine the edges of the portion of the Western Highland Rim Forests that fell within Davidson County to have an objectively identified scope for the Nashville Highland Rim Forest. </a:t>
            </a:r>
          </a:p>
          <a:p>
            <a:endParaRPr lang="en-US" sz="1800" b="1" dirty="0">
              <a:effectLst/>
            </a:endParaRPr>
          </a:p>
        </p:txBody>
      </p:sp>
    </p:spTree>
    <p:extLst>
      <p:ext uri="{BB962C8B-B14F-4D97-AF65-F5344CB8AC3E}">
        <p14:creationId xmlns:p14="http://schemas.microsoft.com/office/powerpoint/2010/main" val="226670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C03E7793-D9B3-CA7B-75D6-F2545CD2F3C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49547" y="97178"/>
            <a:ext cx="7644915" cy="6691247"/>
          </a:xfrm>
        </p:spPr>
      </p:pic>
      <p:sp>
        <p:nvSpPr>
          <p:cNvPr id="21" name="TextBox 20">
            <a:extLst>
              <a:ext uri="{FF2B5EF4-FFF2-40B4-BE49-F238E27FC236}">
                <a16:creationId xmlns:a16="http://schemas.microsoft.com/office/drawing/2014/main" id="{6E99A9EE-E0D6-3356-9137-2EF8BF34CC06}"/>
              </a:ext>
            </a:extLst>
          </p:cNvPr>
          <p:cNvSpPr txBox="1"/>
          <p:nvPr/>
        </p:nvSpPr>
        <p:spPr>
          <a:xfrm>
            <a:off x="5761264" y="2449959"/>
            <a:ext cx="3866322" cy="246221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latin typeface="Calibri" panose="020F0502020204030204"/>
              </a:rPr>
              <a:t>Within Davidson County, </a:t>
            </a:r>
            <a:r>
              <a:rPr lang="en-US" sz="1400" b="1" dirty="0">
                <a:solidFill>
                  <a:prstClr val="black"/>
                </a:solidFill>
                <a:latin typeface="Calibri" panose="020F0502020204030204"/>
              </a:rPr>
              <a:t>Nashville’s Highland Rim Forest</a:t>
            </a:r>
            <a:r>
              <a:rPr lang="en-US" sz="1400" dirty="0">
                <a:solidFill>
                  <a:prstClr val="black"/>
                </a:solidFill>
                <a:latin typeface="Calibri" panose="020F0502020204030204"/>
              </a:rPr>
              <a:t> is the area with the </a:t>
            </a:r>
            <a:r>
              <a:rPr lang="en-US" sz="1400" b="1" dirty="0">
                <a:solidFill>
                  <a:prstClr val="black"/>
                </a:solidFill>
                <a:latin typeface="Calibri" panose="020F0502020204030204"/>
              </a:rPr>
              <a:t>most priorities in the Blueprint,</a:t>
            </a:r>
            <a:r>
              <a:rPr lang="en-US" sz="1400" dirty="0">
                <a:solidFill>
                  <a:prstClr val="black"/>
                </a:solidFill>
                <a:latin typeface="Calibri" panose="020F0502020204030204"/>
              </a:rPr>
              <a:t> meaning it is regionally significant across the Southeastern landscape.</a:t>
            </a:r>
          </a:p>
          <a:p>
            <a:pPr marL="285750" indent="-285750" defTabSz="457200">
              <a:buFont typeface="Arial" panose="020B0604020202020204" pitchFamily="34" charset="0"/>
              <a:buChar char="•"/>
            </a:pPr>
            <a:r>
              <a:rPr lang="en-US" sz="1400" b="1" dirty="0">
                <a:solidFill>
                  <a:prstClr val="black"/>
                </a:solidFill>
                <a:latin typeface="Calibri" panose="020F0502020204030204"/>
              </a:rPr>
              <a:t>92% </a:t>
            </a:r>
            <a:r>
              <a:rPr lang="en-US" sz="1400" dirty="0">
                <a:solidFill>
                  <a:prstClr val="black"/>
                </a:solidFill>
                <a:latin typeface="Calibri" panose="020F0502020204030204"/>
              </a:rPr>
              <a:t>of this area is within a Blueprint priority area (either Highest, High, or Medium priority, or a priority connection).  </a:t>
            </a:r>
          </a:p>
          <a:p>
            <a:pPr marL="285750" indent="-285750" defTabSz="457200">
              <a:buFont typeface="Arial" panose="020B0604020202020204" pitchFamily="34" charset="0"/>
              <a:buChar char="•"/>
            </a:pPr>
            <a:r>
              <a:rPr lang="en-US" sz="1400" b="1" dirty="0">
                <a:solidFill>
                  <a:prstClr val="black"/>
                </a:solidFill>
                <a:latin typeface="Calibri" panose="020F0502020204030204"/>
              </a:rPr>
              <a:t>53% </a:t>
            </a:r>
            <a:r>
              <a:rPr lang="en-US" sz="1400" dirty="0">
                <a:solidFill>
                  <a:prstClr val="black"/>
                </a:solidFill>
                <a:latin typeface="Calibri" panose="020F0502020204030204"/>
              </a:rPr>
              <a:t>of the area is in either the Highest or High category.  </a:t>
            </a:r>
          </a:p>
          <a:p>
            <a:pPr defTabSz="457200"/>
            <a:br>
              <a:rPr lang="en-US" sz="1400" dirty="0">
                <a:solidFill>
                  <a:prstClr val="black"/>
                </a:solidFill>
                <a:latin typeface="Calibri" panose="020F0502020204030204"/>
              </a:rPr>
            </a:br>
            <a:endParaRPr lang="en-US" sz="1400" i="1" dirty="0">
              <a:solidFill>
                <a:prstClr val="black"/>
              </a:solidFill>
              <a:latin typeface="Calibri" panose="020F0502020204030204"/>
            </a:endParaRPr>
          </a:p>
        </p:txBody>
      </p:sp>
    </p:spTree>
    <p:extLst>
      <p:ext uri="{BB962C8B-B14F-4D97-AF65-F5344CB8AC3E}">
        <p14:creationId xmlns:p14="http://schemas.microsoft.com/office/powerpoint/2010/main" val="46629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umber of tables&#10;&#10;Description automatically generated">
            <a:extLst>
              <a:ext uri="{FF2B5EF4-FFF2-40B4-BE49-F238E27FC236}">
                <a16:creationId xmlns:a16="http://schemas.microsoft.com/office/drawing/2014/main" id="{A29D4CC2-308A-E62A-2FC4-2B37713C4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56" y="1205629"/>
            <a:ext cx="9674087" cy="3525078"/>
          </a:xfrm>
          <a:prstGeom prst="rect">
            <a:avLst/>
          </a:prstGeom>
        </p:spPr>
      </p:pic>
    </p:spTree>
    <p:extLst>
      <p:ext uri="{BB962C8B-B14F-4D97-AF65-F5344CB8AC3E}">
        <p14:creationId xmlns:p14="http://schemas.microsoft.com/office/powerpoint/2010/main" val="122664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A0CE8-EA9A-07ED-E66F-7DA20FCA0F51}"/>
              </a:ext>
            </a:extLst>
          </p:cNvPr>
          <p:cNvSpPr txBox="1"/>
          <p:nvPr/>
        </p:nvSpPr>
        <p:spPr>
          <a:xfrm>
            <a:off x="1880315" y="2832055"/>
            <a:ext cx="9105364" cy="2523768"/>
          </a:xfrm>
          <a:prstGeom prst="rect">
            <a:avLst/>
          </a:prstGeom>
          <a:noFill/>
        </p:spPr>
        <p:txBody>
          <a:bodyPr wrap="square">
            <a:spAutoFit/>
          </a:bodyPr>
          <a:lstStyle/>
          <a:p>
            <a:pPr rtl="0" fontAlgn="base">
              <a:spcBef>
                <a:spcPts val="0"/>
              </a:spcBef>
              <a:spcAft>
                <a:spcPts val="0"/>
              </a:spcAft>
            </a:pPr>
            <a:r>
              <a:rPr lang="en-US" sz="2800" b="0" i="0" u="none" strike="noStrike" dirty="0">
                <a:solidFill>
                  <a:srgbClr val="000000"/>
                </a:solidFill>
                <a:effectLst/>
                <a:latin typeface="Arial" panose="020B0604020202020204" pitchFamily="34" charset="0"/>
              </a:rPr>
              <a:t>Comparative research indicates this single, continuous swath of woodlands is </a:t>
            </a:r>
            <a:r>
              <a:rPr lang="en-US" sz="2800" b="1" i="0" u="none" strike="noStrike" dirty="0">
                <a:solidFill>
                  <a:srgbClr val="000000"/>
                </a:solidFill>
                <a:effectLst/>
                <a:latin typeface="Arial" panose="020B0604020202020204" pitchFamily="34" charset="0"/>
              </a:rPr>
              <a:t>THE</a:t>
            </a:r>
            <a:r>
              <a:rPr lang="en-US" sz="2800" b="0" i="0" u="none" strike="noStrike" dirty="0">
                <a:solidFill>
                  <a:srgbClr val="000000"/>
                </a:solidFill>
                <a:effectLst/>
                <a:latin typeface="Arial" panose="020B0604020202020204" pitchFamily="34" charset="0"/>
              </a:rPr>
              <a:t> largest forest contained within the boundaries of any global city over 500k.</a:t>
            </a:r>
          </a:p>
          <a:p>
            <a:pPr rtl="0" fontAlgn="base">
              <a:spcBef>
                <a:spcPts val="0"/>
              </a:spcBef>
              <a:spcAft>
                <a:spcPts val="0"/>
              </a:spcAft>
            </a:pPr>
            <a:endParaRPr lang="en-US" sz="2800" dirty="0">
              <a:solidFill>
                <a:srgbClr val="000000"/>
              </a:solidFill>
              <a:latin typeface="Arial" panose="020B0604020202020204" pitchFamily="34" charset="0"/>
            </a:endParaRPr>
          </a:p>
          <a:p>
            <a:pPr rtl="0" fontAlgn="base">
              <a:spcBef>
                <a:spcPts val="0"/>
              </a:spcBef>
              <a:spcAft>
                <a:spcPts val="0"/>
              </a:spcAft>
            </a:pPr>
            <a:r>
              <a:rPr lang="en-US" sz="2800" b="0" i="1" u="none" strike="noStrike" dirty="0">
                <a:solidFill>
                  <a:srgbClr val="00B050"/>
                </a:solidFill>
                <a:effectLst/>
                <a:latin typeface="Arial" panose="020B0604020202020204" pitchFamily="34" charset="0"/>
              </a:rPr>
              <a:t>The world’s largest urban forest within any major city.</a:t>
            </a:r>
          </a:p>
          <a:p>
            <a:pPr rtl="0" fontAlgn="base">
              <a:spcBef>
                <a:spcPts val="0"/>
              </a:spcBef>
              <a:spcAft>
                <a:spcPts val="0"/>
              </a:spcAft>
            </a:pPr>
            <a:r>
              <a:rPr lang="en-US" sz="1800" b="0" i="1" u="none" strike="noStrike" dirty="0">
                <a:solidFill>
                  <a:srgbClr val="00B050"/>
                </a:solidFill>
                <a:effectLst/>
                <a:latin typeface="Arial" panose="020B0604020202020204" pitchFamily="34" charset="0"/>
              </a:rPr>
              <a:t>  </a:t>
            </a:r>
          </a:p>
        </p:txBody>
      </p:sp>
    </p:spTree>
    <p:extLst>
      <p:ext uri="{BB962C8B-B14F-4D97-AF65-F5344CB8AC3E}">
        <p14:creationId xmlns:p14="http://schemas.microsoft.com/office/powerpoint/2010/main" val="604940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TotalTime>
  <Words>571</Words>
  <Application>Microsoft Office PowerPoint</Application>
  <PresentationFormat>Widescreen</PresentationFormat>
  <Paragraphs>76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Cambria</vt:lpstr>
      <vt:lpstr>Office Theme</vt:lpstr>
      <vt:lpstr> Nashville Parks &amp; Recreation Board Meeting  April 2,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Nashville Parks &amp; Recreation Board Meeting  April 2, 2024</dc:title>
  <dc:creator>judson newbern</dc:creator>
  <cp:lastModifiedBy>judson newbern</cp:lastModifiedBy>
  <cp:revision>4</cp:revision>
  <dcterms:created xsi:type="dcterms:W3CDTF">2024-03-24T14:53:01Z</dcterms:created>
  <dcterms:modified xsi:type="dcterms:W3CDTF">2024-03-30T13:56:30Z</dcterms:modified>
</cp:coreProperties>
</file>