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9" r:id="rId9"/>
    <p:sldId id="270" r:id="rId10"/>
    <p:sldId id="271" r:id="rId11"/>
    <p:sldId id="272" r:id="rId12"/>
    <p:sldId id="274" r:id="rId13"/>
    <p:sldId id="315" r:id="rId14"/>
    <p:sldId id="316" r:id="rId15"/>
    <p:sldId id="294" r:id="rId16"/>
    <p:sldId id="314" r:id="rId17"/>
    <p:sldId id="273" r:id="rId18"/>
    <p:sldId id="296" r:id="rId19"/>
    <p:sldId id="333" r:id="rId20"/>
    <p:sldId id="297" r:id="rId21"/>
    <p:sldId id="299" r:id="rId22"/>
    <p:sldId id="301" r:id="rId23"/>
    <p:sldId id="302" r:id="rId24"/>
    <p:sldId id="335" r:id="rId25"/>
    <p:sldId id="305" r:id="rId26"/>
    <p:sldId id="318" r:id="rId27"/>
    <p:sldId id="308" r:id="rId28"/>
    <p:sldId id="307" r:id="rId29"/>
    <p:sldId id="309" r:id="rId30"/>
    <p:sldId id="334" r:id="rId31"/>
    <p:sldId id="310" r:id="rId32"/>
    <p:sldId id="31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7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CE866-FDE4-48E1-9748-33F0D6803D1D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548B7-3F4B-4BD4-8D44-639D1E69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6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Variable,</a:t>
            </a:r>
            <a:r>
              <a:rPr lang="en-US" baseline="0" dirty="0" smtClean="0"/>
              <a:t> some large decreases. Over all- fewer plants in occurrences that did survive. Survival of the occurrence does not mean unaffected.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48B7-3F4B-4BD4-8D44-639D1E693F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discuss fuel treatments more later. Some of those considered not to have survived may not have</a:t>
            </a:r>
            <a:r>
              <a:rPr lang="en-US" baseline="0" dirty="0" smtClean="0"/>
              <a:t> been mapped well.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48B7-3F4B-4BD4-8D44-639D1E693F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3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 by</a:t>
            </a:r>
            <a:r>
              <a:rPr lang="en-US" baseline="0" dirty="0" smtClean="0"/>
              <a:t> SPI before Timber harvest. Opening may have helped survival during fire and may have attracted cattle in the years following the fire.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48B7-3F4B-4BD4-8D44-639D1E693F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2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Cages may make them easier to find!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548B7-3F4B-4BD4-8D44-639D1E693F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1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F7DB-508B-433C-A808-24001E6B854C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CA3F-787C-44A4-8648-99825779ED85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6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7849-1CFA-4D61-A504-7E1A35B30911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37581-588A-4E5B-B619-A9A941853AD9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80C3-C8AD-46B6-8726-689C9AA233D9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23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3E21-8DCC-4BCF-A235-A9600289F3EE}" type="datetime1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5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D8DF-D6F0-4843-B570-B6CF0B905779}" type="datetime1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1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8589-AC7B-4FE6-B091-E7BCCF48EB0A}" type="datetime1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34C9D-B044-467C-BA4D-EF4CAC7D0002}" type="datetime1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6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FCA99-9056-48C2-8735-C12FCE25A62B}" type="datetime1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1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F2564-6363-445A-B2BD-EAC6EBA7813A}" type="datetime1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89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DA04-A9AF-48E3-9F57-74AC5EC83E7F}" type="datetime1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214D-4437-40E8-B503-332A545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mwillits@fs.fed.u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7772400" cy="2609850"/>
          </a:xfrm>
        </p:spPr>
        <p:txBody>
          <a:bodyPr>
            <a:normAutofit fontScale="90000"/>
          </a:bodyPr>
          <a:lstStyle/>
          <a:p>
            <a:r>
              <a:rPr lang="en-US" dirty="0"/>
              <a:t>Restoration of </a:t>
            </a:r>
            <a:r>
              <a:rPr lang="en-US" i="1" dirty="0"/>
              <a:t>Cypripedium montanum</a:t>
            </a:r>
            <a:r>
              <a:rPr lang="en-US" dirty="0"/>
              <a:t> (mountain ladyslipper) on the Stanislaus National Forest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Margaret Willits, Mi-Wok District Botanist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167" y="6248400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Presented at Northern California Botanists 2016 Symposium Chico, CA. January 12,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37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/>
          <a:p>
            <a:r>
              <a:rPr lang="en-US" sz="2400" dirty="0" smtClean="0"/>
              <a:t>Fuels Treatment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1600" b="1" dirty="0"/>
              <a:t>PLAN</a:t>
            </a:r>
          </a:p>
          <a:p>
            <a:r>
              <a:rPr lang="en-US" sz="1600" dirty="0"/>
              <a:t>Remove  surface fuels within 15’ of occurrences and small trees (not Douglas-fir).</a:t>
            </a:r>
          </a:p>
          <a:p>
            <a:endParaRPr lang="en-US" sz="1600" dirty="0"/>
          </a:p>
          <a:p>
            <a:r>
              <a:rPr lang="en-US" sz="1600" dirty="0"/>
              <a:t>Could make a difference if backing fire. 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 smtClean="0"/>
              <a:t>LIMITATIONS</a:t>
            </a:r>
          </a:p>
          <a:p>
            <a:r>
              <a:rPr lang="en-US" sz="1600" dirty="0" smtClean="0"/>
              <a:t>Wildlife PACs (Protected Activity Centers): Manual removal of trees less than 6” dbh is allowed.</a:t>
            </a:r>
          </a:p>
          <a:p>
            <a:endParaRPr lang="en-US" sz="1600" dirty="0"/>
          </a:p>
          <a:p>
            <a:r>
              <a:rPr lang="en-US" sz="1600" dirty="0" smtClean="0"/>
              <a:t>SPLATs (Strategically Placed Large Area Treatments): usually south aspect and upper third of slope,  so nothing would be proposed here.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</p:spTree>
    <p:extLst>
      <p:ext uri="{BB962C8B-B14F-4D97-AF65-F5344CB8AC3E}">
        <p14:creationId xmlns:p14="http://schemas.microsoft.com/office/powerpoint/2010/main" val="3646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Pre-project Fuels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Many small and large fuels seen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Fuel Reduction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Fuels that were partially buried were not removed to minimize disturbance to duff.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Considerations</a:t>
            </a:r>
            <a:br>
              <a:rPr lang="en-US" sz="3600" b="1" dirty="0" smtClean="0"/>
            </a:br>
            <a:r>
              <a:rPr lang="en-US" sz="3600" b="1" dirty="0" smtClean="0"/>
              <a:t>during implementation (2011)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Disturbing duff could affect the plants</a:t>
            </a:r>
          </a:p>
          <a:p>
            <a:pPr lvl="1"/>
            <a:r>
              <a:rPr lang="en-US" sz="2400" dirty="0" smtClean="0"/>
              <a:t>Minimized impacts during treatment</a:t>
            </a:r>
          </a:p>
          <a:p>
            <a:pPr lvl="1"/>
            <a:r>
              <a:rPr lang="en-US" sz="2400" dirty="0" smtClean="0"/>
              <a:t>Only treated half initially </a:t>
            </a:r>
            <a:endParaRPr lang="en-US" sz="2400" dirty="0"/>
          </a:p>
          <a:p>
            <a:endParaRPr lang="en-US" sz="2800" dirty="0" smtClean="0"/>
          </a:p>
          <a:p>
            <a:endParaRPr lang="en-US" sz="2800" dirty="0"/>
          </a:p>
          <a:p>
            <a:pPr marL="914400" lvl="2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Our Project was tested sooner than we expected.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Areas with fast spread had the highest burn severity.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25450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Rim Fire 2013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1202130" cy="254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5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Rim Fire Monitoring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2209800"/>
            <a:ext cx="4120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Monitor rare plants known to be sensitive</a:t>
            </a:r>
          </a:p>
          <a:p>
            <a:r>
              <a:rPr lang="en-US" dirty="0"/>
              <a:t>t</a:t>
            </a:r>
            <a:r>
              <a:rPr lang="en-US" dirty="0" smtClean="0"/>
              <a:t>o fire and those that were along fire lines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3505200"/>
            <a:ext cx="5218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but one occurrence of </a:t>
            </a:r>
            <a:r>
              <a:rPr lang="en-US" i="1" dirty="0" smtClean="0"/>
              <a:t>Cypripedium montanum</a:t>
            </a:r>
          </a:p>
          <a:p>
            <a:r>
              <a:rPr lang="en-US" dirty="0" smtClean="0"/>
              <a:t>on the Stanislaus National Forest was in the Rim fire.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Limitations on data</a:t>
            </a:r>
            <a:endParaRPr lang="en-US" dirty="0"/>
          </a:p>
          <a:p>
            <a:pPr lvl="1"/>
            <a:r>
              <a:rPr lang="en-US" sz="2000" dirty="0"/>
              <a:t>Many had not been seen for many years before the fire</a:t>
            </a:r>
          </a:p>
          <a:p>
            <a:pPr lvl="1"/>
            <a:r>
              <a:rPr lang="en-US" sz="2000" dirty="0"/>
              <a:t>Some only mapped on topo maps</a:t>
            </a:r>
          </a:p>
          <a:p>
            <a:pPr lvl="1"/>
            <a:r>
              <a:rPr lang="en-US" sz="2000" dirty="0"/>
              <a:t>Steep canyons with heavy canopy- low GPS accuracy</a:t>
            </a:r>
          </a:p>
          <a:p>
            <a:pPr lvl="0"/>
            <a:r>
              <a:rPr lang="en-US" dirty="0" smtClean="0"/>
              <a:t>Plants (genets)/Stems (ramets): </a:t>
            </a:r>
            <a:r>
              <a:rPr lang="en-US" dirty="0"/>
              <a:t>what was counted?</a:t>
            </a:r>
          </a:p>
          <a:p>
            <a:pPr lvl="0"/>
            <a:r>
              <a:rPr lang="en-US" i="1" dirty="0" smtClean="0"/>
              <a:t>C. montanum </a:t>
            </a:r>
            <a:r>
              <a:rPr lang="en-US" dirty="0"/>
              <a:t>may not emerge every </a:t>
            </a:r>
            <a:r>
              <a:rPr lang="en-US" dirty="0" smtClean="0"/>
              <a:t>year so counts are approximate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Survival </a:t>
            </a:r>
            <a:r>
              <a:rPr lang="en-US" sz="2700" dirty="0" smtClean="0"/>
              <a:t>and</a:t>
            </a:r>
            <a:r>
              <a:rPr lang="en-US" dirty="0" smtClean="0"/>
              <a:t> Fire Severity Measurements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3320401"/>
              </p:ext>
            </p:extLst>
          </p:nvPr>
        </p:nvGraphicFramePr>
        <p:xfrm>
          <a:off x="1156335" y="3188430"/>
          <a:ext cx="2640330" cy="1962912"/>
        </p:xfrm>
        <a:graphic>
          <a:graphicData uri="http://schemas.openxmlformats.org/drawingml/2006/table">
            <a:tbl>
              <a:tblPr firstRow="1" firstCol="1" bandRow="1"/>
              <a:tblGrid>
                <a:gridCol w="1211580"/>
                <a:gridCol w="628650"/>
                <a:gridCol w="8001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Tree</a:t>
                      </a:r>
                      <a:r>
                        <a:rPr lang="en-US" sz="16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basal area killed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% survival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0-25%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25-50%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50-75%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75-100</a:t>
                      </a: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0*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3339463"/>
              </p:ext>
            </p:extLst>
          </p:nvPr>
        </p:nvGraphicFramePr>
        <p:xfrm>
          <a:off x="5334000" y="3124200"/>
          <a:ext cx="2640330" cy="1962912"/>
        </p:xfrm>
        <a:graphic>
          <a:graphicData uri="http://schemas.openxmlformats.org/drawingml/2006/table">
            <a:tbl>
              <a:tblPr firstRow="1" firstCol="1" bandRow="1"/>
              <a:tblGrid>
                <a:gridCol w="1211580"/>
                <a:gridCol w="628650"/>
                <a:gridCol w="8001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BARC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survival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unchanged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medium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high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 *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43000" y="2602468"/>
            <a:ext cx="3305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Vegetation burn severity (</a:t>
            </a:r>
            <a:r>
              <a:rPr lang="en-US" dirty="0" err="1" smtClean="0"/>
              <a:t>RdNBR</a:t>
            </a:r>
            <a:r>
              <a:rPr lang="en-US" dirty="0" smtClean="0"/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0" y="2584618"/>
            <a:ext cx="250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burn severity (BARC)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26676" y="5077083"/>
            <a:ext cx="1566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 Two presumed gone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51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Variable severity in understory </a:t>
            </a:r>
            <a:br>
              <a:rPr lang="en-US" dirty="0" smtClean="0"/>
            </a:br>
            <a:r>
              <a:rPr lang="en-US" dirty="0" smtClean="0"/>
              <a:t>at low </a:t>
            </a:r>
            <a:r>
              <a:rPr lang="en-US" dirty="0"/>
              <a:t>s</a:t>
            </a:r>
            <a:r>
              <a:rPr lang="en-US" dirty="0" smtClean="0"/>
              <a:t>everity site (trees)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observation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(</a:t>
            </a:r>
            <a:r>
              <a:rPr lang="en-US" dirty="0"/>
              <a:t>NPS </a:t>
            </a:r>
            <a:r>
              <a:rPr lang="en-US" dirty="0" smtClean="0"/>
              <a:t>Fire Monitoring Handbook)</a:t>
            </a:r>
          </a:p>
          <a:p>
            <a:endParaRPr lang="en-US" dirty="0" smtClean="0"/>
          </a:p>
          <a:p>
            <a:r>
              <a:rPr lang="en-US" sz="1800" dirty="0" smtClean="0"/>
              <a:t>Fire </a:t>
            </a:r>
            <a:r>
              <a:rPr lang="en-US" sz="1800" dirty="0"/>
              <a:t>s</a:t>
            </a:r>
            <a:r>
              <a:rPr lang="en-US" sz="1800" dirty="0" smtClean="0"/>
              <a:t>everity at the site mattered most.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Satellite imagery does not capture small scale differences</a:t>
            </a:r>
          </a:p>
          <a:p>
            <a:endParaRPr lang="en-US" sz="1800" dirty="0"/>
          </a:p>
          <a:p>
            <a:r>
              <a:rPr lang="en-US" sz="1800" dirty="0" smtClean="0"/>
              <a:t>Dense canopy was also a limitation for satellite imagery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9308293"/>
              </p:ext>
            </p:extLst>
          </p:nvPr>
        </p:nvGraphicFramePr>
        <p:xfrm>
          <a:off x="4810760" y="1946497"/>
          <a:ext cx="2640330" cy="3680460"/>
        </p:xfrm>
        <a:graphic>
          <a:graphicData uri="http://schemas.openxmlformats.org/drawingml/2006/table">
            <a:tbl>
              <a:tblPr firstRow="1" firstCol="1" bandRow="1"/>
              <a:tblGrid>
                <a:gridCol w="1211580"/>
                <a:gridCol w="628650"/>
                <a:gridCol w="80010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Vegetation Severity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N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survival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1.5 all plant parts consumed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some branches present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foliage consumed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 scorched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 not burned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1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Background (orchids, habitat, past history)</a:t>
            </a:r>
          </a:p>
          <a:p>
            <a:r>
              <a:rPr lang="en-US" sz="2800" dirty="0" smtClean="0"/>
              <a:t>Fuel reduction project: Clavey occurrences (2011)</a:t>
            </a:r>
          </a:p>
          <a:p>
            <a:r>
              <a:rPr lang="en-US" sz="2800" dirty="0" smtClean="0"/>
              <a:t>Rim Fire (2013) &amp; post-fire monitoring (2014)</a:t>
            </a:r>
          </a:p>
          <a:p>
            <a:r>
              <a:rPr lang="en-US" sz="2800" dirty="0" smtClean="0"/>
              <a:t>Rim Restoration  (2015)</a:t>
            </a:r>
          </a:p>
          <a:p>
            <a:r>
              <a:rPr lang="en-US" sz="2800" dirty="0" smtClean="0"/>
              <a:t>Future plans</a:t>
            </a:r>
          </a:p>
          <a:p>
            <a:r>
              <a:rPr lang="en-US" sz="2800" dirty="0" smtClean="0"/>
              <a:t>Questions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Clavey Survival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         Fuel Reduction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           Burn Severity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78" y="2174875"/>
            <a:ext cx="3053268" cy="39512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60" y="2174875"/>
            <a:ext cx="3053268" cy="3951288"/>
          </a:xfrm>
        </p:spPr>
      </p:pic>
    </p:spTree>
    <p:extLst>
      <p:ext uri="{BB962C8B-B14F-4D97-AF65-F5344CB8AC3E}">
        <p14:creationId xmlns:p14="http://schemas.microsoft.com/office/powerpoint/2010/main" val="31967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Mortality within locations</a:t>
            </a:r>
            <a:br>
              <a:rPr lang="en-US" dirty="0" smtClean="0"/>
            </a:br>
            <a:r>
              <a:rPr lang="en-US" sz="3600" dirty="0" smtClean="0"/>
              <a:t>Clavey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6754493"/>
              </p:ext>
            </p:extLst>
          </p:nvPr>
        </p:nvGraphicFramePr>
        <p:xfrm>
          <a:off x="2209800" y="2057399"/>
          <a:ext cx="5334000" cy="3041366"/>
        </p:xfrm>
        <a:graphic>
          <a:graphicData uri="http://schemas.openxmlformats.org/drawingml/2006/table">
            <a:tbl>
              <a:tblPr firstRow="1" firstCol="1" bandRow="1"/>
              <a:tblGrid>
                <a:gridCol w="889000"/>
                <a:gridCol w="1439930"/>
                <a:gridCol w="1502535"/>
                <a:gridCol w="1502535"/>
              </a:tblGrid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Location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Pre-fire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(Plants)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Post-fire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(Plants)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16-004A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-88%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16-021A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16-021C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-42%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16-023C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-77%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16-028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+13%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-43%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Monitoring summary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45% of mapped locations survived overall</a:t>
            </a:r>
          </a:p>
          <a:p>
            <a:r>
              <a:rPr lang="en-US" sz="2800" dirty="0" smtClean="0"/>
              <a:t>Numbers sometimes decreased dramatically in those surviving locations</a:t>
            </a:r>
          </a:p>
          <a:p>
            <a:r>
              <a:rPr lang="en-US" sz="2800" dirty="0" smtClean="0"/>
              <a:t>Soil burn severity appears to be more useful than vegetation severity for this species which grows in duff.</a:t>
            </a:r>
          </a:p>
          <a:p>
            <a:r>
              <a:rPr lang="en-US" dirty="0" smtClean="0"/>
              <a:t>All numbers are approximations!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Rim Restoration: Short-term protection from cattle and loss of shade as needed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Favor Douglas-fir seedlings where possible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Worked closely with the Range program on methods and locations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Plant Douglas-fir in areas wher</a:t>
            </a:r>
            <a:r>
              <a:rPr lang="en-US" dirty="0" smtClean="0"/>
              <a:t>e </a:t>
            </a:r>
            <a:r>
              <a:rPr lang="en-US" i="1" dirty="0" smtClean="0"/>
              <a:t>C.  montanum </a:t>
            </a:r>
            <a:r>
              <a:rPr lang="en-US" dirty="0" smtClean="0"/>
              <a:t>grew before  Rim fire.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Experience:</a:t>
            </a:r>
            <a:br>
              <a:rPr lang="en-US" dirty="0" smtClean="0"/>
            </a:br>
            <a:r>
              <a:rPr lang="en-US" dirty="0" smtClean="0"/>
              <a:t>Darby Fire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761206"/>
            <a:ext cx="3657600" cy="4876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Seen the following year.</a:t>
            </a:r>
          </a:p>
          <a:p>
            <a:r>
              <a:rPr lang="en-US" sz="1600" dirty="0" smtClean="0"/>
              <a:t>Duff had not burned here.</a:t>
            </a:r>
            <a:endParaRPr lang="en-US" sz="1600" dirty="0"/>
          </a:p>
          <a:p>
            <a:pPr lvl="1"/>
            <a:endParaRPr lang="en-US" sz="1400" dirty="0" smtClean="0"/>
          </a:p>
          <a:p>
            <a:r>
              <a:rPr lang="en-US" sz="1600" dirty="0" smtClean="0"/>
              <a:t>Two days later crew saw hoof prints and eaten plants</a:t>
            </a:r>
            <a:r>
              <a:rPr lang="en-US" dirty="0" smtClean="0"/>
              <a:t>. </a:t>
            </a:r>
          </a:p>
          <a:p>
            <a:endParaRPr lang="en-US" sz="1600" dirty="0"/>
          </a:p>
          <a:p>
            <a:r>
              <a:rPr lang="en-US" sz="1600" dirty="0" smtClean="0"/>
              <a:t>Has not been found in subsequent visits.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24200" y="2133600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Cow Panels for larger areas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Cages for single plants/small groups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to have continuity in the project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486400"/>
            <a:ext cx="5486400" cy="804862"/>
          </a:xfrm>
        </p:spPr>
        <p:txBody>
          <a:bodyPr/>
          <a:lstStyle/>
          <a:p>
            <a:r>
              <a:rPr lang="en-US" dirty="0" smtClean="0"/>
              <a:t>Jake Serwatka participated in monitoring in 2014 and returned to help coordinate protection in 2015. (Chicago Botanic Garden intern)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Concern- Collecting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8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Botany program</a:t>
            </a:r>
          </a:p>
          <a:p>
            <a:r>
              <a:rPr lang="en-US" dirty="0" smtClean="0"/>
              <a:t>Range- Cages, ideas, implementation</a:t>
            </a:r>
          </a:p>
          <a:p>
            <a:r>
              <a:rPr lang="en-US" dirty="0" smtClean="0"/>
              <a:t>Tuolumne River Trust- AmeriCorps crew</a:t>
            </a:r>
          </a:p>
          <a:p>
            <a:r>
              <a:rPr lang="en-US" dirty="0" smtClean="0"/>
              <a:t>Central Sierra Environmental Resource Center (CSERC)- volunteers</a:t>
            </a:r>
          </a:p>
          <a:p>
            <a:r>
              <a:rPr lang="en-US" dirty="0" smtClean="0"/>
              <a:t>Sierra Foothills Chapter, California Native Plant Society (CNPS)- Cow panels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0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 &amp;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short-term protection in Clavey</a:t>
            </a:r>
          </a:p>
          <a:p>
            <a:r>
              <a:rPr lang="en-US" dirty="0" smtClean="0"/>
              <a:t>Long-term habitat restoration- plant Douglas-fir in areas that formerly had </a:t>
            </a:r>
            <a:r>
              <a:rPr lang="en-US" i="1" dirty="0" smtClean="0"/>
              <a:t>C. montanum.</a:t>
            </a:r>
          </a:p>
          <a:p>
            <a:r>
              <a:rPr lang="en-US" dirty="0" smtClean="0"/>
              <a:t>Check for delayed emergence in higher severity 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Orchids: a brief review with </a:t>
            </a:r>
            <a:r>
              <a:rPr lang="en-US" i="1" dirty="0" smtClean="0"/>
              <a:t>Cypripedium </a:t>
            </a:r>
            <a:r>
              <a:rPr lang="en-US" i="1" dirty="0" smtClean="0"/>
              <a:t>montanum </a:t>
            </a:r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229600" cy="3352800"/>
          </a:xfrm>
        </p:spPr>
        <p:txBody>
          <a:bodyPr/>
          <a:lstStyle/>
          <a:p>
            <a:r>
              <a:rPr lang="en-US" sz="2400" dirty="0" smtClean="0"/>
              <a:t>Many small seeds: rely on fungal connection to grow</a:t>
            </a:r>
          </a:p>
          <a:p>
            <a:pPr lvl="1"/>
            <a:r>
              <a:rPr lang="en-US" sz="2000" dirty="0" smtClean="0"/>
              <a:t>Connection with a tree in conditions moist enough for year round growth.</a:t>
            </a:r>
          </a:p>
          <a:p>
            <a:pPr lvl="1"/>
            <a:r>
              <a:rPr lang="en-US" sz="2000" dirty="0" smtClean="0"/>
              <a:t>Usually 3 years before emerging from ground (</a:t>
            </a:r>
            <a:r>
              <a:rPr lang="en-US" sz="2000" i="1" dirty="0" smtClean="0"/>
              <a:t>C. montanum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Growing tips often in duff so vulnerable to fire</a:t>
            </a:r>
          </a:p>
          <a:p>
            <a:r>
              <a:rPr lang="en-US" sz="2400" i="1" dirty="0"/>
              <a:t>C. montanum </a:t>
            </a:r>
            <a:r>
              <a:rPr lang="en-US" sz="2400" dirty="0"/>
              <a:t>is a Forest Service Sensitive species in </a:t>
            </a:r>
            <a:r>
              <a:rPr lang="en-US" sz="2400" dirty="0" smtClean="0"/>
              <a:t>California</a:t>
            </a:r>
          </a:p>
          <a:p>
            <a:r>
              <a:rPr lang="en-US" sz="2400" dirty="0" smtClean="0"/>
              <a:t>It is close to its southern limit in the Sierra on the Stanislaus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Where and how can </a:t>
            </a:r>
            <a:r>
              <a:rPr lang="en-US" sz="2800" i="1" dirty="0" smtClean="0"/>
              <a:t>Cypripedium montanum </a:t>
            </a:r>
            <a:r>
              <a:rPr lang="en-US" sz="2800" dirty="0" smtClean="0"/>
              <a:t>persist on the landscape?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5240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Surveyors:  </a:t>
            </a:r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 err="1"/>
              <a:t>Ambagis</a:t>
            </a:r>
            <a:r>
              <a:rPr lang="en-US" dirty="0"/>
              <a:t>, R. </a:t>
            </a:r>
            <a:r>
              <a:rPr lang="en-US" dirty="0" err="1"/>
              <a:t>Bewley</a:t>
            </a:r>
            <a:r>
              <a:rPr lang="en-US" dirty="0"/>
              <a:t>, Lisa Bledsoe, Maria Bromley, Scott Brush, Cleary, C Close, Chandler Dillingham (Student Conservation Service),Elizabeth Gregg, J. Heath, M. Holmes, Michael Jennings, D </a:t>
            </a:r>
            <a:r>
              <a:rPr lang="en-US" dirty="0" err="1"/>
              <a:t>Jigour</a:t>
            </a:r>
            <a:r>
              <a:rPr lang="en-US" dirty="0"/>
              <a:t>, J. </a:t>
            </a:r>
            <a:r>
              <a:rPr lang="en-US" dirty="0" err="1"/>
              <a:t>Kaytes</a:t>
            </a:r>
            <a:r>
              <a:rPr lang="en-US" dirty="0"/>
              <a:t>, P. Lane, Leah Lentz, M. Morrison, K. </a:t>
            </a:r>
            <a:r>
              <a:rPr lang="en-US" dirty="0" err="1"/>
              <a:t>Neeley</a:t>
            </a:r>
            <a:r>
              <a:rPr lang="en-US" dirty="0"/>
              <a:t>, Obrien, Ron Nelson, L. Nye, B. Packer, S</a:t>
            </a:r>
            <a:r>
              <a:rPr lang="en-US" dirty="0" smtClean="0"/>
              <a:t>. Phelps</a:t>
            </a:r>
            <a:r>
              <a:rPr lang="en-US" dirty="0"/>
              <a:t>, Paul Rainey, </a:t>
            </a:r>
            <a:r>
              <a:rPr lang="en-US" dirty="0" err="1"/>
              <a:t>Reinman</a:t>
            </a:r>
            <a:r>
              <a:rPr lang="en-US" dirty="0"/>
              <a:t>, Emily </a:t>
            </a:r>
            <a:r>
              <a:rPr lang="en-US" dirty="0" err="1"/>
              <a:t>Rodarmel</a:t>
            </a:r>
            <a:r>
              <a:rPr lang="en-US" dirty="0" smtClean="0"/>
              <a:t>, and Y. Wolfe.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3124200"/>
            <a:ext cx="7467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Fuel Reduction</a:t>
            </a:r>
            <a:r>
              <a:rPr lang="en-US" dirty="0"/>
              <a:t> </a:t>
            </a:r>
            <a:r>
              <a:rPr lang="en-US" dirty="0" smtClean="0"/>
              <a:t> Christine Meyers, Anna Payne (Fuels)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b="1" dirty="0"/>
              <a:t>Monitoring </a:t>
            </a:r>
            <a:r>
              <a:rPr lang="en-US" b="1" dirty="0" smtClean="0"/>
              <a:t> </a:t>
            </a:r>
            <a:r>
              <a:rPr lang="en-US" dirty="0" smtClean="0"/>
              <a:t>Patrick </a:t>
            </a:r>
            <a:r>
              <a:rPr lang="en-US" dirty="0"/>
              <a:t>Lei, Jakub Serwatka (Chicago Botanic Garden intern), Dennis Funk (Citizen Scientist)</a:t>
            </a:r>
          </a:p>
          <a:p>
            <a:pPr>
              <a:spcAft>
                <a:spcPts val="1200"/>
              </a:spcAft>
            </a:pPr>
            <a:r>
              <a:rPr lang="en-US" b="1" dirty="0" smtClean="0"/>
              <a:t>Restoration  </a:t>
            </a:r>
            <a:r>
              <a:rPr lang="en-US" dirty="0" smtClean="0"/>
              <a:t>Jakub </a:t>
            </a:r>
            <a:r>
              <a:rPr lang="en-US" dirty="0"/>
              <a:t>Serwatka, Dawn </a:t>
            </a:r>
            <a:r>
              <a:rPr lang="en-US" dirty="0" smtClean="0"/>
              <a:t>Coultrap (Range), </a:t>
            </a:r>
            <a:r>
              <a:rPr lang="en-US" dirty="0"/>
              <a:t>Tuolumne River Trust/</a:t>
            </a:r>
            <a:r>
              <a:rPr lang="en-US" dirty="0" err="1"/>
              <a:t>Americorps</a:t>
            </a:r>
            <a:r>
              <a:rPr lang="en-US" dirty="0"/>
              <a:t>, CSERC (Central Sierra Environmental Resources Council), Emily Brodie (CBG intern) , Mickie Tang, Veronica Boere, Nicholas Doornbos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Funding </a:t>
            </a:r>
            <a:r>
              <a:rPr lang="en-US" b="1" dirty="0" smtClean="0"/>
              <a:t> </a:t>
            </a:r>
            <a:r>
              <a:rPr lang="en-US" dirty="0" smtClean="0"/>
              <a:t>Range</a:t>
            </a:r>
            <a:r>
              <a:rPr lang="en-US" dirty="0"/>
              <a:t>, Sierra Foothills </a:t>
            </a:r>
            <a:r>
              <a:rPr lang="en-US" dirty="0" smtClean="0"/>
              <a:t>Chapter</a:t>
            </a:r>
            <a:r>
              <a:rPr lang="en-US" dirty="0"/>
              <a:t>, California Native Plant Society (CNPS)</a:t>
            </a:r>
          </a:p>
          <a:p>
            <a:r>
              <a:rPr lang="en-US" b="1" dirty="0"/>
              <a:t>All </a:t>
            </a:r>
            <a:r>
              <a:rPr lang="en-US" b="1" dirty="0" smtClean="0"/>
              <a:t>round </a:t>
            </a:r>
            <a:r>
              <a:rPr lang="en-US" dirty="0" smtClean="0"/>
              <a:t> </a:t>
            </a:r>
            <a:r>
              <a:rPr lang="en-US" dirty="0"/>
              <a:t>Jennie </a:t>
            </a:r>
            <a:r>
              <a:rPr lang="en-US" dirty="0" smtClean="0"/>
              <a:t>Haas, Groveland District Botanist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990599"/>
            <a:ext cx="4239426" cy="54817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143000"/>
          </a:xfrm>
        </p:spPr>
        <p:txBody>
          <a:bodyPr/>
          <a:lstStyle/>
          <a:p>
            <a:r>
              <a:rPr lang="en-US" dirty="0" smtClean="0"/>
              <a:t>Questions/Discussion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2281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mwillits@fs.fed.us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r>
              <a:rPr lang="en-US" dirty="0" smtClean="0"/>
              <a:t>209 586-3234 ext. 624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Habitat: Douglas-fir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" y="2057400"/>
            <a:ext cx="3437083" cy="40687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49" y="1981200"/>
            <a:ext cx="3501453" cy="4144963"/>
          </a:xfrm>
        </p:spPr>
      </p:pic>
      <p:sp>
        <p:nvSpPr>
          <p:cNvPr id="7" name="TextBox 6"/>
          <p:cNvSpPr txBox="1"/>
          <p:nvPr/>
        </p:nvSpPr>
        <p:spPr>
          <a:xfrm>
            <a:off x="838200" y="1543629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Cypripedium montanum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1543629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Pseudotsuga menziesii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24980" y="6017918"/>
            <a:ext cx="1922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000" i="1" dirty="0"/>
              <a:t>point, line, or polygon </a:t>
            </a:r>
            <a:endParaRPr lang="en-US" sz="1000" dirty="0"/>
          </a:p>
          <a:p>
            <a:pPr marL="171450" indent="-171450">
              <a:buClr>
                <a:srgbClr val="FFFF00"/>
              </a:buClr>
              <a:buSzPct val="200000"/>
              <a:buFont typeface="Wingdings" panose="05000000000000000000" pitchFamily="2" charset="2"/>
              <a:buChar char="§"/>
            </a:pPr>
            <a:r>
              <a:rPr lang="en-US" sz="1000" i="1" dirty="0"/>
              <a:t>one or more occurrences </a:t>
            </a:r>
            <a:endParaRPr lang="en-US" sz="1000" dirty="0"/>
          </a:p>
          <a:p>
            <a:r>
              <a:rPr lang="en-US" sz="1000" i="1" dirty="0"/>
              <a:t>  within a 7.5-minute quadrangle </a:t>
            </a:r>
            <a:endParaRPr lang="en-US" sz="1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Habitat identification:</a:t>
            </a:r>
            <a:br>
              <a:rPr lang="en-US" dirty="0" smtClean="0"/>
            </a:br>
            <a:r>
              <a:rPr lang="en-US" b="0" dirty="0"/>
              <a:t>Vegetation layers for Douglas-fir differed greatly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Mountain Lady slipper locations</a:t>
            </a:r>
          </a:p>
          <a:p>
            <a:endParaRPr lang="en-US" sz="1600" dirty="0" smtClean="0">
              <a:solidFill>
                <a:srgbClr val="7030A0"/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1980 Vegetation mapping- last layer done with aerial photos. Had extensive ground-</a:t>
            </a:r>
            <a:r>
              <a:rPr lang="en-US" sz="1600" dirty="0" err="1" smtClean="0">
                <a:solidFill>
                  <a:schemeClr val="accent3">
                    <a:lumMod val="50000"/>
                  </a:schemeClr>
                </a:solidFill>
              </a:rPr>
              <a:t>truthing</a:t>
            </a:r>
            <a:endParaRPr lang="en-US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2005 Vegetation mapping- used satellite imagery and modeling. Has not had as much ground-</a:t>
            </a:r>
            <a:r>
              <a:rPr lang="en-US" sz="1600" dirty="0" err="1" smtClean="0">
                <a:solidFill>
                  <a:schemeClr val="accent6">
                    <a:lumMod val="75000"/>
                  </a:schemeClr>
                </a:solidFill>
              </a:rPr>
              <a:t>truthing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Select your data sources carefully!</a:t>
            </a:r>
          </a:p>
          <a:p>
            <a:endParaRPr lang="en-US" sz="1600" dirty="0" smtClean="0"/>
          </a:p>
          <a:p>
            <a:r>
              <a:rPr lang="en-US" sz="1600" dirty="0" smtClean="0"/>
              <a:t>Neither captured all the locations. Check with those who know the ground.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  <p:cxnSp>
        <p:nvCxnSpPr>
          <p:cNvPr id="9" name="Straight Arrow Connector 8"/>
          <p:cNvCxnSpPr/>
          <p:nvPr/>
        </p:nvCxnSpPr>
        <p:spPr>
          <a:xfrm flipV="1">
            <a:off x="3505200" y="5029200"/>
            <a:ext cx="3352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Granitic soils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Associated with granitic soils.</a:t>
            </a:r>
          </a:p>
          <a:p>
            <a:endParaRPr lang="en-US" sz="1600" dirty="0"/>
          </a:p>
          <a:p>
            <a:r>
              <a:rPr lang="en-US" sz="1600" dirty="0" smtClean="0"/>
              <a:t>Conjecture: The course texture may allow the seeds to sift down to where fungal mycelium is in areas with less duff.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to Fire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Mainly found in areas with no fire history  (white)based on records to 1900.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Given </a:t>
            </a:r>
            <a:r>
              <a:rPr lang="en-US" sz="1600" dirty="0" smtClean="0"/>
              <a:t>the prevalence of fire in this area, fire is a concern for long-term survival.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Twomile Ecological Restoration</a:t>
            </a:r>
            <a:br>
              <a:rPr lang="en-US" dirty="0" smtClean="0"/>
            </a:br>
            <a:r>
              <a:rPr lang="en-US" dirty="0" smtClean="0"/>
              <a:t>CYMO Fuel Reduction Project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2051628"/>
            <a:ext cx="3317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Clavey River Occurrences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8</a:t>
            </a:fld>
            <a:endParaRPr lang="en-US"/>
          </a:p>
        </p:txBody>
      </p:sp>
      <p:pic>
        <p:nvPicPr>
          <p:cNvPr id="1027" name="Picture 3" descr="C:\Users\mwillits\Documents\mlwdoc\program\workspace\mlw\professional\Nbot talk 2015\slide graphics\Clavey location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600200"/>
            <a:ext cx="3356263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752600" y="2282460"/>
            <a:ext cx="2743200" cy="2308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5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New occurrences found during surveys for Twomile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95" y="273050"/>
            <a:ext cx="4522860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Only one occurrence known in this area before 2008.  </a:t>
            </a:r>
            <a:endParaRPr lang="en-US" sz="1600" dirty="0"/>
          </a:p>
          <a:p>
            <a:r>
              <a:rPr lang="en-US" sz="1600" dirty="0" smtClean="0"/>
              <a:t>Found many more occurrences. </a:t>
            </a:r>
          </a:p>
          <a:p>
            <a:r>
              <a:rPr lang="en-US" sz="1600" dirty="0" smtClean="0"/>
              <a:t>Second largest concentration on forest.</a:t>
            </a:r>
          </a:p>
          <a:p>
            <a:endParaRPr lang="en-US" sz="1600" dirty="0"/>
          </a:p>
          <a:p>
            <a:r>
              <a:rPr lang="en-US" sz="1600" dirty="0" smtClean="0"/>
              <a:t>Concern about fuels. Fuel accumulations were observed in some areas as well as snags and fallen trees.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6214D-4437-40E8-B503-332A5453D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1321</Words>
  <Application>Microsoft Office PowerPoint</Application>
  <PresentationFormat>On-screen Show (4:3)</PresentationFormat>
  <Paragraphs>289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Restoration of Cypripedium montanum (mountain ladyslipper) on the Stanislaus National Forest</vt:lpstr>
      <vt:lpstr>Overview</vt:lpstr>
      <vt:lpstr>Orchids: a brief review with Cypripedium montanum focus</vt:lpstr>
      <vt:lpstr>Habitat: Douglas-fir</vt:lpstr>
      <vt:lpstr>Habitat identification: Vegetation layers for Douglas-fir differed greatly</vt:lpstr>
      <vt:lpstr>Granitic soils </vt:lpstr>
      <vt:lpstr>Sensitive to Fire </vt:lpstr>
      <vt:lpstr>Twomile Ecological Restoration CYMO Fuel Reduction Project</vt:lpstr>
      <vt:lpstr>New occurrences found during surveys for Twomile</vt:lpstr>
      <vt:lpstr>Fuels Treatment </vt:lpstr>
      <vt:lpstr>Pre-project Fuels Many small and large fuels seen</vt:lpstr>
      <vt:lpstr>After Fuel Reduction</vt:lpstr>
      <vt:lpstr>Considerations during implementation (2011)</vt:lpstr>
      <vt:lpstr>PowerPoint Presentation</vt:lpstr>
      <vt:lpstr>Rim Fire Monitoring</vt:lpstr>
      <vt:lpstr>A Note on Data</vt:lpstr>
      <vt:lpstr>Survival and Fire Severity Measurements</vt:lpstr>
      <vt:lpstr>Variable severity in understory  at low severity site (trees)</vt:lpstr>
      <vt:lpstr>Field observation</vt:lpstr>
      <vt:lpstr>Clavey Survival</vt:lpstr>
      <vt:lpstr>Mortality within locations Clavey</vt:lpstr>
      <vt:lpstr>Monitoring summary</vt:lpstr>
      <vt:lpstr>Restoration</vt:lpstr>
      <vt:lpstr>Local Experience: Darby Fire </vt:lpstr>
      <vt:lpstr>Implementation</vt:lpstr>
      <vt:lpstr>Helpful to have continuity in the project</vt:lpstr>
      <vt:lpstr>Potential Concern- Collecting</vt:lpstr>
      <vt:lpstr>Contributors</vt:lpstr>
      <vt:lpstr>Future Plans &amp; Possibilities</vt:lpstr>
      <vt:lpstr>Where and how can Cypripedium montanum persist on the landscape?</vt:lpstr>
      <vt:lpstr>Thank you!</vt:lpstr>
      <vt:lpstr>Questions/Discussion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of Cypripedium montanum (mountain ladyslipper) on the Stanislaus National Forest</dc:title>
  <dc:creator>Margaret Willits</dc:creator>
  <cp:lastModifiedBy>mlw 2014</cp:lastModifiedBy>
  <cp:revision>101</cp:revision>
  <dcterms:created xsi:type="dcterms:W3CDTF">2015-12-21T18:52:26Z</dcterms:created>
  <dcterms:modified xsi:type="dcterms:W3CDTF">2016-01-11T16:18:14Z</dcterms:modified>
</cp:coreProperties>
</file>