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58" r:id="rId6"/>
    <p:sldId id="259" r:id="rId7"/>
    <p:sldId id="260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415FA-D032-4869-B4B0-8FEE9636C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0F760-3D53-407B-A4C0-1CFBBD4BD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981F9-0A99-402A-AEA3-7DF907E3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A49F1-EB09-42BF-9CE1-8DB76111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315D4-B381-4FD4-B0F1-53A5DB5D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7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D136-A31F-4263-823F-60886F1C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AFAFB-3A35-4411-A706-28B5D2C0C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B5E9B-ECDC-4828-9058-9A21228C3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0C075-DD11-40F6-B228-C453EEDF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038BE-4E81-4F62-8A14-A1966C49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9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B801A-5BC4-41F5-9A95-7BD29CFA1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C2C9E-E976-41AE-841D-89EB8681E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A871A-7CAA-434F-B189-2F2BAD01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20412-B360-4929-B7C7-2922726C8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200B8-FBBF-4CD2-82C6-462A14A4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9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A76D-5584-46DB-AA51-7B97B74D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E6321-399F-4798-AC47-5349BFA72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1872-2B24-47CB-BB35-82172467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DCB71-25D3-46BB-8353-8807C6703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527B1-3F43-4B4A-9E91-9C2E3D46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526E-E787-49B0-86D2-DA2AE4612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78C-E2B2-4DC1-99EE-293A05CDB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BCDEA-E39D-4E95-B18E-EB8BAA96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4842B-3403-4F98-8394-12E0DBC02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2F3F-B0C4-48A0-B96A-5A45ACB2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633B-C176-4D28-8EF5-B5721F9A4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E64A3-2E45-4BFE-91C9-9A1F05D72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4F559-6E23-4F51-9BB1-E351E94C7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1164D-658A-43BA-BF05-9F71DF2D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186B2-C53A-467C-8218-C6677D8C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AB274-CAAC-42D9-9832-CA7313C1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9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EBA82-7BFE-4DD1-8D9A-2E612A87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F49DF-A282-479E-8BDE-6D88CB12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605CA-9C35-40C0-8FDC-9F3790A2A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75E7B-FBDE-4679-A890-A7B40644F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0413A-904A-4C16-8365-0EB5888AD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74EA39-4CBA-407F-8A84-AD9C172F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31492-FDAB-4BF5-85F8-A46F2DCD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2C2A06-E034-4652-8457-6AE34F63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7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8D55-3580-47FD-9BC9-C37A598C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87B95-F3F5-4070-9520-B798ED46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7F56C-3E3F-4D46-B2BC-D81B50AC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231E2-F4F6-402B-9B19-F45C9E9C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7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DBD00-3ADB-4F4F-A165-AF7BD6F5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7C58D-1105-42FF-B5F4-CD08FAB2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6485E-0CEA-4965-B79E-A32CE7E5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8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9EF8-5B1D-43AA-94F0-1ED05F54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40EC-C746-493A-BB54-D15B35D77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632AE-A654-4B33-A841-0245FA688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E018E-8DE0-4627-A241-2AE0F110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A83C6-A9B3-4FE9-B34A-3774F388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506C4-DD81-4EEF-981A-5370D855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3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E0CB-48B8-4ECD-946C-F78C3CE4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ADF15-C594-44FB-B135-26D5EC024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A90AC-996D-4B12-88BD-88C524803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0BBEC-37D4-4AFB-A8A7-9ABD5CFF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E49F1-C681-43A3-A94A-C9BAA64E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241FE-8047-4484-8495-31DA03F2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412F7-20BF-404E-843F-07C5608F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1E802-DCB3-4057-940F-B550EA810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ECEB4-C166-494A-A773-E476624E3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7EF1-41BF-44B1-BBE2-DDF444CAAFD5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BCDDF-B65E-40AD-B102-06EF85314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5225C-E1A4-4145-89FD-D08B05D6D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97602-E509-4CF4-BCEE-B91E8B57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1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s.fed.us/climatechange/pdf/Roadmapfinal.pdf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AB38FC-23BF-402B-9226-866E494E89F8}"/>
              </a:ext>
            </a:extLst>
          </p:cNvPr>
          <p:cNvSpPr txBox="1"/>
          <p:nvPr/>
        </p:nvSpPr>
        <p:spPr>
          <a:xfrm>
            <a:off x="741082" y="286871"/>
            <a:ext cx="89130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Analyzing Wildlife Movement Corridors in Montana Using GIS -  1996 ESRI Users Conference</a:t>
            </a:r>
            <a:endParaRPr lang="en-US" dirty="0"/>
          </a:p>
          <a:p>
            <a:r>
              <a:rPr lang="en-US" dirty="0"/>
              <a:t>Richard Walker and Lance Craighead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E7F19-7C44-4722-9576-CFE07E76C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6" y="1335611"/>
            <a:ext cx="3524250" cy="472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C76AA-32C8-459E-98A7-F439B53B0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5" y="1335611"/>
            <a:ext cx="3524250" cy="4791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6917A1-1290-413D-B13A-32E0B19F4961}"/>
              </a:ext>
            </a:extLst>
          </p:cNvPr>
          <p:cNvSpPr txBox="1"/>
          <p:nvPr/>
        </p:nvSpPr>
        <p:spPr>
          <a:xfrm>
            <a:off x="1157304" y="625209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Grizzly Bear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4E62D-AB38-4345-9E73-28A8157E6508}"/>
              </a:ext>
            </a:extLst>
          </p:cNvPr>
          <p:cNvSpPr txBox="1"/>
          <p:nvPr/>
        </p:nvSpPr>
        <p:spPr>
          <a:xfrm>
            <a:off x="5301986" y="6296918"/>
            <a:ext cx="84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Cougar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973DF8-48E8-412E-BA60-DB08BEA91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2" y="1368948"/>
            <a:ext cx="3533775" cy="4800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FF6169-1D7A-45E8-B0B8-941479925273}"/>
              </a:ext>
            </a:extLst>
          </p:cNvPr>
          <p:cNvSpPr txBox="1"/>
          <p:nvPr/>
        </p:nvSpPr>
        <p:spPr>
          <a:xfrm>
            <a:off x="9411983" y="630598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Elk</a:t>
            </a:r>
          </a:p>
        </p:txBody>
      </p:sp>
    </p:spTree>
    <p:extLst>
      <p:ext uri="{BB962C8B-B14F-4D97-AF65-F5344CB8AC3E}">
        <p14:creationId xmlns:p14="http://schemas.microsoft.com/office/powerpoint/2010/main" val="156976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E1F9B-8D07-423A-AF15-721E6D643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19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18CD5-BE81-4954-B8D0-4E8FC13735AD}"/>
              </a:ext>
            </a:extLst>
          </p:cNvPr>
          <p:cNvSpPr txBox="1"/>
          <p:nvPr/>
        </p:nvSpPr>
        <p:spPr>
          <a:xfrm>
            <a:off x="6649278" y="428726"/>
            <a:ext cx="51017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Wilderness, Wildlife, and Ecological Values </a:t>
            </a:r>
          </a:p>
          <a:p>
            <a:r>
              <a:rPr lang="en-US" b="1" dirty="0"/>
              <a:t>of the Hyalite-Porcupine-Buffalo Horn</a:t>
            </a:r>
          </a:p>
          <a:p>
            <a:r>
              <a:rPr lang="en-US" b="1" dirty="0"/>
              <a:t> Wilderness Study Area</a:t>
            </a:r>
          </a:p>
          <a:p>
            <a:endParaRPr lang="en-US" dirty="0"/>
          </a:p>
          <a:p>
            <a:r>
              <a:rPr lang="en-US" dirty="0"/>
              <a:t>A Report for the Lee and Donna Metcalf Foundation </a:t>
            </a:r>
          </a:p>
          <a:p>
            <a:r>
              <a:rPr lang="en-US" dirty="0"/>
              <a:t>By The Craighead Institute</a:t>
            </a:r>
          </a:p>
          <a:p>
            <a:r>
              <a:rPr lang="en-US" dirty="0"/>
              <a:t>Frank Lance Craighead, PhD November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7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BB9C2-E7C0-4427-B9EF-36BE2C2CD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082" y="99514"/>
            <a:ext cx="6657789" cy="66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0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E44E4-132F-48A2-85E7-D2B2A32BC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57" y="0"/>
            <a:ext cx="8876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85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3B74CB-6A5A-4553-A8DA-5969C49EABCC}"/>
              </a:ext>
            </a:extLst>
          </p:cNvPr>
          <p:cNvSpPr txBox="1"/>
          <p:nvPr/>
        </p:nvSpPr>
        <p:spPr>
          <a:xfrm>
            <a:off x="702945" y="577215"/>
            <a:ext cx="11035585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Potential paths for male-mediated gene flow to and from an</a:t>
            </a:r>
          </a:p>
          <a:p>
            <a:r>
              <a:rPr lang="en-US" sz="2800" dirty="0"/>
              <a:t>isolated grizzly bear population      -     2017</a:t>
            </a:r>
          </a:p>
          <a:p>
            <a:endParaRPr lang="en-US" sz="2800" dirty="0"/>
          </a:p>
          <a:p>
            <a:r>
              <a:rPr lang="en-US" dirty="0"/>
              <a:t>CHRISTOPHER P. PECK,1,4 FRANK T. VAN MANEN,1, CECILY M. COSTELLO,2 MARK A. HAROLDSON,1</a:t>
            </a:r>
          </a:p>
          <a:p>
            <a:r>
              <a:rPr lang="en-US" dirty="0"/>
              <a:t>LISA A. LANDENBURGER,1 LORI L. ROBERTS,2 DANIEL D. BJORNLIE,3</a:t>
            </a:r>
          </a:p>
          <a:p>
            <a:r>
              <a:rPr lang="en-US" dirty="0"/>
              <a:t>AND RICHARD D. MACE</a:t>
            </a:r>
          </a:p>
          <a:p>
            <a:r>
              <a:rPr lang="en-US" dirty="0"/>
              <a:t>2</a:t>
            </a:r>
          </a:p>
          <a:p>
            <a:r>
              <a:rPr lang="en-US" dirty="0"/>
              <a:t>1Interagency Grizzly Bear Study Team, Northern Rocky Mountain Science Center, U.S. Geological Survey,</a:t>
            </a:r>
          </a:p>
          <a:p>
            <a:r>
              <a:rPr lang="en-US" dirty="0"/>
              <a:t>2327 University Way, Suite 2, Bozeman, Montana 59715 USA</a:t>
            </a:r>
          </a:p>
          <a:p>
            <a:r>
              <a:rPr lang="en-US" dirty="0"/>
              <a:t>2Montana Department of Fish, Wildlife and Parks, 490 North Meridian Road, Kalispell, Montana 59901 USA</a:t>
            </a:r>
          </a:p>
          <a:p>
            <a:r>
              <a:rPr lang="en-US" dirty="0"/>
              <a:t>3Large Carnivore Section, Wyoming Game and Fish Department, 260 Buena Vista, Lander, Wyoming 82520 USA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Citation: Peck, C. P., F. T. van </a:t>
            </a:r>
            <a:r>
              <a:rPr lang="en-US" dirty="0" err="1"/>
              <a:t>Manen</a:t>
            </a:r>
            <a:r>
              <a:rPr lang="en-US" dirty="0"/>
              <a:t>, C. M. Costello, M. A. Haroldson, L. A. </a:t>
            </a:r>
            <a:r>
              <a:rPr lang="en-US" dirty="0" err="1"/>
              <a:t>Landenburger</a:t>
            </a:r>
            <a:r>
              <a:rPr lang="en-US" dirty="0"/>
              <a:t>, L. L. Roberts, D. D. </a:t>
            </a:r>
            <a:r>
              <a:rPr lang="en-US" dirty="0" err="1"/>
              <a:t>Bjornlie</a:t>
            </a:r>
            <a:r>
              <a:rPr lang="en-US" dirty="0"/>
              <a:t>,</a:t>
            </a:r>
          </a:p>
          <a:p>
            <a:r>
              <a:rPr lang="en-US" dirty="0"/>
              <a:t>and R. D. Mace. 2017. Potential paths for male-mediated gene flow to and from an isolated grizzly bear population.</a:t>
            </a:r>
          </a:p>
          <a:p>
            <a:r>
              <a:rPr lang="en-US" dirty="0"/>
              <a:t>Ecosphere 8(10):e01969. 10.1002/ecs2.1969.</a:t>
            </a:r>
          </a:p>
        </p:txBody>
      </p:sp>
    </p:spTree>
    <p:extLst>
      <p:ext uri="{BB962C8B-B14F-4D97-AF65-F5344CB8AC3E}">
        <p14:creationId xmlns:p14="http://schemas.microsoft.com/office/powerpoint/2010/main" val="153375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65383-B6DD-47FB-A9C5-67784FA1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93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B2D04-9AAD-4123-A648-3574BE136A16}"/>
              </a:ext>
            </a:extLst>
          </p:cNvPr>
          <p:cNvSpPr txBox="1"/>
          <p:nvPr/>
        </p:nvSpPr>
        <p:spPr>
          <a:xfrm>
            <a:off x="6445770" y="742013"/>
            <a:ext cx="577869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3. Randomized shortest path (RSP) predictions of male </a:t>
            </a:r>
          </a:p>
          <a:p>
            <a:r>
              <a:rPr lang="en-US" dirty="0"/>
              <a:t>grizzly bear movements from the Greater Yellowstone</a:t>
            </a:r>
          </a:p>
          <a:p>
            <a:r>
              <a:rPr lang="en-US" dirty="0"/>
              <a:t>Ecosystem (GYE) to the Northern Continental Divide </a:t>
            </a:r>
          </a:p>
          <a:p>
            <a:r>
              <a:rPr lang="en-US" dirty="0"/>
              <a:t>Ecosystem (NCDE) based on GPS movement data</a:t>
            </a:r>
          </a:p>
          <a:p>
            <a:r>
              <a:rPr lang="en-US" dirty="0"/>
              <a:t>for males monitored in the GYE, 2000–2015. Color gradient </a:t>
            </a:r>
          </a:p>
          <a:p>
            <a:r>
              <a:rPr lang="en-US" dirty="0"/>
              <a:t>is based on cumulative values of RSPs for 100 pairs</a:t>
            </a:r>
          </a:p>
          <a:p>
            <a:r>
              <a:rPr lang="en-US" dirty="0"/>
              <a:t>of origin–destination nodes, representing the average </a:t>
            </a:r>
          </a:p>
          <a:p>
            <a:r>
              <a:rPr lang="en-US" dirty="0"/>
              <a:t>number of net passages for each grid cell. Three levels of h</a:t>
            </a:r>
          </a:p>
          <a:p>
            <a:r>
              <a:rPr lang="en-US" dirty="0"/>
              <a:t>are shown, representing different trade-offs between </a:t>
            </a:r>
          </a:p>
          <a:p>
            <a:r>
              <a:rPr lang="en-US" dirty="0"/>
              <a:t>exploration and optimal exploitation of the landscape: </a:t>
            </a:r>
          </a:p>
          <a:p>
            <a:r>
              <a:rPr lang="en-US" dirty="0"/>
              <a:t>(A)h = 0.0001, (B) h = 0.001, and (C) h = 0.01. </a:t>
            </a:r>
          </a:p>
          <a:p>
            <a:r>
              <a:rPr lang="en-US" dirty="0"/>
              <a:t>Locations of 21 confirmed records of grizzly bear presence</a:t>
            </a:r>
          </a:p>
          <a:p>
            <a:r>
              <a:rPr lang="en-US" dirty="0"/>
              <a:t>are shown as blue triangles. Black arrow indicates direction </a:t>
            </a:r>
          </a:p>
          <a:p>
            <a:r>
              <a:rPr lang="en-US" dirty="0"/>
              <a:t>of paths. Occupied range based on data through 2014 </a:t>
            </a:r>
          </a:p>
          <a:p>
            <a:r>
              <a:rPr lang="en-US" dirty="0"/>
              <a:t>(</a:t>
            </a:r>
            <a:r>
              <a:rPr lang="en-US" dirty="0" err="1"/>
              <a:t>Bjornlie</a:t>
            </a:r>
            <a:r>
              <a:rPr lang="en-US" dirty="0"/>
              <a:t> </a:t>
            </a:r>
            <a:r>
              <a:rPr lang="it-IT" dirty="0"/>
              <a:t>et al. 2014, Costello et al. 2016).</a:t>
            </a:r>
          </a:p>
          <a:p>
            <a:endParaRPr lang="it-IT" dirty="0"/>
          </a:p>
          <a:p>
            <a:r>
              <a:rPr lang="fr-FR" dirty="0"/>
              <a:t>❖ www.esajournals.org 10 </a:t>
            </a:r>
            <a:r>
              <a:rPr lang="fr-FR" dirty="0" err="1"/>
              <a:t>October</a:t>
            </a:r>
            <a:r>
              <a:rPr lang="fr-FR" dirty="0"/>
              <a:t> 2017 ❖ </a:t>
            </a:r>
          </a:p>
          <a:p>
            <a:r>
              <a:rPr lang="fr-FR" dirty="0"/>
              <a:t>Volume 8(10) ❖ Article e01969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07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2C267-52F7-44AC-9AB1-FB78C8359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35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FD870-73C3-4C4B-AA75-FF66A32C5D75}"/>
              </a:ext>
            </a:extLst>
          </p:cNvPr>
          <p:cNvSpPr txBox="1"/>
          <p:nvPr/>
        </p:nvSpPr>
        <p:spPr>
          <a:xfrm>
            <a:off x="6309360" y="914400"/>
            <a:ext cx="603966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4. Intersect of randomized shortest path (RSP) predictions </a:t>
            </a:r>
          </a:p>
          <a:p>
            <a:r>
              <a:rPr lang="en-US" dirty="0"/>
              <a:t>of male grizzly bear movements between the</a:t>
            </a:r>
          </a:p>
          <a:p>
            <a:r>
              <a:rPr lang="en-US" dirty="0"/>
              <a:t>Northern Continental Divide Ecosystem (NCDE) and Greater </a:t>
            </a:r>
          </a:p>
          <a:p>
            <a:r>
              <a:rPr lang="en-US" dirty="0"/>
              <a:t>Yellowstone Ecosystem (GYE), 2000–2015. Color gradient is </a:t>
            </a:r>
          </a:p>
          <a:p>
            <a:r>
              <a:rPr lang="en-US" dirty="0"/>
              <a:t>based on multiplication of cumulative values of RSPs for </a:t>
            </a:r>
          </a:p>
          <a:p>
            <a:r>
              <a:rPr lang="en-US" dirty="0"/>
              <a:t>100 pairs of origin–destination nodes for</a:t>
            </a:r>
          </a:p>
          <a:p>
            <a:r>
              <a:rPr lang="en-US" dirty="0"/>
              <a:t>each population (Figs. 2, 3). Three levels of h are shown, </a:t>
            </a:r>
          </a:p>
          <a:p>
            <a:r>
              <a:rPr lang="en-US" dirty="0"/>
              <a:t>representing different trade-offs between exploration</a:t>
            </a:r>
          </a:p>
          <a:p>
            <a:r>
              <a:rPr lang="en-US" dirty="0"/>
              <a:t>and optimal exploitation of the landscape: </a:t>
            </a:r>
          </a:p>
          <a:p>
            <a:pPr marL="342900" indent="-342900">
              <a:buAutoNum type="alphaUcParenBoth"/>
            </a:pPr>
            <a:r>
              <a:rPr lang="en-US" dirty="0"/>
              <a:t>h = 0.0001, (B) h = 0.001, and (C) h = 0.01. </a:t>
            </a:r>
          </a:p>
          <a:p>
            <a:pPr marL="342900" indent="-342900">
              <a:buAutoNum type="alphaUcParenBoth"/>
            </a:pPr>
            <a:r>
              <a:rPr lang="en-US" dirty="0"/>
              <a:t>Locations of 21 confirmed records of grizzly bear presence </a:t>
            </a:r>
          </a:p>
          <a:p>
            <a:pPr marL="342900" indent="-342900">
              <a:buAutoNum type="alphaUcParenBoth"/>
            </a:pPr>
            <a:r>
              <a:rPr lang="en-US" dirty="0"/>
              <a:t>are shown as blue triangles. Black arrow indicates </a:t>
            </a:r>
          </a:p>
          <a:p>
            <a:pPr marL="342900" indent="-342900">
              <a:buAutoNum type="alphaUcParenBoth"/>
            </a:pPr>
            <a:r>
              <a:rPr lang="en-US" dirty="0"/>
              <a:t>direction of paths.</a:t>
            </a:r>
          </a:p>
          <a:p>
            <a:r>
              <a:rPr lang="en-US" dirty="0"/>
              <a:t>Occupied range based on data through 2014 </a:t>
            </a:r>
          </a:p>
          <a:p>
            <a:r>
              <a:rPr lang="en-US" dirty="0"/>
              <a:t>(</a:t>
            </a:r>
            <a:r>
              <a:rPr lang="en-US" dirty="0" err="1"/>
              <a:t>Bjornlie</a:t>
            </a:r>
            <a:r>
              <a:rPr lang="en-US" dirty="0"/>
              <a:t> et al. 2014, Costello et al. 2016).</a:t>
            </a:r>
          </a:p>
          <a:p>
            <a:endParaRPr lang="en-US" dirty="0"/>
          </a:p>
          <a:p>
            <a:r>
              <a:rPr lang="fr-FR" dirty="0"/>
              <a:t>❖ www.esajournals.org 11 </a:t>
            </a:r>
            <a:r>
              <a:rPr lang="fr-FR" dirty="0" err="1"/>
              <a:t>October</a:t>
            </a:r>
            <a:r>
              <a:rPr lang="fr-FR" dirty="0"/>
              <a:t> 2017 ❖ </a:t>
            </a:r>
          </a:p>
          <a:p>
            <a:r>
              <a:rPr lang="fr-FR" dirty="0"/>
              <a:t>Volume 8(10) ❖ Article e01969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05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42E269-F163-45EA-98F2-322587B53A61}"/>
              </a:ext>
            </a:extLst>
          </p:cNvPr>
          <p:cNvSpPr txBox="1"/>
          <p:nvPr/>
        </p:nvSpPr>
        <p:spPr>
          <a:xfrm>
            <a:off x="782918" y="615576"/>
            <a:ext cx="1138119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Connectivity in Forest Planning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Landscape connectivity is the relative degree </a:t>
            </a:r>
          </a:p>
          <a:p>
            <a:r>
              <a:rPr lang="en-US" dirty="0"/>
              <a:t>with which one landscape component (such as an ecosystem) is ecologically connected to other components.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The 2012 Planning Rule defines connectivity as: “</a:t>
            </a:r>
            <a:r>
              <a:rPr lang="en-US" b="1" dirty="0"/>
              <a:t>Ecological conditions that exist at several spatial and temporal scales</a:t>
            </a:r>
          </a:p>
          <a:p>
            <a:r>
              <a:rPr lang="en-US" b="1" dirty="0"/>
              <a:t> that provide landscape linkages that permit the exchange of flow, sediments, and nutrients; the daily and seasonal </a:t>
            </a:r>
          </a:p>
          <a:p>
            <a:r>
              <a:rPr lang="en-US" b="1" dirty="0"/>
              <a:t>movements of animals within home ranges; the dispersal and genetic interchange between populations; </a:t>
            </a:r>
          </a:p>
          <a:p>
            <a:r>
              <a:rPr lang="en-US" b="1" dirty="0"/>
              <a:t>and the long distance range shifts of species, such as in response to climate change. </a:t>
            </a:r>
            <a:r>
              <a:rPr lang="en-US" dirty="0"/>
              <a:t>”  (219.19). </a:t>
            </a:r>
          </a:p>
          <a:p>
            <a:endParaRPr lang="en-US" dirty="0"/>
          </a:p>
          <a:p>
            <a:r>
              <a:rPr lang="en-US" dirty="0"/>
              <a:t>The 2012 Planning Rule requires consideration, planning and management for ecological connectivity. It includes </a:t>
            </a:r>
          </a:p>
          <a:p>
            <a:r>
              <a:rPr lang="en-US" dirty="0"/>
              <a:t>explicit requirements for maintaining or restoring ecological connectivity on national forest lands and for facilitating </a:t>
            </a:r>
          </a:p>
          <a:p>
            <a:r>
              <a:rPr lang="en-US" dirty="0"/>
              <a:t>connectivity planning </a:t>
            </a:r>
            <a:r>
              <a:rPr lang="en-US" b="1" i="1" dirty="0"/>
              <a:t>across land ownerships</a:t>
            </a:r>
            <a:r>
              <a:rPr lang="en-US" b="1" dirty="0"/>
              <a:t>.  </a:t>
            </a:r>
            <a:r>
              <a:rPr lang="en-US" dirty="0"/>
              <a:t>These may be the first such requirements in the history of </a:t>
            </a:r>
          </a:p>
          <a:p>
            <a:r>
              <a:rPr lang="en-US" dirty="0"/>
              <a:t>U. S. public land management (Haber and Nelson 2015b).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8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A094AC-083A-419A-B0CE-C6E621EEC2D7}"/>
              </a:ext>
            </a:extLst>
          </p:cNvPr>
          <p:cNvSpPr txBox="1"/>
          <p:nvPr/>
        </p:nvSpPr>
        <p:spPr>
          <a:xfrm>
            <a:off x="673444" y="685800"/>
            <a:ext cx="1111099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Forest Service Strategic Framework for Responding to Climate Change (The Roadmap), introduced in 2008</a:t>
            </a:r>
          </a:p>
          <a:p>
            <a:r>
              <a:rPr lang="en-US" dirty="0"/>
              <a:t> in response to the USDA 2010-2015 Strategic Plan, is another program that includes </a:t>
            </a:r>
          </a:p>
          <a:p>
            <a:r>
              <a:rPr lang="en-US" dirty="0"/>
              <a:t>“development of wildlife corridors to facilitate migration” as a strategy to address climate change effects. </a:t>
            </a:r>
          </a:p>
          <a:p>
            <a:r>
              <a:rPr lang="en-US" dirty="0"/>
              <a:t>This framework is described in the ‘National Roadmap for Responding to Climate Change’ </a:t>
            </a:r>
          </a:p>
          <a:p>
            <a:r>
              <a:rPr lang="en-US" dirty="0"/>
              <a:t>USDA Forest Service 2011:  </a:t>
            </a:r>
            <a:r>
              <a:rPr lang="en-US" u="sng" dirty="0">
                <a:hlinkClick r:id="rId2"/>
              </a:rPr>
              <a:t>www.fs.fed.us/climatechange/pdf/Roadmapfinal.pdf </a:t>
            </a:r>
            <a:r>
              <a:rPr lang="en-US" dirty="0"/>
              <a:t>). One of the ‘immediate initiatives’ </a:t>
            </a:r>
          </a:p>
          <a:p>
            <a:r>
              <a:rPr lang="en-US" dirty="0"/>
              <a:t>in the roadmap is </a:t>
            </a:r>
            <a:r>
              <a:rPr lang="en-US" b="1" dirty="0"/>
              <a:t>connecting habitats to improve adaptive capacity by:</a:t>
            </a:r>
            <a:endParaRPr lang="en-US" dirty="0"/>
          </a:p>
          <a:p>
            <a:pPr lvl="0"/>
            <a:r>
              <a:rPr lang="en-US" dirty="0"/>
              <a:t>Collaborating with partners to develop strategies that identify priority locations for maintaining and </a:t>
            </a:r>
          </a:p>
          <a:p>
            <a:pPr lvl="0"/>
            <a:r>
              <a:rPr lang="en-US" dirty="0"/>
              <a:t>restoring habitat connectivity.</a:t>
            </a:r>
          </a:p>
          <a:p>
            <a:pPr lvl="0"/>
            <a:r>
              <a:rPr lang="en-US" dirty="0"/>
              <a:t>Seeking partnerships with private landowners to provide migration corridors across private lands.</a:t>
            </a:r>
          </a:p>
          <a:p>
            <a:pPr lvl="0"/>
            <a:r>
              <a:rPr lang="en-US" dirty="0"/>
              <a:t>Removing or modifying physical impediments to species movement most likely to be affected by climate change.</a:t>
            </a:r>
          </a:p>
          <a:p>
            <a:pPr lvl="0"/>
            <a:r>
              <a:rPr lang="en-US" dirty="0"/>
              <a:t>Managing forest and grassland ecosystems to reduce habitat fragmentation.</a:t>
            </a:r>
          </a:p>
          <a:p>
            <a:pPr lvl="0"/>
            <a:r>
              <a:rPr lang="en-US" dirty="0"/>
              <a:t>Continuing to develop and restore important habitat corridors for fish and wildlife.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24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787</Words>
  <Application>Microsoft Office PowerPoint</Application>
  <PresentationFormat>Widescreen</PresentationFormat>
  <Paragraphs>92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Lance Craighead</dc:creator>
  <cp:lastModifiedBy>Lance Craighead</cp:lastModifiedBy>
  <cp:revision>5</cp:revision>
  <dcterms:created xsi:type="dcterms:W3CDTF">2018-01-25T21:21:16Z</dcterms:created>
  <dcterms:modified xsi:type="dcterms:W3CDTF">2018-01-25T22:11:49Z</dcterms:modified>
</cp:coreProperties>
</file>