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chart3.xml" ContentType="application/vnd.openxmlformats-officedocument.drawingml.chart+xml"/>
  <Override PartName="/ppt/notesSlides/notesSlide1.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style2.xml" ContentType="application/vnd.ms-office.chartstyle+xml"/>
  <Override PartName="/ppt/charts/colors2.xml" ContentType="application/vnd.ms-office.chartcolorstyle+xml"/>
  <Override PartName="/ppt/charts/chart9.xml" ContentType="application/vnd.openxmlformats-officedocument.drawingml.chart+xml"/>
  <Override PartName="/ppt/charts/style3.xml" ContentType="application/vnd.ms-office.chartstyle+xml"/>
  <Override PartName="/ppt/charts/colors3.xml" ContentType="application/vnd.ms-office.chartcolorstyle+xml"/>
  <Override PartName="/ppt/charts/chart10.xml" ContentType="application/vnd.openxmlformats-officedocument.drawingml.chart+xml"/>
  <Override PartName="/ppt/charts/style4.xml" ContentType="application/vnd.ms-office.chartstyle+xml"/>
  <Override PartName="/ppt/charts/colors4.xml" ContentType="application/vnd.ms-office.chartcolorstyle+xml"/>
  <Override PartName="/ppt/charts/chart11.xml" ContentType="application/vnd.openxmlformats-officedocument.drawingml.chart+xml"/>
  <Override PartName="/ppt/charts/style5.xml" ContentType="application/vnd.ms-office.chartstyle+xml"/>
  <Override PartName="/ppt/charts/colors5.xml" ContentType="application/vnd.ms-office.chartcolorstyle+xml"/>
  <Override PartName="/ppt/charts/chart12.xml" ContentType="application/vnd.openxmlformats-officedocument.drawingml.chart+xml"/>
  <Override PartName="/ppt/charts/style6.xml" ContentType="application/vnd.ms-office.chartstyle+xml"/>
  <Override PartName="/ppt/charts/colors6.xml" ContentType="application/vnd.ms-office.chartcolorstyle+xml"/>
  <Override PartName="/ppt/charts/chart13.xml" ContentType="application/vnd.openxmlformats-officedocument.drawingml.chart+xml"/>
  <Override PartName="/ppt/charts/style7.xml" ContentType="application/vnd.ms-office.chartstyle+xml"/>
  <Override PartName="/ppt/charts/colors7.xml" ContentType="application/vnd.ms-office.chartcolorstyle+xml"/>
  <Override PartName="/ppt/charts/chart14.xml" ContentType="application/vnd.openxmlformats-officedocument.drawingml.chart+xml"/>
  <Override PartName="/ppt/charts/style8.xml" ContentType="application/vnd.ms-office.chartstyle+xml"/>
  <Override PartName="/ppt/charts/colors8.xml" ContentType="application/vnd.ms-office.chartcolorstyle+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37"/>
  </p:notesMasterIdLst>
  <p:sldIdLst>
    <p:sldId id="256" r:id="rId2"/>
    <p:sldId id="1370" r:id="rId3"/>
    <p:sldId id="1390" r:id="rId4"/>
    <p:sldId id="1797" r:id="rId5"/>
    <p:sldId id="258" r:id="rId6"/>
    <p:sldId id="1328" r:id="rId7"/>
    <p:sldId id="1396" r:id="rId8"/>
    <p:sldId id="1792" r:id="rId9"/>
    <p:sldId id="1397" r:id="rId10"/>
    <p:sldId id="1766" r:id="rId11"/>
    <p:sldId id="806" r:id="rId12"/>
    <p:sldId id="289" r:id="rId13"/>
    <p:sldId id="1767" r:id="rId14"/>
    <p:sldId id="1768" r:id="rId15"/>
    <p:sldId id="798" r:id="rId16"/>
    <p:sldId id="1788" r:id="rId17"/>
    <p:sldId id="1668" r:id="rId18"/>
    <p:sldId id="1794" r:id="rId19"/>
    <p:sldId id="1769" r:id="rId20"/>
    <p:sldId id="1770" r:id="rId21"/>
    <p:sldId id="1789" r:id="rId22"/>
    <p:sldId id="1774" r:id="rId23"/>
    <p:sldId id="1775" r:id="rId24"/>
    <p:sldId id="1793" r:id="rId25"/>
    <p:sldId id="1538" r:id="rId26"/>
    <p:sldId id="1776" r:id="rId27"/>
    <p:sldId id="280" r:id="rId28"/>
    <p:sldId id="1778" r:id="rId29"/>
    <p:sldId id="1780" r:id="rId30"/>
    <p:sldId id="660" r:id="rId31"/>
    <p:sldId id="1391" r:id="rId32"/>
    <p:sldId id="1782" r:id="rId33"/>
    <p:sldId id="1781" r:id="rId34"/>
    <p:sldId id="1795" r:id="rId35"/>
    <p:sldId id="261" r:id="rId36"/>
  </p:sldIdLst>
  <p:sldSz cx="9144000" cy="6858000" type="letter"/>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2AEBC44-8B76-D729-4D77-9C596DFBB6FC}" name="Lori Weigel" initials="LW" userId="S::lori@newbridgestrategy.onmicrosoft.com::60d53ebd-f0f8-40fa-814f-3fbeb7dc779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CA0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93296810-A885-4BE3-A3E7-6D5BEEA58F3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310" autoAdjust="0"/>
    <p:restoredTop sz="94712" autoAdjust="0"/>
  </p:normalViewPr>
  <p:slideViewPr>
    <p:cSldViewPr snapToGrid="0" snapToObjects="1">
      <p:cViewPr varScale="1">
        <p:scale>
          <a:sx n="58" d="100"/>
          <a:sy n="58" d="100"/>
        </p:scale>
        <p:origin x="830" y="53"/>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5840"/>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8/10/relationships/authors" Targe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4.xml"/><Relationship Id="rId1" Type="http://schemas.microsoft.com/office/2011/relationships/chartStyle" Target="style4.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5.xml"/><Relationship Id="rId1" Type="http://schemas.microsoft.com/office/2011/relationships/chartStyle" Target="style5.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6.xml"/><Relationship Id="rId1" Type="http://schemas.microsoft.com/office/2011/relationships/chartStyle" Target="style6.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7.xml"/><Relationship Id="rId1" Type="http://schemas.microsoft.com/office/2011/relationships/chartStyle" Target="style7.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8.xml"/><Relationship Id="rId1" Type="http://schemas.microsoft.com/office/2011/relationships/chartStyle" Target="style8.xml"/></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2.xml"/><Relationship Id="rId1" Type="http://schemas.microsoft.com/office/2011/relationships/chartStyle" Target="style2.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616517435042271"/>
          <c:y val="0.10535655645228971"/>
          <c:w val="0.52116985138272265"/>
          <c:h val="0.86370910472657658"/>
        </c:manualLayout>
      </c:layout>
      <c:barChart>
        <c:barDir val="bar"/>
        <c:grouping val="percentStacked"/>
        <c:varyColors val="0"/>
        <c:ser>
          <c:idx val="0"/>
          <c:order val="0"/>
          <c:tx>
            <c:strRef>
              <c:f>Sheet1!$B$1</c:f>
              <c:strCache>
                <c:ptCount val="1"/>
                <c:pt idx="0">
                  <c:v>Ext. Ser. Prob.</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accent3"/>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The cost of housing</c:v>
                </c:pt>
                <c:pt idx="1">
                  <c:v>The cost of home insurance</c:v>
                </c:pt>
                <c:pt idx="2">
                  <c:v>The risk of wildfire</c:v>
                </c:pt>
                <c:pt idx="3">
                  <c:v>Drought</c:v>
                </c:pt>
                <c:pt idx="4">
                  <c:v>Pollution of rivers, lakes, and streams</c:v>
                </c:pt>
                <c:pt idx="5">
                  <c:v>Loss of habitat for fish and wildlife</c:v>
                </c:pt>
                <c:pt idx="6">
                  <c:v>Aging and deteriorating infrastructure</c:v>
                </c:pt>
                <c:pt idx="7">
                  <c:v>Smoke from wildfires</c:v>
                </c:pt>
                <c:pt idx="8">
                  <c:v>The risk of flooding</c:v>
                </c:pt>
              </c:strCache>
            </c:strRef>
          </c:cat>
          <c:val>
            <c:numRef>
              <c:f>Sheet1!$B$2:$B$10</c:f>
              <c:numCache>
                <c:formatCode>0%</c:formatCode>
                <c:ptCount val="9"/>
                <c:pt idx="0">
                  <c:v>0.54</c:v>
                </c:pt>
                <c:pt idx="1">
                  <c:v>0.26</c:v>
                </c:pt>
                <c:pt idx="2">
                  <c:v>0.23</c:v>
                </c:pt>
                <c:pt idx="3">
                  <c:v>0.24</c:v>
                </c:pt>
                <c:pt idx="4">
                  <c:v>0.21</c:v>
                </c:pt>
                <c:pt idx="5">
                  <c:v>0.25</c:v>
                </c:pt>
                <c:pt idx="6">
                  <c:v>0.19</c:v>
                </c:pt>
                <c:pt idx="7">
                  <c:v>0.19</c:v>
                </c:pt>
                <c:pt idx="8">
                  <c:v>0.08</c:v>
                </c:pt>
              </c:numCache>
            </c:numRef>
          </c:val>
          <c:extLst>
            <c:ext xmlns:c16="http://schemas.microsoft.com/office/drawing/2014/chart" uri="{C3380CC4-5D6E-409C-BE32-E72D297353CC}">
              <c16:uniqueId val="{00000000-80CA-4D63-92DF-9577108101F0}"/>
            </c:ext>
          </c:extLst>
        </c:ser>
        <c:ser>
          <c:idx val="1"/>
          <c:order val="1"/>
          <c:tx>
            <c:strRef>
              <c:f>Sheet1!$C$1</c:f>
              <c:strCache>
                <c:ptCount val="1"/>
                <c:pt idx="0">
                  <c:v>Very Ser. Prob.</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The cost of housing</c:v>
                </c:pt>
                <c:pt idx="1">
                  <c:v>The cost of home insurance</c:v>
                </c:pt>
                <c:pt idx="2">
                  <c:v>The risk of wildfire</c:v>
                </c:pt>
                <c:pt idx="3">
                  <c:v>Drought</c:v>
                </c:pt>
                <c:pt idx="4">
                  <c:v>Pollution of rivers, lakes, and streams</c:v>
                </c:pt>
                <c:pt idx="5">
                  <c:v>Loss of habitat for fish and wildlife</c:v>
                </c:pt>
                <c:pt idx="6">
                  <c:v>Aging and deteriorating infrastructure</c:v>
                </c:pt>
                <c:pt idx="7">
                  <c:v>Smoke from wildfires</c:v>
                </c:pt>
                <c:pt idx="8">
                  <c:v>The risk of flooding</c:v>
                </c:pt>
              </c:strCache>
            </c:strRef>
          </c:cat>
          <c:val>
            <c:numRef>
              <c:f>Sheet1!$C$2:$C$10</c:f>
              <c:numCache>
                <c:formatCode>0%</c:formatCode>
                <c:ptCount val="9"/>
                <c:pt idx="0">
                  <c:v>0.3</c:v>
                </c:pt>
                <c:pt idx="1">
                  <c:v>0.28999999999999998</c:v>
                </c:pt>
                <c:pt idx="2">
                  <c:v>0.3</c:v>
                </c:pt>
                <c:pt idx="3">
                  <c:v>0.28999999999999998</c:v>
                </c:pt>
                <c:pt idx="4">
                  <c:v>0.31</c:v>
                </c:pt>
                <c:pt idx="5">
                  <c:v>0.24</c:v>
                </c:pt>
                <c:pt idx="6">
                  <c:v>0.28999999999999998</c:v>
                </c:pt>
                <c:pt idx="7">
                  <c:v>0.27</c:v>
                </c:pt>
                <c:pt idx="8">
                  <c:v>0.15</c:v>
                </c:pt>
              </c:numCache>
            </c:numRef>
          </c:val>
          <c:extLst>
            <c:ext xmlns:c16="http://schemas.microsoft.com/office/drawing/2014/chart" uri="{C3380CC4-5D6E-409C-BE32-E72D297353CC}">
              <c16:uniqueId val="{00000001-80CA-4D63-92DF-9577108101F0}"/>
            </c:ext>
          </c:extLst>
        </c:ser>
        <c:ser>
          <c:idx val="2"/>
          <c:order val="2"/>
          <c:tx>
            <c:strRef>
              <c:f>Sheet1!$D$1</c:f>
              <c:strCache>
                <c:ptCount val="1"/>
                <c:pt idx="0">
                  <c:v>Smwt. Ser. Prob.</c:v>
                </c:pt>
              </c:strCache>
            </c:strRef>
          </c:tx>
          <c:spPr>
            <a:solidFill>
              <a:schemeClr val="accent5">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The cost of housing</c:v>
                </c:pt>
                <c:pt idx="1">
                  <c:v>The cost of home insurance</c:v>
                </c:pt>
                <c:pt idx="2">
                  <c:v>The risk of wildfire</c:v>
                </c:pt>
                <c:pt idx="3">
                  <c:v>Drought</c:v>
                </c:pt>
                <c:pt idx="4">
                  <c:v>Pollution of rivers, lakes, and streams</c:v>
                </c:pt>
                <c:pt idx="5">
                  <c:v>Loss of habitat for fish and wildlife</c:v>
                </c:pt>
                <c:pt idx="6">
                  <c:v>Aging and deteriorating infrastructure</c:v>
                </c:pt>
                <c:pt idx="7">
                  <c:v>Smoke from wildfires</c:v>
                </c:pt>
                <c:pt idx="8">
                  <c:v>The risk of flooding</c:v>
                </c:pt>
              </c:strCache>
            </c:strRef>
          </c:cat>
          <c:val>
            <c:numRef>
              <c:f>Sheet1!$D$2:$D$10</c:f>
              <c:numCache>
                <c:formatCode>0%</c:formatCode>
                <c:ptCount val="9"/>
                <c:pt idx="0">
                  <c:v>0.13</c:v>
                </c:pt>
                <c:pt idx="1">
                  <c:v>0.23</c:v>
                </c:pt>
                <c:pt idx="2">
                  <c:v>0.25</c:v>
                </c:pt>
                <c:pt idx="3">
                  <c:v>0.27</c:v>
                </c:pt>
                <c:pt idx="4">
                  <c:v>0.28999999999999998</c:v>
                </c:pt>
                <c:pt idx="5">
                  <c:v>0.27</c:v>
                </c:pt>
                <c:pt idx="6">
                  <c:v>0.32</c:v>
                </c:pt>
                <c:pt idx="7">
                  <c:v>0.28999999999999998</c:v>
                </c:pt>
                <c:pt idx="8">
                  <c:v>0.31</c:v>
                </c:pt>
              </c:numCache>
            </c:numRef>
          </c:val>
          <c:extLst>
            <c:ext xmlns:c16="http://schemas.microsoft.com/office/drawing/2014/chart" uri="{C3380CC4-5D6E-409C-BE32-E72D297353CC}">
              <c16:uniqueId val="{00000002-80CA-4D63-92DF-9577108101F0}"/>
            </c:ext>
          </c:extLst>
        </c:ser>
        <c:ser>
          <c:idx val="3"/>
          <c:order val="3"/>
          <c:tx>
            <c:strRef>
              <c:f>Sheet1!$E$1</c:f>
              <c:strCache>
                <c:ptCount val="1"/>
                <c:pt idx="0">
                  <c:v>Not a Ser. Prob.</c:v>
                </c:pt>
              </c:strCache>
            </c:strRef>
          </c:tx>
          <c:spPr>
            <a:solidFill>
              <a:schemeClr val="accent1"/>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2-E97B-4287-AD7D-C714B24E06ED}"/>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accent3"/>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The cost of housing</c:v>
                </c:pt>
                <c:pt idx="1">
                  <c:v>The cost of home insurance</c:v>
                </c:pt>
                <c:pt idx="2">
                  <c:v>The risk of wildfire</c:v>
                </c:pt>
                <c:pt idx="3">
                  <c:v>Drought</c:v>
                </c:pt>
                <c:pt idx="4">
                  <c:v>Pollution of rivers, lakes, and streams</c:v>
                </c:pt>
                <c:pt idx="5">
                  <c:v>Loss of habitat for fish and wildlife</c:v>
                </c:pt>
                <c:pt idx="6">
                  <c:v>Aging and deteriorating infrastructure</c:v>
                </c:pt>
                <c:pt idx="7">
                  <c:v>Smoke from wildfires</c:v>
                </c:pt>
                <c:pt idx="8">
                  <c:v>The risk of flooding</c:v>
                </c:pt>
              </c:strCache>
            </c:strRef>
          </c:cat>
          <c:val>
            <c:numRef>
              <c:f>Sheet1!$E$2:$E$10</c:f>
              <c:numCache>
                <c:formatCode>0%</c:formatCode>
                <c:ptCount val="9"/>
                <c:pt idx="0">
                  <c:v>0.02</c:v>
                </c:pt>
                <c:pt idx="1">
                  <c:v>0.13</c:v>
                </c:pt>
                <c:pt idx="2">
                  <c:v>0.2</c:v>
                </c:pt>
                <c:pt idx="3">
                  <c:v>0.19</c:v>
                </c:pt>
                <c:pt idx="4">
                  <c:v>0.18</c:v>
                </c:pt>
                <c:pt idx="5">
                  <c:v>0.2</c:v>
                </c:pt>
                <c:pt idx="6">
                  <c:v>0.15</c:v>
                </c:pt>
                <c:pt idx="7">
                  <c:v>0.23</c:v>
                </c:pt>
                <c:pt idx="8">
                  <c:v>0.44</c:v>
                </c:pt>
              </c:numCache>
            </c:numRef>
          </c:val>
          <c:extLst>
            <c:ext xmlns:c16="http://schemas.microsoft.com/office/drawing/2014/chart" uri="{C3380CC4-5D6E-409C-BE32-E72D297353CC}">
              <c16:uniqueId val="{00000003-80CA-4D63-92DF-9577108101F0}"/>
            </c:ext>
          </c:extLst>
        </c:ser>
        <c:ser>
          <c:idx val="4"/>
          <c:order val="4"/>
          <c:tx>
            <c:strRef>
              <c:f>Sheet1!$F$1</c:f>
              <c:strCache>
                <c:ptCount val="1"/>
                <c:pt idx="0">
                  <c:v>Don't Know</c:v>
                </c:pt>
              </c:strCache>
            </c:strRef>
          </c:tx>
          <c:spPr>
            <a:solidFill>
              <a:schemeClr val="accent6"/>
            </a:solidFill>
            <a:ln>
              <a:noFill/>
            </a:ln>
            <a:effectLst/>
          </c:spPr>
          <c:invertIfNegative val="0"/>
          <c:dLbls>
            <c:dLbl>
              <c:idx val="1"/>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97B-4287-AD7D-C714B24E06ED}"/>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The cost of housing</c:v>
                </c:pt>
                <c:pt idx="1">
                  <c:v>The cost of home insurance</c:v>
                </c:pt>
                <c:pt idx="2">
                  <c:v>The risk of wildfire</c:v>
                </c:pt>
                <c:pt idx="3">
                  <c:v>Drought</c:v>
                </c:pt>
                <c:pt idx="4">
                  <c:v>Pollution of rivers, lakes, and streams</c:v>
                </c:pt>
                <c:pt idx="5">
                  <c:v>Loss of habitat for fish and wildlife</c:v>
                </c:pt>
                <c:pt idx="6">
                  <c:v>Aging and deteriorating infrastructure</c:v>
                </c:pt>
                <c:pt idx="7">
                  <c:v>Smoke from wildfires</c:v>
                </c:pt>
                <c:pt idx="8">
                  <c:v>The risk of flooding</c:v>
                </c:pt>
              </c:strCache>
            </c:strRef>
          </c:cat>
          <c:val>
            <c:numRef>
              <c:f>Sheet1!$F$2:$F$10</c:f>
              <c:numCache>
                <c:formatCode>0%</c:formatCode>
                <c:ptCount val="9"/>
                <c:pt idx="0">
                  <c:v>0</c:v>
                </c:pt>
                <c:pt idx="1">
                  <c:v>0.08</c:v>
                </c:pt>
                <c:pt idx="2">
                  <c:v>0.01</c:v>
                </c:pt>
                <c:pt idx="3">
                  <c:v>0.02</c:v>
                </c:pt>
                <c:pt idx="4">
                  <c:v>0.02</c:v>
                </c:pt>
                <c:pt idx="5">
                  <c:v>0.04</c:v>
                </c:pt>
                <c:pt idx="6">
                  <c:v>0.04</c:v>
                </c:pt>
                <c:pt idx="7">
                  <c:v>0.01</c:v>
                </c:pt>
                <c:pt idx="8">
                  <c:v>0.02</c:v>
                </c:pt>
              </c:numCache>
            </c:numRef>
          </c:val>
          <c:extLst>
            <c:ext xmlns:c16="http://schemas.microsoft.com/office/drawing/2014/chart" uri="{C3380CC4-5D6E-409C-BE32-E72D297353CC}">
              <c16:uniqueId val="{00000004-80CA-4D63-92DF-9577108101F0}"/>
            </c:ext>
          </c:extLst>
        </c:ser>
        <c:dLbls>
          <c:showLegendKey val="0"/>
          <c:showVal val="0"/>
          <c:showCatName val="0"/>
          <c:showSerName val="0"/>
          <c:showPercent val="0"/>
          <c:showBubbleSize val="0"/>
        </c:dLbls>
        <c:gapWidth val="30"/>
        <c:overlap val="100"/>
        <c:axId val="620695632"/>
        <c:axId val="620694976"/>
      </c:barChart>
      <c:catAx>
        <c:axId val="620695632"/>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lgn="r">
              <a:defRPr sz="1800" b="0" i="0" u="none" strike="noStrike" kern="1200" baseline="0">
                <a:solidFill>
                  <a:schemeClr val="tx1"/>
                </a:solidFill>
                <a:latin typeface="+mn-lt"/>
                <a:ea typeface="+mn-ea"/>
                <a:cs typeface="+mn-cs"/>
              </a:defRPr>
            </a:pPr>
            <a:endParaRPr lang="en-US"/>
          </a:p>
        </c:txPr>
        <c:crossAx val="620694976"/>
        <c:crosses val="autoZero"/>
        <c:auto val="1"/>
        <c:lblAlgn val="ctr"/>
        <c:lblOffset val="0"/>
        <c:noMultiLvlLbl val="0"/>
      </c:catAx>
      <c:valAx>
        <c:axId val="620694976"/>
        <c:scaling>
          <c:orientation val="minMax"/>
        </c:scaling>
        <c:delete val="1"/>
        <c:axPos val="t"/>
        <c:numFmt formatCode="0%" sourceLinked="1"/>
        <c:majorTickMark val="none"/>
        <c:minorTickMark val="none"/>
        <c:tickLblPos val="nextTo"/>
        <c:crossAx val="620695632"/>
        <c:crosses val="autoZero"/>
        <c:crossBetween val="between"/>
      </c:valAx>
      <c:spPr>
        <a:noFill/>
        <a:ln>
          <a:noFill/>
        </a:ln>
        <a:effectLst/>
      </c:spPr>
    </c:plotArea>
    <c:legend>
      <c:legendPos val="t"/>
      <c:layout>
        <c:manualLayout>
          <c:xMode val="edge"/>
          <c:yMode val="edge"/>
          <c:x val="0.17665220426449407"/>
          <c:y val="3.7883807932076762E-2"/>
          <c:w val="0.82334779573550598"/>
          <c:h val="6.3575269344040314E-2"/>
        </c:manualLayout>
      </c:layout>
      <c:overlay val="0"/>
      <c:spPr>
        <a:noFill/>
        <a:ln>
          <a:noFill/>
        </a:ln>
        <a:effectLst/>
      </c:spPr>
      <c:txPr>
        <a:bodyPr rot="0" spcFirstLastPara="1" vertOverflow="ellipsis" vert="horz" wrap="square" anchor="ctr" anchorCtr="1"/>
        <a:lstStyle/>
        <a:p>
          <a:pPr>
            <a:defRPr sz="13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4823888796581088"/>
          <c:y val="0.11729447765232108"/>
          <c:w val="0.43334626984188324"/>
          <c:h val="0.84937570411328611"/>
        </c:manualLayout>
      </c:layout>
      <c:barChart>
        <c:barDir val="bar"/>
        <c:grouping val="percentStacked"/>
        <c:varyColors val="0"/>
        <c:ser>
          <c:idx val="0"/>
          <c:order val="0"/>
          <c:tx>
            <c:strRef>
              <c:f>Sheet1!$B$1</c:f>
              <c:strCache>
                <c:ptCount val="1"/>
                <c:pt idx="0">
                  <c:v>Strng. Supp.</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accent3"/>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Removing dead and down vegetation with small burns about 12 foot square</c:v>
                </c:pt>
                <c:pt idx="1">
                  <c:v>Setting intentional, controlled burns</c:v>
                </c:pt>
                <c:pt idx="2">
                  <c:v>Allowing naturally occurring wildfires that do not threaten life or property to burn</c:v>
                </c:pt>
              </c:strCache>
            </c:strRef>
          </c:cat>
          <c:val>
            <c:numRef>
              <c:f>Sheet1!$B$2:$B$4</c:f>
              <c:numCache>
                <c:formatCode>0%</c:formatCode>
                <c:ptCount val="3"/>
                <c:pt idx="0">
                  <c:v>0.59</c:v>
                </c:pt>
                <c:pt idx="1">
                  <c:v>0.49</c:v>
                </c:pt>
                <c:pt idx="2">
                  <c:v>0.33</c:v>
                </c:pt>
              </c:numCache>
            </c:numRef>
          </c:val>
          <c:extLst>
            <c:ext xmlns:c16="http://schemas.microsoft.com/office/drawing/2014/chart" uri="{C3380CC4-5D6E-409C-BE32-E72D297353CC}">
              <c16:uniqueId val="{00000000-BD2E-42E8-98D7-74EA2636CE5A}"/>
            </c:ext>
          </c:extLst>
        </c:ser>
        <c:ser>
          <c:idx val="1"/>
          <c:order val="1"/>
          <c:tx>
            <c:strRef>
              <c:f>Sheet1!$C$1</c:f>
              <c:strCache>
                <c:ptCount val="1"/>
                <c:pt idx="0">
                  <c:v>Smwt. Supp.</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accent3"/>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Removing dead and down vegetation with small burns about 12 foot square</c:v>
                </c:pt>
                <c:pt idx="1">
                  <c:v>Setting intentional, controlled burns</c:v>
                </c:pt>
                <c:pt idx="2">
                  <c:v>Allowing naturally occurring wildfires that do not threaten life or property to burn</c:v>
                </c:pt>
              </c:strCache>
            </c:strRef>
          </c:cat>
          <c:val>
            <c:numRef>
              <c:f>Sheet1!$C$2:$C$4</c:f>
              <c:numCache>
                <c:formatCode>0%</c:formatCode>
                <c:ptCount val="3"/>
                <c:pt idx="0">
                  <c:v>0.28999999999999998</c:v>
                </c:pt>
                <c:pt idx="1">
                  <c:v>0.35</c:v>
                </c:pt>
                <c:pt idx="2">
                  <c:v>0.43</c:v>
                </c:pt>
              </c:numCache>
            </c:numRef>
          </c:val>
          <c:extLst>
            <c:ext xmlns:c16="http://schemas.microsoft.com/office/drawing/2014/chart" uri="{C3380CC4-5D6E-409C-BE32-E72D297353CC}">
              <c16:uniqueId val="{00000001-BD2E-42E8-98D7-74EA2636CE5A}"/>
            </c:ext>
          </c:extLst>
        </c:ser>
        <c:ser>
          <c:idx val="2"/>
          <c:order val="2"/>
          <c:tx>
            <c:strRef>
              <c:f>Sheet1!$D$1</c:f>
              <c:strCache>
                <c:ptCount val="1"/>
                <c:pt idx="0">
                  <c:v>Don't Know</c:v>
                </c:pt>
              </c:strCache>
            </c:strRef>
          </c:tx>
          <c:spPr>
            <a:solidFill>
              <a:schemeClr val="accent6"/>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5-7910-4CF4-8A15-2884FEA7BCC6}"/>
                </c:ext>
              </c:extLst>
            </c:dLbl>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Removing dead and down vegetation with small burns about 12 foot square</c:v>
                </c:pt>
                <c:pt idx="1">
                  <c:v>Setting intentional, controlled burns</c:v>
                </c:pt>
                <c:pt idx="2">
                  <c:v>Allowing naturally occurring wildfires that do not threaten life or property to burn</c:v>
                </c:pt>
              </c:strCache>
            </c:strRef>
          </c:cat>
          <c:val>
            <c:numRef>
              <c:f>Sheet1!$D$2:$D$4</c:f>
              <c:numCache>
                <c:formatCode>0%</c:formatCode>
                <c:ptCount val="3"/>
                <c:pt idx="0">
                  <c:v>0.05</c:v>
                </c:pt>
                <c:pt idx="1">
                  <c:v>0.04</c:v>
                </c:pt>
                <c:pt idx="2">
                  <c:v>0.05</c:v>
                </c:pt>
              </c:numCache>
            </c:numRef>
          </c:val>
          <c:extLst>
            <c:ext xmlns:c16="http://schemas.microsoft.com/office/drawing/2014/chart" uri="{C3380CC4-5D6E-409C-BE32-E72D297353CC}">
              <c16:uniqueId val="{00000002-BD2E-42E8-98D7-74EA2636CE5A}"/>
            </c:ext>
          </c:extLst>
        </c:ser>
        <c:ser>
          <c:idx val="3"/>
          <c:order val="3"/>
          <c:tx>
            <c:strRef>
              <c:f>Sheet1!$E$1</c:f>
              <c:strCache>
                <c:ptCount val="1"/>
                <c:pt idx="0">
                  <c:v>Smwt. Opp.</c:v>
                </c:pt>
              </c:strCache>
            </c:strRef>
          </c:tx>
          <c:spPr>
            <a:solidFill>
              <a:schemeClr val="accent5"/>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6-7910-4CF4-8A15-2884FEA7BCC6}"/>
                </c:ext>
              </c:extLst>
            </c:dLbl>
            <c:dLbl>
              <c:idx val="1"/>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7-7910-4CF4-8A15-2884FEA7BCC6}"/>
                </c:ext>
              </c:extLst>
            </c:dLbl>
            <c:dLbl>
              <c:idx val="2"/>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0-9829-416F-9821-20F7DB9114D0}"/>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Removing dead and down vegetation with small burns about 12 foot square</c:v>
                </c:pt>
                <c:pt idx="1">
                  <c:v>Setting intentional, controlled burns</c:v>
                </c:pt>
                <c:pt idx="2">
                  <c:v>Allowing naturally occurring wildfires that do not threaten life or property to burn</c:v>
                </c:pt>
              </c:strCache>
            </c:strRef>
          </c:cat>
          <c:val>
            <c:numRef>
              <c:f>Sheet1!$E$2:$E$4</c:f>
              <c:numCache>
                <c:formatCode>0%</c:formatCode>
                <c:ptCount val="3"/>
                <c:pt idx="0">
                  <c:v>0.05</c:v>
                </c:pt>
                <c:pt idx="1">
                  <c:v>7.0000000000000007E-2</c:v>
                </c:pt>
                <c:pt idx="2">
                  <c:v>0.11</c:v>
                </c:pt>
              </c:numCache>
            </c:numRef>
          </c:val>
          <c:extLst>
            <c:ext xmlns:c16="http://schemas.microsoft.com/office/drawing/2014/chart" uri="{C3380CC4-5D6E-409C-BE32-E72D297353CC}">
              <c16:uniqueId val="{00000003-BD2E-42E8-98D7-74EA2636CE5A}"/>
            </c:ext>
          </c:extLst>
        </c:ser>
        <c:ser>
          <c:idx val="4"/>
          <c:order val="4"/>
          <c:tx>
            <c:strRef>
              <c:f>Sheet1!$F$1</c:f>
              <c:strCache>
                <c:ptCount val="1"/>
                <c:pt idx="0">
                  <c:v>Strng. Opp.</c:v>
                </c:pt>
              </c:strCache>
            </c:strRef>
          </c:tx>
          <c:spPr>
            <a:solidFill>
              <a:schemeClr val="accent4"/>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3-7910-4CF4-8A15-2884FEA7BCC6}"/>
                </c:ext>
              </c:extLst>
            </c:dLbl>
            <c:dLbl>
              <c:idx val="1"/>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accent3"/>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4-7910-4CF4-8A15-2884FEA7BCC6}"/>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Removing dead and down vegetation with small burns about 12 foot square</c:v>
                </c:pt>
                <c:pt idx="1">
                  <c:v>Setting intentional, controlled burns</c:v>
                </c:pt>
                <c:pt idx="2">
                  <c:v>Allowing naturally occurring wildfires that do not threaten life or property to burn</c:v>
                </c:pt>
              </c:strCache>
            </c:strRef>
          </c:cat>
          <c:val>
            <c:numRef>
              <c:f>Sheet1!$F$2:$F$4</c:f>
              <c:numCache>
                <c:formatCode>0%</c:formatCode>
                <c:ptCount val="3"/>
                <c:pt idx="0">
                  <c:v>0.02</c:v>
                </c:pt>
                <c:pt idx="1">
                  <c:v>0.05</c:v>
                </c:pt>
                <c:pt idx="2">
                  <c:v>0.09</c:v>
                </c:pt>
              </c:numCache>
            </c:numRef>
          </c:val>
          <c:extLst>
            <c:ext xmlns:c16="http://schemas.microsoft.com/office/drawing/2014/chart" uri="{C3380CC4-5D6E-409C-BE32-E72D297353CC}">
              <c16:uniqueId val="{00000004-BD2E-42E8-98D7-74EA2636CE5A}"/>
            </c:ext>
          </c:extLst>
        </c:ser>
        <c:dLbls>
          <c:showLegendKey val="0"/>
          <c:showVal val="0"/>
          <c:showCatName val="0"/>
          <c:showSerName val="0"/>
          <c:showPercent val="0"/>
          <c:showBubbleSize val="0"/>
        </c:dLbls>
        <c:gapWidth val="70"/>
        <c:overlap val="100"/>
        <c:axId val="989484176"/>
        <c:axId val="731364928"/>
      </c:barChart>
      <c:catAx>
        <c:axId val="989484176"/>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lgn="r">
              <a:lnSpc>
                <a:spcPct val="100000"/>
              </a:lnSpc>
              <a:defRPr sz="1800" b="0" i="0" u="none" strike="noStrike" kern="1200" baseline="0">
                <a:solidFill>
                  <a:schemeClr val="tx1"/>
                </a:solidFill>
                <a:latin typeface="+mn-lt"/>
                <a:ea typeface="+mn-ea"/>
                <a:cs typeface="+mn-cs"/>
              </a:defRPr>
            </a:pPr>
            <a:endParaRPr lang="en-US"/>
          </a:p>
        </c:txPr>
        <c:crossAx val="731364928"/>
        <c:crosses val="autoZero"/>
        <c:auto val="1"/>
        <c:lblAlgn val="ctr"/>
        <c:lblOffset val="0"/>
        <c:noMultiLvlLbl val="0"/>
      </c:catAx>
      <c:valAx>
        <c:axId val="731364928"/>
        <c:scaling>
          <c:orientation val="minMax"/>
        </c:scaling>
        <c:delete val="1"/>
        <c:axPos val="t"/>
        <c:numFmt formatCode="0%" sourceLinked="1"/>
        <c:majorTickMark val="none"/>
        <c:minorTickMark val="none"/>
        <c:tickLblPos val="nextTo"/>
        <c:crossAx val="989484176"/>
        <c:crosses val="autoZero"/>
        <c:crossBetween val="between"/>
        <c:majorUnit val="0.2"/>
      </c:valAx>
      <c:spPr>
        <a:noFill/>
        <a:ln>
          <a:noFill/>
        </a:ln>
        <a:effectLst/>
      </c:spPr>
    </c:plotArea>
    <c:legend>
      <c:legendPos val="t"/>
      <c:layout>
        <c:manualLayout>
          <c:xMode val="edge"/>
          <c:yMode val="edge"/>
          <c:x val="0.28211313157854062"/>
          <c:y val="4.544975213780842E-2"/>
          <c:w val="0.70684245506112919"/>
          <c:h val="6.5784758562804871E-2"/>
        </c:manualLayout>
      </c:layout>
      <c:overlay val="0"/>
      <c:spPr>
        <a:noFill/>
        <a:ln>
          <a:noFill/>
        </a:ln>
        <a:effectLst/>
      </c:spPr>
      <c:txPr>
        <a:bodyPr rot="0" spcFirstLastPara="1" vertOverflow="ellipsis" vert="horz" wrap="square" anchor="ctr" anchorCtr="1"/>
        <a:lstStyle/>
        <a:p>
          <a:pPr>
            <a:defRPr sz="13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solidFill>
            <a:schemeClr val="tx1"/>
          </a:solidFill>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024239796982166"/>
          <c:y val="0.11729447765232108"/>
          <c:w val="0.49134273870900491"/>
          <c:h val="0.84937570411328611"/>
        </c:manualLayout>
      </c:layout>
      <c:barChart>
        <c:barDir val="bar"/>
        <c:grouping val="percentStacked"/>
        <c:varyColors val="0"/>
        <c:ser>
          <c:idx val="0"/>
          <c:order val="0"/>
          <c:tx>
            <c:strRef>
              <c:f>Sheet1!$B$1</c:f>
              <c:strCache>
                <c:ptCount val="1"/>
                <c:pt idx="0">
                  <c:v>0 (Worst Thing)</c:v>
                </c:pt>
              </c:strCache>
            </c:strRef>
          </c:tx>
          <c:spPr>
            <a:solidFill>
              <a:schemeClr val="accent4"/>
            </a:solidFill>
            <a:ln>
              <a:noFill/>
            </a:ln>
            <a:effectLst/>
          </c:spPr>
          <c:invertIfNegative val="0"/>
          <c:dLbls>
            <c:dLbl>
              <c:idx val="7"/>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237-4B53-B431-EBA6E21CE389}"/>
                </c:ext>
              </c:extLst>
            </c:dLbl>
            <c:dLbl>
              <c:idx val="8"/>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237-4B53-B431-EBA6E21CE389}"/>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It would prevent larger, catastrophic fires</c:v>
                </c:pt>
                <c:pt idx="1">
                  <c:v>It would improve forest health</c:v>
                </c:pt>
                <c:pt idx="2">
                  <c:v>It would help keep firefighters safe</c:v>
                </c:pt>
                <c:pt idx="3">
                  <c:v>*It would save taxpayer dollars</c:v>
                </c:pt>
                <c:pt idx="4">
                  <c:v>It would protect water quality</c:v>
                </c:pt>
                <c:pt idx="5">
                  <c:v>It would remove invasive species</c:v>
                </c:pt>
                <c:pt idx="6">
                  <c:v>It would create jobs for firefighters and forestry experts in rural areas</c:v>
                </c:pt>
                <c:pt idx="7">
                  <c:v>*It would cost taxpayer dollars</c:v>
                </c:pt>
                <c:pt idx="8">
                  <c:v>It will lead to more smoke that will put people’s health at risk</c:v>
                </c:pt>
              </c:strCache>
            </c:strRef>
          </c:cat>
          <c:val>
            <c:numRef>
              <c:f>Sheet1!$B$2:$B$10</c:f>
              <c:numCache>
                <c:formatCode>0%</c:formatCode>
                <c:ptCount val="9"/>
                <c:pt idx="0">
                  <c:v>0.02</c:v>
                </c:pt>
                <c:pt idx="1">
                  <c:v>0.02</c:v>
                </c:pt>
                <c:pt idx="2">
                  <c:v>0.01</c:v>
                </c:pt>
                <c:pt idx="3">
                  <c:v>0.02</c:v>
                </c:pt>
                <c:pt idx="4">
                  <c:v>0.02</c:v>
                </c:pt>
                <c:pt idx="5">
                  <c:v>0.02</c:v>
                </c:pt>
                <c:pt idx="6">
                  <c:v>0.02</c:v>
                </c:pt>
                <c:pt idx="7">
                  <c:v>0.09</c:v>
                </c:pt>
                <c:pt idx="8">
                  <c:v>0.12</c:v>
                </c:pt>
              </c:numCache>
            </c:numRef>
          </c:val>
          <c:extLst>
            <c:ext xmlns:c16="http://schemas.microsoft.com/office/drawing/2014/chart" uri="{C3380CC4-5D6E-409C-BE32-E72D297353CC}">
              <c16:uniqueId val="{00000000-BD2E-42E8-98D7-74EA2636CE5A}"/>
            </c:ext>
          </c:extLst>
        </c:ser>
        <c:ser>
          <c:idx val="1"/>
          <c:order val="1"/>
          <c:tx>
            <c:strRef>
              <c:f>Sheet1!$C$1</c:f>
              <c:strCache>
                <c:ptCount val="1"/>
                <c:pt idx="0">
                  <c:v>1-4</c:v>
                </c:pt>
              </c:strCache>
            </c:strRef>
          </c:tx>
          <c:spPr>
            <a:solidFill>
              <a:schemeClr val="accent5"/>
            </a:solidFill>
            <a:ln>
              <a:noFill/>
            </a:ln>
            <a:effectLst/>
          </c:spPr>
          <c:invertIfNegative val="0"/>
          <c:dLbls>
            <c:dLbl>
              <c:idx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7-A237-4B53-B431-EBA6E21CE389}"/>
                </c:ext>
              </c:extLst>
            </c:dLbl>
            <c:dLbl>
              <c:idx val="1"/>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6-A237-4B53-B431-EBA6E21CE389}"/>
                </c:ext>
              </c:extLst>
            </c:dLbl>
            <c:dLbl>
              <c:idx val="3"/>
              <c:spPr>
                <a:noFill/>
                <a:ln>
                  <a:noFill/>
                </a:ln>
                <a:effectLst/>
              </c:spPr>
              <c:txPr>
                <a:bodyPr rot="0" spcFirstLastPara="1" vertOverflow="ellipsis" vert="horz" wrap="square" anchor="ctr" anchorCtr="1"/>
                <a:lstStyle/>
                <a:p>
                  <a:pPr>
                    <a:defRPr sz="11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4-A237-4B53-B431-EBA6E21CE389}"/>
                </c:ext>
              </c:extLst>
            </c:dLbl>
            <c:dLbl>
              <c:idx val="4"/>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5-A237-4B53-B431-EBA6E21CE389}"/>
                </c:ext>
              </c:extLst>
            </c:dLbl>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It would prevent larger, catastrophic fires</c:v>
                </c:pt>
                <c:pt idx="1">
                  <c:v>It would improve forest health</c:v>
                </c:pt>
                <c:pt idx="2">
                  <c:v>It would help keep firefighters safe</c:v>
                </c:pt>
                <c:pt idx="3">
                  <c:v>*It would save taxpayer dollars</c:v>
                </c:pt>
                <c:pt idx="4">
                  <c:v>It would protect water quality</c:v>
                </c:pt>
                <c:pt idx="5">
                  <c:v>It would remove invasive species</c:v>
                </c:pt>
                <c:pt idx="6">
                  <c:v>It would create jobs for firefighters and forestry experts in rural areas</c:v>
                </c:pt>
                <c:pt idx="7">
                  <c:v>*It would cost taxpayer dollars</c:v>
                </c:pt>
                <c:pt idx="8">
                  <c:v>It will lead to more smoke that will put people’s health at risk</c:v>
                </c:pt>
              </c:strCache>
            </c:strRef>
          </c:cat>
          <c:val>
            <c:numRef>
              <c:f>Sheet1!$C$2:$C$10</c:f>
              <c:numCache>
                <c:formatCode>0%</c:formatCode>
                <c:ptCount val="9"/>
                <c:pt idx="0">
                  <c:v>0.06</c:v>
                </c:pt>
                <c:pt idx="1">
                  <c:v>0.06</c:v>
                </c:pt>
                <c:pt idx="2">
                  <c:v>7.0000000000000007E-2</c:v>
                </c:pt>
                <c:pt idx="3">
                  <c:v>0.05</c:v>
                </c:pt>
                <c:pt idx="4">
                  <c:v>0.06</c:v>
                </c:pt>
                <c:pt idx="5">
                  <c:v>0.08</c:v>
                </c:pt>
                <c:pt idx="6">
                  <c:v>0.09</c:v>
                </c:pt>
                <c:pt idx="7">
                  <c:v>0.25</c:v>
                </c:pt>
                <c:pt idx="8">
                  <c:v>0.38</c:v>
                </c:pt>
              </c:numCache>
            </c:numRef>
          </c:val>
          <c:extLst>
            <c:ext xmlns:c16="http://schemas.microsoft.com/office/drawing/2014/chart" uri="{C3380CC4-5D6E-409C-BE32-E72D297353CC}">
              <c16:uniqueId val="{00000001-BD2E-42E8-98D7-74EA2636CE5A}"/>
            </c:ext>
          </c:extLst>
        </c:ser>
        <c:ser>
          <c:idx val="2"/>
          <c:order val="2"/>
          <c:tx>
            <c:strRef>
              <c:f>Sheet1!$D$1</c:f>
              <c:strCache>
                <c:ptCount val="1"/>
                <c:pt idx="0">
                  <c:v>5 (Neutral)/Don't Know</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It would prevent larger, catastrophic fires</c:v>
                </c:pt>
                <c:pt idx="1">
                  <c:v>It would improve forest health</c:v>
                </c:pt>
                <c:pt idx="2">
                  <c:v>It would help keep firefighters safe</c:v>
                </c:pt>
                <c:pt idx="3">
                  <c:v>*It would save taxpayer dollars</c:v>
                </c:pt>
                <c:pt idx="4">
                  <c:v>It would protect water quality</c:v>
                </c:pt>
                <c:pt idx="5">
                  <c:v>It would remove invasive species</c:v>
                </c:pt>
                <c:pt idx="6">
                  <c:v>It would create jobs for firefighters and forestry experts in rural areas</c:v>
                </c:pt>
                <c:pt idx="7">
                  <c:v>*It would cost taxpayer dollars</c:v>
                </c:pt>
                <c:pt idx="8">
                  <c:v>It will lead to more smoke that will put people’s health at risk</c:v>
                </c:pt>
              </c:strCache>
            </c:strRef>
          </c:cat>
          <c:val>
            <c:numRef>
              <c:f>Sheet1!$D$2:$D$10</c:f>
              <c:numCache>
                <c:formatCode>0%</c:formatCode>
                <c:ptCount val="9"/>
                <c:pt idx="0">
                  <c:v>7.0000000000000007E-2</c:v>
                </c:pt>
                <c:pt idx="1">
                  <c:v>9.0000000000000011E-2</c:v>
                </c:pt>
                <c:pt idx="2">
                  <c:v>0.12</c:v>
                </c:pt>
                <c:pt idx="3">
                  <c:v>0.15000000000000002</c:v>
                </c:pt>
                <c:pt idx="4">
                  <c:v>0.24000000000000002</c:v>
                </c:pt>
                <c:pt idx="5">
                  <c:v>0.17</c:v>
                </c:pt>
                <c:pt idx="6">
                  <c:v>0.16</c:v>
                </c:pt>
                <c:pt idx="7">
                  <c:v>0.33</c:v>
                </c:pt>
                <c:pt idx="8">
                  <c:v>0.26</c:v>
                </c:pt>
              </c:numCache>
            </c:numRef>
          </c:val>
          <c:extLst>
            <c:ext xmlns:c16="http://schemas.microsoft.com/office/drawing/2014/chart" uri="{C3380CC4-5D6E-409C-BE32-E72D297353CC}">
              <c16:uniqueId val="{00000002-BD2E-42E8-98D7-74EA2636CE5A}"/>
            </c:ext>
          </c:extLst>
        </c:ser>
        <c:ser>
          <c:idx val="3"/>
          <c:order val="3"/>
          <c:tx>
            <c:strRef>
              <c:f>Sheet1!$E$1</c:f>
              <c:strCache>
                <c:ptCount val="1"/>
                <c:pt idx="0">
                  <c:v>6-9</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It would prevent larger, catastrophic fires</c:v>
                </c:pt>
                <c:pt idx="1">
                  <c:v>It would improve forest health</c:v>
                </c:pt>
                <c:pt idx="2">
                  <c:v>It would help keep firefighters safe</c:v>
                </c:pt>
                <c:pt idx="3">
                  <c:v>*It would save taxpayer dollars</c:v>
                </c:pt>
                <c:pt idx="4">
                  <c:v>It would protect water quality</c:v>
                </c:pt>
                <c:pt idx="5">
                  <c:v>It would remove invasive species</c:v>
                </c:pt>
                <c:pt idx="6">
                  <c:v>It would create jobs for firefighters and forestry experts in rural areas</c:v>
                </c:pt>
                <c:pt idx="7">
                  <c:v>*It would cost taxpayer dollars</c:v>
                </c:pt>
                <c:pt idx="8">
                  <c:v>It will lead to more smoke that will put people’s health at risk</c:v>
                </c:pt>
              </c:strCache>
            </c:strRef>
          </c:cat>
          <c:val>
            <c:numRef>
              <c:f>Sheet1!$E$2:$E$10</c:f>
              <c:numCache>
                <c:formatCode>0%</c:formatCode>
                <c:ptCount val="9"/>
                <c:pt idx="0">
                  <c:v>0.39</c:v>
                </c:pt>
                <c:pt idx="1">
                  <c:v>0.46</c:v>
                </c:pt>
                <c:pt idx="2">
                  <c:v>0.47</c:v>
                </c:pt>
                <c:pt idx="3">
                  <c:v>0.48</c:v>
                </c:pt>
                <c:pt idx="4">
                  <c:v>0.4</c:v>
                </c:pt>
                <c:pt idx="5">
                  <c:v>0.44</c:v>
                </c:pt>
                <c:pt idx="6">
                  <c:v>0.47</c:v>
                </c:pt>
                <c:pt idx="7">
                  <c:v>0.25</c:v>
                </c:pt>
                <c:pt idx="8">
                  <c:v>0.2</c:v>
                </c:pt>
              </c:numCache>
            </c:numRef>
          </c:val>
          <c:extLst>
            <c:ext xmlns:c16="http://schemas.microsoft.com/office/drawing/2014/chart" uri="{C3380CC4-5D6E-409C-BE32-E72D297353CC}">
              <c16:uniqueId val="{00000003-BD2E-42E8-98D7-74EA2636CE5A}"/>
            </c:ext>
          </c:extLst>
        </c:ser>
        <c:ser>
          <c:idx val="4"/>
          <c:order val="4"/>
          <c:tx>
            <c:strRef>
              <c:f>Sheet1!$F$1</c:f>
              <c:strCache>
                <c:ptCount val="1"/>
                <c:pt idx="0">
                  <c:v>10 (Best Thing)</c:v>
                </c:pt>
              </c:strCache>
            </c:strRef>
          </c:tx>
          <c:spPr>
            <a:solidFill>
              <a:schemeClr val="accent1"/>
            </a:solidFill>
            <a:ln>
              <a:noFill/>
            </a:ln>
            <a:effectLst/>
          </c:spPr>
          <c:invertIfNegative val="0"/>
          <c:dLbls>
            <c:dLbl>
              <c:idx val="8"/>
              <c:delete val="1"/>
              <c:extLst>
                <c:ext xmlns:c15="http://schemas.microsoft.com/office/drawing/2012/chart" uri="{CE6537A1-D6FC-4f65-9D91-7224C49458BB}"/>
                <c:ext xmlns:c16="http://schemas.microsoft.com/office/drawing/2014/chart" uri="{C3380CC4-5D6E-409C-BE32-E72D297353CC}">
                  <c16:uniqueId val="{00000008-A237-4B53-B431-EBA6E21CE389}"/>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accent3"/>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It would prevent larger, catastrophic fires</c:v>
                </c:pt>
                <c:pt idx="1">
                  <c:v>It would improve forest health</c:v>
                </c:pt>
                <c:pt idx="2">
                  <c:v>It would help keep firefighters safe</c:v>
                </c:pt>
                <c:pt idx="3">
                  <c:v>*It would save taxpayer dollars</c:v>
                </c:pt>
                <c:pt idx="4">
                  <c:v>It would protect water quality</c:v>
                </c:pt>
                <c:pt idx="5">
                  <c:v>It would remove invasive species</c:v>
                </c:pt>
                <c:pt idx="6">
                  <c:v>It would create jobs for firefighters and forestry experts in rural areas</c:v>
                </c:pt>
                <c:pt idx="7">
                  <c:v>*It would cost taxpayer dollars</c:v>
                </c:pt>
                <c:pt idx="8">
                  <c:v>It will lead to more smoke that will put people’s health at risk</c:v>
                </c:pt>
              </c:strCache>
            </c:strRef>
          </c:cat>
          <c:val>
            <c:numRef>
              <c:f>Sheet1!$F$2:$F$10</c:f>
              <c:numCache>
                <c:formatCode>0%</c:formatCode>
                <c:ptCount val="9"/>
                <c:pt idx="0">
                  <c:v>0.46</c:v>
                </c:pt>
                <c:pt idx="1">
                  <c:v>0.38</c:v>
                </c:pt>
                <c:pt idx="2">
                  <c:v>0.34</c:v>
                </c:pt>
                <c:pt idx="3">
                  <c:v>0.28999999999999998</c:v>
                </c:pt>
                <c:pt idx="4">
                  <c:v>0.28000000000000003</c:v>
                </c:pt>
                <c:pt idx="5">
                  <c:v>0.28000000000000003</c:v>
                </c:pt>
                <c:pt idx="6">
                  <c:v>0.26</c:v>
                </c:pt>
                <c:pt idx="7">
                  <c:v>0.08</c:v>
                </c:pt>
                <c:pt idx="8">
                  <c:v>0.03</c:v>
                </c:pt>
              </c:numCache>
            </c:numRef>
          </c:val>
          <c:extLst>
            <c:ext xmlns:c16="http://schemas.microsoft.com/office/drawing/2014/chart" uri="{C3380CC4-5D6E-409C-BE32-E72D297353CC}">
              <c16:uniqueId val="{00000004-BD2E-42E8-98D7-74EA2636CE5A}"/>
            </c:ext>
          </c:extLst>
        </c:ser>
        <c:dLbls>
          <c:showLegendKey val="0"/>
          <c:showVal val="0"/>
          <c:showCatName val="0"/>
          <c:showSerName val="0"/>
          <c:showPercent val="0"/>
          <c:showBubbleSize val="0"/>
        </c:dLbls>
        <c:gapWidth val="30"/>
        <c:overlap val="100"/>
        <c:axId val="989484176"/>
        <c:axId val="731364928"/>
      </c:barChart>
      <c:catAx>
        <c:axId val="989484176"/>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lgn="r">
              <a:lnSpc>
                <a:spcPts val="1500"/>
              </a:lnSpc>
              <a:defRPr sz="1800" b="0" i="0" u="none" strike="noStrike" kern="1200" baseline="0">
                <a:solidFill>
                  <a:schemeClr val="tx1"/>
                </a:solidFill>
                <a:latin typeface="+mn-lt"/>
                <a:ea typeface="+mn-ea"/>
                <a:cs typeface="+mn-cs"/>
              </a:defRPr>
            </a:pPr>
            <a:endParaRPr lang="en-US"/>
          </a:p>
        </c:txPr>
        <c:crossAx val="731364928"/>
        <c:crosses val="autoZero"/>
        <c:auto val="1"/>
        <c:lblAlgn val="ctr"/>
        <c:lblOffset val="0"/>
        <c:noMultiLvlLbl val="0"/>
      </c:catAx>
      <c:valAx>
        <c:axId val="731364928"/>
        <c:scaling>
          <c:orientation val="minMax"/>
        </c:scaling>
        <c:delete val="1"/>
        <c:axPos val="t"/>
        <c:numFmt formatCode="0%" sourceLinked="1"/>
        <c:majorTickMark val="none"/>
        <c:minorTickMark val="none"/>
        <c:tickLblPos val="nextTo"/>
        <c:crossAx val="989484176"/>
        <c:crosses val="autoZero"/>
        <c:crossBetween val="between"/>
        <c:majorUnit val="0.2"/>
      </c:valAx>
      <c:spPr>
        <a:noFill/>
        <a:ln>
          <a:noFill/>
        </a:ln>
        <a:effectLst/>
      </c:spPr>
    </c:plotArea>
    <c:legend>
      <c:legendPos val="t"/>
      <c:layout>
        <c:manualLayout>
          <c:xMode val="edge"/>
          <c:yMode val="edge"/>
          <c:x val="0.34361204833946096"/>
          <c:y val="4.544975213780842E-2"/>
          <c:w val="0.64643352586227576"/>
          <c:h val="6.5784758562804871E-2"/>
        </c:manualLayout>
      </c:layout>
      <c:overlay val="0"/>
      <c:spPr>
        <a:noFill/>
        <a:ln>
          <a:noFill/>
        </a:ln>
        <a:effectLst/>
      </c:spPr>
      <c:txPr>
        <a:bodyPr rot="0" spcFirstLastPara="1" vertOverflow="ellipsis" vert="horz" wrap="square" anchor="ctr" anchorCtr="1"/>
        <a:lstStyle/>
        <a:p>
          <a:pPr>
            <a:defRPr sz="13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solidFill>
            <a:schemeClr val="tx1"/>
          </a:solidFill>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024239796982166"/>
          <c:y val="9.4441731560329228E-2"/>
          <c:w val="0.49134273870900491"/>
          <c:h val="0.87222840649835598"/>
        </c:manualLayout>
      </c:layout>
      <c:barChart>
        <c:barDir val="bar"/>
        <c:grouping val="percentStacked"/>
        <c:varyColors val="0"/>
        <c:ser>
          <c:idx val="0"/>
          <c:order val="0"/>
          <c:tx>
            <c:strRef>
              <c:f>Sheet1!$B$1</c:f>
              <c:strCache>
                <c:ptCount val="1"/>
                <c:pt idx="0">
                  <c:v>Very Lkly.</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It would improve forest health</c:v>
                </c:pt>
                <c:pt idx="1">
                  <c:v>It would prevent larger, 
catastrophic fires</c:v>
                </c:pt>
                <c:pt idx="2">
                  <c:v>It would help keep firefighters safe</c:v>
                </c:pt>
                <c:pt idx="3">
                  <c:v>It would create jobs for firefighters and forestry experts in rural areas</c:v>
                </c:pt>
                <c:pt idx="4">
                  <c:v>*It would cost taxpayer dollars</c:v>
                </c:pt>
                <c:pt idx="5">
                  <c:v>*It would save taxpayer dollars</c:v>
                </c:pt>
                <c:pt idx="6">
                  <c:v>It would remove invasive species</c:v>
                </c:pt>
                <c:pt idx="7">
                  <c:v>It would protect water quality</c:v>
                </c:pt>
                <c:pt idx="8">
                  <c:v>It will lead to more smoke that will put people's health at risk</c:v>
                </c:pt>
              </c:strCache>
            </c:strRef>
          </c:cat>
          <c:val>
            <c:numRef>
              <c:f>Sheet1!$B$2:$B$10</c:f>
              <c:numCache>
                <c:formatCode>0%</c:formatCode>
                <c:ptCount val="9"/>
                <c:pt idx="0">
                  <c:v>0.55000000000000004</c:v>
                </c:pt>
                <c:pt idx="1">
                  <c:v>0.54</c:v>
                </c:pt>
                <c:pt idx="2">
                  <c:v>0.45</c:v>
                </c:pt>
                <c:pt idx="3">
                  <c:v>0.44</c:v>
                </c:pt>
                <c:pt idx="4">
                  <c:v>0.3</c:v>
                </c:pt>
                <c:pt idx="5">
                  <c:v>0.34</c:v>
                </c:pt>
                <c:pt idx="6">
                  <c:v>0.28000000000000003</c:v>
                </c:pt>
                <c:pt idx="7">
                  <c:v>0.28000000000000003</c:v>
                </c:pt>
                <c:pt idx="8">
                  <c:v>0.13</c:v>
                </c:pt>
              </c:numCache>
            </c:numRef>
          </c:val>
          <c:extLst>
            <c:ext xmlns:c16="http://schemas.microsoft.com/office/drawing/2014/chart" uri="{C3380CC4-5D6E-409C-BE32-E72D297353CC}">
              <c16:uniqueId val="{00000000-BD2E-42E8-98D7-74EA2636CE5A}"/>
            </c:ext>
          </c:extLst>
        </c:ser>
        <c:ser>
          <c:idx val="1"/>
          <c:order val="1"/>
          <c:tx>
            <c:strRef>
              <c:f>Sheet1!$C$1</c:f>
              <c:strCache>
                <c:ptCount val="1"/>
                <c:pt idx="0">
                  <c:v>Smwt. Lkly.</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accent3"/>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It would improve forest health</c:v>
                </c:pt>
                <c:pt idx="1">
                  <c:v>It would prevent larger, 
catastrophic fires</c:v>
                </c:pt>
                <c:pt idx="2">
                  <c:v>It would help keep firefighters safe</c:v>
                </c:pt>
                <c:pt idx="3">
                  <c:v>It would create jobs for firefighters and forestry experts in rural areas</c:v>
                </c:pt>
                <c:pt idx="4">
                  <c:v>*It would cost taxpayer dollars</c:v>
                </c:pt>
                <c:pt idx="5">
                  <c:v>*It would save taxpayer dollars</c:v>
                </c:pt>
                <c:pt idx="6">
                  <c:v>It would remove invasive species</c:v>
                </c:pt>
                <c:pt idx="7">
                  <c:v>It would protect water quality</c:v>
                </c:pt>
                <c:pt idx="8">
                  <c:v>It will lead to more smoke that will put people's health at risk</c:v>
                </c:pt>
              </c:strCache>
            </c:strRef>
          </c:cat>
          <c:val>
            <c:numRef>
              <c:f>Sheet1!$C$2:$C$10</c:f>
              <c:numCache>
                <c:formatCode>0%</c:formatCode>
                <c:ptCount val="9"/>
                <c:pt idx="0">
                  <c:v>0.31</c:v>
                </c:pt>
                <c:pt idx="1">
                  <c:v>0.28999999999999998</c:v>
                </c:pt>
                <c:pt idx="2">
                  <c:v>0.36</c:v>
                </c:pt>
                <c:pt idx="3">
                  <c:v>0.37</c:v>
                </c:pt>
                <c:pt idx="4">
                  <c:v>0.42</c:v>
                </c:pt>
                <c:pt idx="5">
                  <c:v>0.34</c:v>
                </c:pt>
                <c:pt idx="6">
                  <c:v>0.37</c:v>
                </c:pt>
                <c:pt idx="7">
                  <c:v>0.33</c:v>
                </c:pt>
                <c:pt idx="8">
                  <c:v>0.34</c:v>
                </c:pt>
              </c:numCache>
            </c:numRef>
          </c:val>
          <c:extLst>
            <c:ext xmlns:c16="http://schemas.microsoft.com/office/drawing/2014/chart" uri="{C3380CC4-5D6E-409C-BE32-E72D297353CC}">
              <c16:uniqueId val="{00000001-BD2E-42E8-98D7-74EA2636CE5A}"/>
            </c:ext>
          </c:extLst>
        </c:ser>
        <c:ser>
          <c:idx val="2"/>
          <c:order val="2"/>
          <c:tx>
            <c:strRef>
              <c:f>Sheet1!$D$1</c:f>
              <c:strCache>
                <c:ptCount val="1"/>
                <c:pt idx="0">
                  <c:v>Don't Know</c:v>
                </c:pt>
              </c:strCache>
            </c:strRef>
          </c:tx>
          <c:spPr>
            <a:solidFill>
              <a:schemeClr val="accent6"/>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C-DAF6-432B-9783-91D307B96B64}"/>
                </c:ext>
              </c:extLst>
            </c:dLbl>
            <c:dLbl>
              <c:idx val="1"/>
              <c:delete val="1"/>
              <c:extLst>
                <c:ext xmlns:c15="http://schemas.microsoft.com/office/drawing/2012/chart" uri="{CE6537A1-D6FC-4f65-9D91-7224C49458BB}"/>
                <c:ext xmlns:c16="http://schemas.microsoft.com/office/drawing/2014/chart" uri="{C3380CC4-5D6E-409C-BE32-E72D297353CC}">
                  <c16:uniqueId val="{00000003-DAF6-432B-9783-91D307B96B64}"/>
                </c:ext>
              </c:extLst>
            </c:dLbl>
            <c:dLbl>
              <c:idx val="2"/>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D-DAF6-432B-9783-91D307B96B64}"/>
                </c:ext>
              </c:extLst>
            </c:dLbl>
            <c:dLbl>
              <c:idx val="3"/>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11-DAF6-432B-9783-91D307B96B64}"/>
                </c:ext>
              </c:extLst>
            </c:dLbl>
            <c:dLbl>
              <c:idx val="4"/>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12-DAF6-432B-9783-91D307B96B64}"/>
                </c:ext>
              </c:extLst>
            </c:dLbl>
            <c:dLbl>
              <c:idx val="8"/>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14-DAF6-432B-9783-91D307B96B64}"/>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It would improve forest health</c:v>
                </c:pt>
                <c:pt idx="1">
                  <c:v>It would prevent larger, 
catastrophic fires</c:v>
                </c:pt>
                <c:pt idx="2">
                  <c:v>It would help keep firefighters safe</c:v>
                </c:pt>
                <c:pt idx="3">
                  <c:v>It would create jobs for firefighters and forestry experts in rural areas</c:v>
                </c:pt>
                <c:pt idx="4">
                  <c:v>*It would cost taxpayer dollars</c:v>
                </c:pt>
                <c:pt idx="5">
                  <c:v>*It would save taxpayer dollars</c:v>
                </c:pt>
                <c:pt idx="6">
                  <c:v>It would remove invasive species</c:v>
                </c:pt>
                <c:pt idx="7">
                  <c:v>It would protect water quality</c:v>
                </c:pt>
                <c:pt idx="8">
                  <c:v>It will lead to more smoke that will put people's health at risk</c:v>
                </c:pt>
              </c:strCache>
            </c:strRef>
          </c:cat>
          <c:val>
            <c:numRef>
              <c:f>Sheet1!$D$2:$D$10</c:f>
              <c:numCache>
                <c:formatCode>0%</c:formatCode>
                <c:ptCount val="9"/>
                <c:pt idx="0">
                  <c:v>0.05</c:v>
                </c:pt>
                <c:pt idx="1">
                  <c:v>0.04</c:v>
                </c:pt>
                <c:pt idx="2">
                  <c:v>0.06</c:v>
                </c:pt>
                <c:pt idx="3">
                  <c:v>7.0000000000000007E-2</c:v>
                </c:pt>
                <c:pt idx="4">
                  <c:v>0.08</c:v>
                </c:pt>
                <c:pt idx="5">
                  <c:v>0.12</c:v>
                </c:pt>
                <c:pt idx="6">
                  <c:v>0.14000000000000001</c:v>
                </c:pt>
                <c:pt idx="7">
                  <c:v>0.16</c:v>
                </c:pt>
                <c:pt idx="8">
                  <c:v>0.05</c:v>
                </c:pt>
              </c:numCache>
            </c:numRef>
          </c:val>
          <c:extLst>
            <c:ext xmlns:c16="http://schemas.microsoft.com/office/drawing/2014/chart" uri="{C3380CC4-5D6E-409C-BE32-E72D297353CC}">
              <c16:uniqueId val="{00000002-BD2E-42E8-98D7-74EA2636CE5A}"/>
            </c:ext>
          </c:extLst>
        </c:ser>
        <c:ser>
          <c:idx val="3"/>
          <c:order val="3"/>
          <c:tx>
            <c:strRef>
              <c:f>Sheet1!$E$1</c:f>
              <c:strCache>
                <c:ptCount val="1"/>
                <c:pt idx="0">
                  <c:v>Smwt. Unlkly.</c:v>
                </c:pt>
              </c:strCache>
            </c:strRef>
          </c:tx>
          <c:spPr>
            <a:solidFill>
              <a:schemeClr val="accent5"/>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B-DAF6-432B-9783-91D307B96B64}"/>
                </c:ext>
              </c:extLst>
            </c:dLbl>
            <c:dLbl>
              <c:idx val="1"/>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E-DAF6-432B-9783-91D307B96B64}"/>
                </c:ext>
              </c:extLst>
            </c:dLbl>
            <c:dLbl>
              <c:idx val="2"/>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F-DAF6-432B-9783-91D307B96B64}"/>
                </c:ext>
              </c:extLst>
            </c:dLbl>
            <c:dLbl>
              <c:idx val="3"/>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10-DAF6-432B-9783-91D307B96B64}"/>
                </c:ext>
              </c:extLst>
            </c:dLbl>
            <c:dLbl>
              <c:idx val="4"/>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13-DAF6-432B-9783-91D307B96B64}"/>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It would improve forest health</c:v>
                </c:pt>
                <c:pt idx="1">
                  <c:v>It would prevent larger, 
catastrophic fires</c:v>
                </c:pt>
                <c:pt idx="2">
                  <c:v>It would help keep firefighters safe</c:v>
                </c:pt>
                <c:pt idx="3">
                  <c:v>It would create jobs for firefighters and forestry experts in rural areas</c:v>
                </c:pt>
                <c:pt idx="4">
                  <c:v>*It would cost taxpayer dollars</c:v>
                </c:pt>
                <c:pt idx="5">
                  <c:v>*It would save taxpayer dollars</c:v>
                </c:pt>
                <c:pt idx="6">
                  <c:v>It would remove invasive species</c:v>
                </c:pt>
                <c:pt idx="7">
                  <c:v>It would protect water quality</c:v>
                </c:pt>
                <c:pt idx="8">
                  <c:v>It will lead to more smoke that will put people's health at risk</c:v>
                </c:pt>
              </c:strCache>
            </c:strRef>
          </c:cat>
          <c:val>
            <c:numRef>
              <c:f>Sheet1!$E$2:$E$10</c:f>
              <c:numCache>
                <c:formatCode>0%</c:formatCode>
                <c:ptCount val="9"/>
                <c:pt idx="0">
                  <c:v>0.05</c:v>
                </c:pt>
                <c:pt idx="1">
                  <c:v>0.06</c:v>
                </c:pt>
                <c:pt idx="2">
                  <c:v>7.0000000000000007E-2</c:v>
                </c:pt>
                <c:pt idx="3">
                  <c:v>0.09</c:v>
                </c:pt>
                <c:pt idx="4">
                  <c:v>0.09</c:v>
                </c:pt>
                <c:pt idx="5">
                  <c:v>0.11</c:v>
                </c:pt>
                <c:pt idx="6">
                  <c:v>0.13</c:v>
                </c:pt>
                <c:pt idx="7">
                  <c:v>0.15</c:v>
                </c:pt>
                <c:pt idx="8">
                  <c:v>0.28999999999999998</c:v>
                </c:pt>
              </c:numCache>
            </c:numRef>
          </c:val>
          <c:extLst>
            <c:ext xmlns:c16="http://schemas.microsoft.com/office/drawing/2014/chart" uri="{C3380CC4-5D6E-409C-BE32-E72D297353CC}">
              <c16:uniqueId val="{00000003-BD2E-42E8-98D7-74EA2636CE5A}"/>
            </c:ext>
          </c:extLst>
        </c:ser>
        <c:ser>
          <c:idx val="4"/>
          <c:order val="4"/>
          <c:tx>
            <c:strRef>
              <c:f>Sheet1!$F$1</c:f>
              <c:strCache>
                <c:ptCount val="1"/>
                <c:pt idx="0">
                  <c:v>Very Unlkly.</c:v>
                </c:pt>
              </c:strCache>
            </c:strRef>
          </c:tx>
          <c:spPr>
            <a:solidFill>
              <a:schemeClr val="accent4"/>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5-DAF6-432B-9783-91D307B96B64}"/>
                </c:ext>
              </c:extLst>
            </c:dLbl>
            <c:dLbl>
              <c:idx val="1"/>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A-DAF6-432B-9783-91D307B96B64}"/>
                </c:ext>
              </c:extLst>
            </c:dLbl>
            <c:dLbl>
              <c:idx val="2"/>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accent3"/>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6-DAF6-432B-9783-91D307B96B64}"/>
                </c:ext>
              </c:extLst>
            </c:dLbl>
            <c:dLbl>
              <c:idx val="3"/>
              <c:delete val="1"/>
              <c:extLst>
                <c:ext xmlns:c15="http://schemas.microsoft.com/office/drawing/2012/chart" uri="{CE6537A1-D6FC-4f65-9D91-7224C49458BB}"/>
                <c:ext xmlns:c16="http://schemas.microsoft.com/office/drawing/2014/chart" uri="{C3380CC4-5D6E-409C-BE32-E72D297353CC}">
                  <c16:uniqueId val="{00000004-DAF6-432B-9783-91D307B96B64}"/>
                </c:ext>
              </c:extLst>
            </c:dLbl>
            <c:dLbl>
              <c:idx val="5"/>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7-DAF6-432B-9783-91D307B96B64}"/>
                </c:ext>
              </c:extLst>
            </c:dLbl>
            <c:dLbl>
              <c:idx val="6"/>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8-DAF6-432B-9783-91D307B96B64}"/>
                </c:ext>
              </c:extLst>
            </c:dLbl>
            <c:dLbl>
              <c:idx val="7"/>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accent3"/>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9-DAF6-432B-9783-91D307B96B64}"/>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accent3"/>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Sheet1!$A$2:$A$10</c:f>
              <c:strCache>
                <c:ptCount val="9"/>
                <c:pt idx="0">
                  <c:v>It would improve forest health</c:v>
                </c:pt>
                <c:pt idx="1">
                  <c:v>It would prevent larger, 
catastrophic fires</c:v>
                </c:pt>
                <c:pt idx="2">
                  <c:v>It would help keep firefighters safe</c:v>
                </c:pt>
                <c:pt idx="3">
                  <c:v>It would create jobs for firefighters and forestry experts in rural areas</c:v>
                </c:pt>
                <c:pt idx="4">
                  <c:v>*It would cost taxpayer dollars</c:v>
                </c:pt>
                <c:pt idx="5">
                  <c:v>*It would save taxpayer dollars</c:v>
                </c:pt>
                <c:pt idx="6">
                  <c:v>It would remove invasive species</c:v>
                </c:pt>
                <c:pt idx="7">
                  <c:v>It would protect water quality</c:v>
                </c:pt>
                <c:pt idx="8">
                  <c:v>It will lead to more smoke that will put people's health at risk</c:v>
                </c:pt>
              </c:strCache>
            </c:strRef>
          </c:cat>
          <c:val>
            <c:numRef>
              <c:f>Sheet1!$F$2:$F$10</c:f>
              <c:numCache>
                <c:formatCode>0%</c:formatCode>
                <c:ptCount val="9"/>
                <c:pt idx="0">
                  <c:v>0.04</c:v>
                </c:pt>
                <c:pt idx="1">
                  <c:v>7.0000000000000007E-2</c:v>
                </c:pt>
                <c:pt idx="2">
                  <c:v>0.06</c:v>
                </c:pt>
                <c:pt idx="3">
                  <c:v>0.04</c:v>
                </c:pt>
                <c:pt idx="4">
                  <c:v>0.11</c:v>
                </c:pt>
                <c:pt idx="5">
                  <c:v>0.1</c:v>
                </c:pt>
                <c:pt idx="6">
                  <c:v>0.08</c:v>
                </c:pt>
                <c:pt idx="7">
                  <c:v>0.08</c:v>
                </c:pt>
                <c:pt idx="8">
                  <c:v>0.19</c:v>
                </c:pt>
              </c:numCache>
            </c:numRef>
          </c:val>
          <c:extLst>
            <c:ext xmlns:c16="http://schemas.microsoft.com/office/drawing/2014/chart" uri="{C3380CC4-5D6E-409C-BE32-E72D297353CC}">
              <c16:uniqueId val="{00000004-BD2E-42E8-98D7-74EA2636CE5A}"/>
            </c:ext>
          </c:extLst>
        </c:ser>
        <c:dLbls>
          <c:showLegendKey val="0"/>
          <c:showVal val="0"/>
          <c:showCatName val="0"/>
          <c:showSerName val="0"/>
          <c:showPercent val="0"/>
          <c:showBubbleSize val="0"/>
        </c:dLbls>
        <c:gapWidth val="30"/>
        <c:overlap val="100"/>
        <c:axId val="989484176"/>
        <c:axId val="731364928"/>
      </c:barChart>
      <c:catAx>
        <c:axId val="989484176"/>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lgn="r">
              <a:lnSpc>
                <a:spcPts val="1500"/>
              </a:lnSpc>
              <a:defRPr sz="1800" b="0" i="0" u="none" strike="noStrike" kern="1200" baseline="0">
                <a:solidFill>
                  <a:schemeClr val="tx1"/>
                </a:solidFill>
                <a:latin typeface="+mn-lt"/>
                <a:ea typeface="+mn-ea"/>
                <a:cs typeface="+mn-cs"/>
              </a:defRPr>
            </a:pPr>
            <a:endParaRPr lang="en-US"/>
          </a:p>
        </c:txPr>
        <c:crossAx val="731364928"/>
        <c:crosses val="autoZero"/>
        <c:auto val="1"/>
        <c:lblAlgn val="ctr"/>
        <c:lblOffset val="0"/>
        <c:noMultiLvlLbl val="0"/>
      </c:catAx>
      <c:valAx>
        <c:axId val="731364928"/>
        <c:scaling>
          <c:orientation val="minMax"/>
        </c:scaling>
        <c:delete val="1"/>
        <c:axPos val="t"/>
        <c:numFmt formatCode="0%" sourceLinked="1"/>
        <c:majorTickMark val="none"/>
        <c:minorTickMark val="none"/>
        <c:tickLblPos val="nextTo"/>
        <c:crossAx val="989484176"/>
        <c:crosses val="autoZero"/>
        <c:crossBetween val="between"/>
        <c:majorUnit val="0.2"/>
      </c:valAx>
      <c:spPr>
        <a:noFill/>
        <a:ln>
          <a:noFill/>
        </a:ln>
        <a:effectLst/>
      </c:spPr>
    </c:plotArea>
    <c:legend>
      <c:legendPos val="t"/>
      <c:layout>
        <c:manualLayout>
          <c:xMode val="edge"/>
          <c:yMode val="edge"/>
          <c:x val="0.34361204833946096"/>
          <c:y val="1.9740374366011729E-2"/>
          <c:w val="0.65638803696844727"/>
          <c:h val="6.2020129725094991E-2"/>
        </c:manualLayout>
      </c:layout>
      <c:overlay val="0"/>
      <c:spPr>
        <a:noFill/>
        <a:ln>
          <a:noFill/>
        </a:ln>
        <a:effectLst/>
      </c:spPr>
      <c:txPr>
        <a:bodyPr rot="0" spcFirstLastPara="1" vertOverflow="ellipsis" vert="horz" wrap="square" anchor="ctr" anchorCtr="1"/>
        <a:lstStyle/>
        <a:p>
          <a:pPr>
            <a:defRPr sz="13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solidFill>
            <a:schemeClr val="tx1"/>
          </a:solidFill>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3918180196996173E-2"/>
          <c:y val="3.2098542282436117E-2"/>
          <c:w val="0.87890273367242044"/>
          <c:h val="0.82719053027891143"/>
        </c:manualLayout>
      </c:layout>
      <c:scatterChart>
        <c:scatterStyle val="lineMarker"/>
        <c:varyColors val="0"/>
        <c:ser>
          <c:idx val="0"/>
          <c:order val="0"/>
          <c:tx>
            <c:strRef>
              <c:f>Sheet1!$B$1</c:f>
              <c:strCache>
                <c:ptCount val="1"/>
                <c:pt idx="0">
                  <c:v>Q9</c:v>
                </c:pt>
              </c:strCache>
            </c:strRef>
          </c:tx>
          <c:spPr>
            <a:ln w="19050" cap="rnd">
              <a:noFill/>
              <a:round/>
            </a:ln>
            <a:effectLst/>
          </c:spPr>
          <c:marker>
            <c:symbol val="circle"/>
            <c:size val="5"/>
            <c:spPr>
              <a:solidFill>
                <a:schemeClr val="accent1"/>
              </a:solidFill>
              <a:ln w="9525">
                <a:solidFill>
                  <a:schemeClr val="accent1"/>
                </a:solidFill>
              </a:ln>
              <a:effectLst/>
            </c:spPr>
          </c:marker>
          <c:dLbls>
            <c:dLbl>
              <c:idx val="0"/>
              <c:layout>
                <c:manualLayout>
                  <c:x val="-0.1433416035842659"/>
                  <c:y val="-1.3042844202712506E-2"/>
                </c:manualLayout>
              </c:layout>
              <c:tx>
                <c:rich>
                  <a:bodyPr/>
                  <a:lstStyle/>
                  <a:p>
                    <a:fld id="{0494D66A-412B-48F0-975B-ED41E1A526A8}" type="CELLRANGE">
                      <a:rPr lang="en-US"/>
                      <a:pPr/>
                      <a:t>[CELLRANGE]</a:t>
                    </a:fld>
                    <a:endParaRPr lang="en-US"/>
                  </a:p>
                </c:rich>
              </c:tx>
              <c:showLegendKey val="0"/>
              <c:showVal val="0"/>
              <c:showCatName val="0"/>
              <c:showSerName val="0"/>
              <c:showPercent val="0"/>
              <c:showBubbleSize val="0"/>
              <c:separator>, </c:separator>
              <c:extLst>
                <c:ext xmlns:c15="http://schemas.microsoft.com/office/drawing/2012/chart" uri="{CE6537A1-D6FC-4f65-9D91-7224C49458BB}">
                  <c15:layout>
                    <c:manualLayout>
                      <c:w val="0.14422554308636029"/>
                      <c:h val="7.0431358694647506E-2"/>
                    </c:manualLayout>
                  </c15:layout>
                  <c15:dlblFieldTable/>
                  <c15:showDataLabelsRange val="1"/>
                </c:ext>
                <c:ext xmlns:c16="http://schemas.microsoft.com/office/drawing/2014/chart" uri="{C3380CC4-5D6E-409C-BE32-E72D297353CC}">
                  <c16:uniqueId val="{00000003-211E-4386-B360-C691C5A0DB68}"/>
                </c:ext>
              </c:extLst>
            </c:dLbl>
            <c:dLbl>
              <c:idx val="1"/>
              <c:tx>
                <c:rich>
                  <a:bodyPr/>
                  <a:lstStyle/>
                  <a:p>
                    <a:fld id="{4BA61384-EBB1-45A2-85DB-28A97D61B02D}" type="CELLRANGE">
                      <a:rPr lang="en-US"/>
                      <a:pPr/>
                      <a:t>[CELLRANGE]</a:t>
                    </a:fld>
                    <a:endParaRPr lang="en-US"/>
                  </a:p>
                </c:rich>
              </c:tx>
              <c:showLegendKey val="0"/>
              <c:showVal val="0"/>
              <c:showCatName val="0"/>
              <c:showSerName val="0"/>
              <c:showPercent val="0"/>
              <c:showBubbleSize val="0"/>
              <c:separator>, </c:separator>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211E-4386-B360-C691C5A0DB68}"/>
                </c:ext>
              </c:extLst>
            </c:dLbl>
            <c:dLbl>
              <c:idx val="2"/>
              <c:layout>
                <c:manualLayout>
                  <c:x val="-2.5482940600920965E-2"/>
                  <c:y val="-4.6954341829325653E-2"/>
                </c:manualLayout>
              </c:layout>
              <c:tx>
                <c:rich>
                  <a:bodyPr/>
                  <a:lstStyle/>
                  <a:p>
                    <a:fld id="{3DC3E065-13AD-4202-82BD-FEE96DBA73C7}" type="CELLRANGE">
                      <a:rPr lang="en-US" dirty="0"/>
                      <a:pPr/>
                      <a:t>[CELLRANGE]</a:t>
                    </a:fld>
                    <a:endParaRPr lang="en-US"/>
                  </a:p>
                </c:rich>
              </c:tx>
              <c:showLegendKey val="0"/>
              <c:showVal val="0"/>
              <c:showCatName val="0"/>
              <c:showSerName val="0"/>
              <c:showPercent val="0"/>
              <c:showBubbleSize val="0"/>
              <c:separator>, </c:separator>
              <c:extLst>
                <c:ext xmlns:c15="http://schemas.microsoft.com/office/drawing/2012/chart" uri="{CE6537A1-D6FC-4f65-9D91-7224C49458BB}">
                  <c15:layout>
                    <c:manualLayout>
                      <c:w val="0.12871280299554977"/>
                      <c:h val="0.14665374021529934"/>
                    </c:manualLayout>
                  </c15:layout>
                  <c15:dlblFieldTable/>
                  <c15:showDataLabelsRange val="1"/>
                </c:ext>
                <c:ext xmlns:c16="http://schemas.microsoft.com/office/drawing/2014/chart" uri="{C3380CC4-5D6E-409C-BE32-E72D297353CC}">
                  <c16:uniqueId val="{00000005-211E-4386-B360-C691C5A0DB68}"/>
                </c:ext>
              </c:extLst>
            </c:dLbl>
            <c:dLbl>
              <c:idx val="3"/>
              <c:layout>
                <c:manualLayout>
                  <c:x val="-1.8315926260997983E-2"/>
                  <c:y val="2.6085688405425002E-2"/>
                </c:manualLayout>
              </c:layout>
              <c:tx>
                <c:rich>
                  <a:bodyPr/>
                  <a:lstStyle/>
                  <a:p>
                    <a:fld id="{C1A55A93-405E-4D34-830E-05729FC2EC1C}" type="CELLRANGE">
                      <a:rPr lang="en-US"/>
                      <a:pPr/>
                      <a:t>[CELLRANGE]</a:t>
                    </a:fld>
                    <a:endParaRPr lang="en-US"/>
                  </a:p>
                </c:rich>
              </c:tx>
              <c:showLegendKey val="0"/>
              <c:showVal val="0"/>
              <c:showCatName val="0"/>
              <c:showSerName val="0"/>
              <c:showPercent val="0"/>
              <c:showBubbleSize val="0"/>
              <c:separator>, </c:separator>
              <c:extLst>
                <c:ext xmlns:c15="http://schemas.microsoft.com/office/drawing/2012/chart" uri="{CE6537A1-D6FC-4f65-9D91-7224C49458BB}">
                  <c15:layout>
                    <c:manualLayout>
                      <c:w val="0.16017620851466308"/>
                      <c:h val="7.0431358694647506E-2"/>
                    </c:manualLayout>
                  </c15:layout>
                  <c15:dlblFieldTable/>
                  <c15:showDataLabelsRange val="1"/>
                </c:ext>
                <c:ext xmlns:c16="http://schemas.microsoft.com/office/drawing/2014/chart" uri="{C3380CC4-5D6E-409C-BE32-E72D297353CC}">
                  <c16:uniqueId val="{00000000-1C6D-44FF-8C4E-E9781D7E4D31}"/>
                </c:ext>
              </c:extLst>
            </c:dLbl>
            <c:dLbl>
              <c:idx val="4"/>
              <c:layout>
                <c:manualLayout>
                  <c:x val="-0.14811959224285243"/>
                  <c:y val="3.3911394927052502E-2"/>
                </c:manualLayout>
              </c:layout>
              <c:tx>
                <c:rich>
                  <a:bodyPr/>
                  <a:lstStyle/>
                  <a:p>
                    <a:fld id="{70EC418F-37B1-4750-8906-1BCB962547BD}" type="CELLRANGE">
                      <a:rPr lang="en-US"/>
                      <a:pPr/>
                      <a:t>[CELLRANGE]</a:t>
                    </a:fld>
                    <a:endParaRPr lang="en-US"/>
                  </a:p>
                </c:rich>
              </c:tx>
              <c:showLegendKey val="0"/>
              <c:showVal val="0"/>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1-1C6D-44FF-8C4E-E9781D7E4D31}"/>
                </c:ext>
              </c:extLst>
            </c:dLbl>
            <c:dLbl>
              <c:idx val="5"/>
              <c:layout>
                <c:manualLayout>
                  <c:x val="-0.12900738679216189"/>
                  <c:y val="5.9997083332477504E-2"/>
                </c:manualLayout>
              </c:layout>
              <c:tx>
                <c:rich>
                  <a:bodyPr/>
                  <a:lstStyle/>
                  <a:p>
                    <a:fld id="{01E085ED-3BFA-4E6B-B185-C9D06649F853}" type="CELLRANGE">
                      <a:rPr lang="en-US"/>
                      <a:pPr/>
                      <a:t>[CELLRANGE]</a:t>
                    </a:fld>
                    <a:endParaRPr lang="en-US"/>
                  </a:p>
                </c:rich>
              </c:tx>
              <c:showLegendKey val="0"/>
              <c:showVal val="0"/>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2-1C6D-44FF-8C4E-E9781D7E4D31}"/>
                </c:ext>
              </c:extLst>
            </c:dLbl>
            <c:dLbl>
              <c:idx val="6"/>
              <c:layout>
                <c:manualLayout>
                  <c:x val="-6.3707351502303288E-3"/>
                  <c:y val="4.1737101448680002E-2"/>
                </c:manualLayout>
              </c:layout>
              <c:tx>
                <c:rich>
                  <a:bodyPr/>
                  <a:lstStyle/>
                  <a:p>
                    <a:fld id="{DCB08F8A-1A1C-4513-BDA9-44CC7433770A}" type="CELLRANGE">
                      <a:rPr lang="en-US"/>
                      <a:pPr/>
                      <a:t>[CELLRANGE]</a:t>
                    </a:fld>
                    <a:endParaRPr lang="en-US"/>
                  </a:p>
                </c:rich>
              </c:tx>
              <c:showLegendKey val="0"/>
              <c:showVal val="0"/>
              <c:showCatName val="0"/>
              <c:showSerName val="0"/>
              <c:showPercent val="0"/>
              <c:showBubbleSize val="0"/>
              <c:separator>, </c:separator>
              <c:extLst>
                <c:ext xmlns:c15="http://schemas.microsoft.com/office/drawing/2012/chart" uri="{CE6537A1-D6FC-4f65-9D91-7224C49458BB}">
                  <c15:dlblFieldTable/>
                  <c15:showDataLabelsRange val="1"/>
                </c:ext>
                <c:ext xmlns:c16="http://schemas.microsoft.com/office/drawing/2014/chart" uri="{C3380CC4-5D6E-409C-BE32-E72D297353CC}">
                  <c16:uniqueId val="{00000003-1C6D-44FF-8C4E-E9781D7E4D31}"/>
                </c:ext>
              </c:extLst>
            </c:dLbl>
            <c:dLbl>
              <c:idx val="7"/>
              <c:tx>
                <c:rich>
                  <a:bodyPr/>
                  <a:lstStyle/>
                  <a:p>
                    <a:fld id="{2C3522AF-2BB8-4F56-8E5C-8C1D26FCD06C}" type="CELLRANGE">
                      <a:rPr lang="en-US"/>
                      <a:pPr/>
                      <a:t>[CELLRANGE]</a:t>
                    </a:fld>
                    <a:endParaRPr lang="en-US"/>
                  </a:p>
                </c:rich>
              </c:tx>
              <c:showLegendKey val="0"/>
              <c:showVal val="0"/>
              <c:showCatName val="0"/>
              <c:showSerName val="0"/>
              <c:showPercent val="0"/>
              <c:showBubbleSize val="0"/>
              <c:separator>, </c:separator>
              <c:extLst>
                <c:ext xmlns:c15="http://schemas.microsoft.com/office/drawing/2012/chart" uri="{CE6537A1-D6FC-4f65-9D91-7224C49458BB}">
                  <c15:dlblFieldTable/>
                  <c15:xForSave val="1"/>
                  <c15:showDataLabelsRange val="1"/>
                </c:ext>
                <c:ext xmlns:c16="http://schemas.microsoft.com/office/drawing/2014/chart" uri="{C3380CC4-5D6E-409C-BE32-E72D297353CC}">
                  <c16:uniqueId val="{00000004-1C6D-44FF-8C4E-E9781D7E4D31}"/>
                </c:ext>
              </c:extLst>
            </c:dLbl>
            <c:dLbl>
              <c:idx val="8"/>
              <c:layout>
                <c:manualLayout>
                  <c:x val="-1.4334091383931852E-2"/>
                  <c:y val="1.5651413043255E-2"/>
                </c:manualLayout>
              </c:layout>
              <c:tx>
                <c:rich>
                  <a:bodyPr/>
                  <a:lstStyle/>
                  <a:p>
                    <a:fld id="{7F622AEA-2873-4939-9B59-2C0514DFA0E4}" type="CELLRANGE">
                      <a:rPr lang="en-US"/>
                      <a:pPr/>
                      <a:t>[CELLRANGE]</a:t>
                    </a:fld>
                    <a:endParaRPr lang="en-US"/>
                  </a:p>
                </c:rich>
              </c:tx>
              <c:showLegendKey val="0"/>
              <c:showVal val="0"/>
              <c:showCatName val="0"/>
              <c:showSerName val="0"/>
              <c:showPercent val="0"/>
              <c:showBubbleSize val="0"/>
              <c:separator>, </c:separator>
              <c:extLst>
                <c:ext xmlns:c15="http://schemas.microsoft.com/office/drawing/2012/chart" uri="{CE6537A1-D6FC-4f65-9D91-7224C49458BB}">
                  <c15:layout>
                    <c:manualLayout>
                      <c:w val="0.15107408337285777"/>
                      <c:h val="7.0431358694647506E-2"/>
                    </c:manualLayout>
                  </c15:layout>
                  <c15:dlblFieldTable/>
                  <c15:showDataLabelsRange val="1"/>
                </c:ext>
                <c:ext xmlns:c16="http://schemas.microsoft.com/office/drawing/2014/chart" uri="{C3380CC4-5D6E-409C-BE32-E72D297353CC}">
                  <c16:uniqueId val="{00000005-1C6D-44FF-8C4E-E9781D7E4D31}"/>
                </c:ext>
              </c:extLst>
            </c:dLbl>
            <c:spPr>
              <a:noFill/>
              <a:ln>
                <a:noFill/>
              </a:ln>
              <a:effectLst/>
            </c:spPr>
            <c:txPr>
              <a:bodyPr rot="0" spcFirstLastPara="1" vertOverflow="ellipsis" vert="horz" wrap="square" anchor="ctr" anchorCtr="0"/>
              <a:lstStyle/>
              <a:p>
                <a:pPr algn="ctr">
                  <a:lnSpc>
                    <a:spcPts val="1200"/>
                  </a:lnSpc>
                  <a:defRPr sz="1197" b="0" i="0" u="none" strike="noStrike" kern="1200" baseline="0">
                    <a:solidFill>
                      <a:schemeClr val="tx1"/>
                    </a:solidFill>
                    <a:latin typeface="+mn-lt"/>
                    <a:ea typeface="+mn-ea"/>
                    <a:cs typeface="+mn-cs"/>
                  </a:defRPr>
                </a:pPr>
                <a:endParaRPr lang="en-US"/>
              </a:p>
            </c:txPr>
            <c:showLegendKey val="0"/>
            <c:showVal val="0"/>
            <c:showCatName val="0"/>
            <c:showSerName val="0"/>
            <c:showPercent val="0"/>
            <c:showBubbleSize val="0"/>
            <c:separator>, </c:separator>
            <c:showLeaderLines val="0"/>
            <c:extLst>
              <c:ext xmlns:c15="http://schemas.microsoft.com/office/drawing/2012/chart" uri="{CE6537A1-D6FC-4f65-9D91-7224C49458BB}">
                <c15:showDataLabelsRange val="1"/>
                <c15:showLeaderLines val="1"/>
                <c15:leaderLines>
                  <c:spPr>
                    <a:ln w="9525" cap="flat" cmpd="sng" algn="ctr">
                      <a:solidFill>
                        <a:schemeClr val="tx1">
                          <a:lumMod val="35000"/>
                          <a:lumOff val="65000"/>
                        </a:schemeClr>
                      </a:solidFill>
                      <a:round/>
                    </a:ln>
                    <a:effectLst/>
                  </c:spPr>
                </c15:leaderLines>
              </c:ext>
            </c:extLst>
          </c:dLbls>
          <c:xVal>
            <c:numRef>
              <c:f>Sheet1!$A$2:$A$10</c:f>
              <c:numCache>
                <c:formatCode>General</c:formatCode>
                <c:ptCount val="9"/>
                <c:pt idx="0">
                  <c:v>8.1</c:v>
                </c:pt>
                <c:pt idx="1">
                  <c:v>4.0999999999999996</c:v>
                </c:pt>
                <c:pt idx="2">
                  <c:v>8.3000000000000007</c:v>
                </c:pt>
                <c:pt idx="3">
                  <c:v>7.4</c:v>
                </c:pt>
                <c:pt idx="4">
                  <c:v>7.3</c:v>
                </c:pt>
                <c:pt idx="5">
                  <c:v>7.2</c:v>
                </c:pt>
                <c:pt idx="6">
                  <c:v>7.9</c:v>
                </c:pt>
                <c:pt idx="7">
                  <c:v>7.7</c:v>
                </c:pt>
                <c:pt idx="8">
                  <c:v>4.9000000000000004</c:v>
                </c:pt>
              </c:numCache>
            </c:numRef>
          </c:xVal>
          <c:yVal>
            <c:numRef>
              <c:f>Sheet1!$B$2:$B$10</c:f>
              <c:numCache>
                <c:formatCode>0%</c:formatCode>
                <c:ptCount val="9"/>
                <c:pt idx="0">
                  <c:v>0.86</c:v>
                </c:pt>
                <c:pt idx="1">
                  <c:v>0.47</c:v>
                </c:pt>
                <c:pt idx="2">
                  <c:v>0.83</c:v>
                </c:pt>
                <c:pt idx="3">
                  <c:v>0.62</c:v>
                </c:pt>
                <c:pt idx="4">
                  <c:v>0.65</c:v>
                </c:pt>
                <c:pt idx="5">
                  <c:v>0.8</c:v>
                </c:pt>
                <c:pt idx="6">
                  <c:v>0.81</c:v>
                </c:pt>
                <c:pt idx="7">
                  <c:v>0.68</c:v>
                </c:pt>
                <c:pt idx="8">
                  <c:v>0.72</c:v>
                </c:pt>
              </c:numCache>
            </c:numRef>
          </c:yVal>
          <c:smooth val="0"/>
          <c:extLst>
            <c:ext xmlns:c15="http://schemas.microsoft.com/office/drawing/2012/chart" uri="{02D57815-91ED-43cb-92C2-25804820EDAC}">
              <c15:datalabelsRange>
                <c15:f>Sheet1!$D$2:$D$10</c15:f>
                <c15:dlblRangeCache>
                  <c:ptCount val="9"/>
                  <c:pt idx="0">
                    <c:v>It would improve forest health</c:v>
                  </c:pt>
                  <c:pt idx="1">
                    <c:v>It will lead to more smoke that will put people’s health at risk</c:v>
                  </c:pt>
                  <c:pt idx="2">
                    <c:v>It would prevent larger, catastrophic fires</c:v>
                  </c:pt>
                  <c:pt idx="3">
                    <c:v>It would protect water quality</c:v>
                  </c:pt>
                  <c:pt idx="4">
                    <c:v>It would remove invasive species</c:v>
                  </c:pt>
                  <c:pt idx="5">
                    <c:v>It would create jobs for firefighters and forestry experts in rural areas</c:v>
                  </c:pt>
                  <c:pt idx="6">
                    <c:v>It would help keep firefighters safe</c:v>
                  </c:pt>
                  <c:pt idx="7">
                    <c:v>*It would save taxpayer dollars</c:v>
                  </c:pt>
                  <c:pt idx="8">
                    <c:v>*It would cost taxpayer dollars</c:v>
                  </c:pt>
                </c15:dlblRangeCache>
              </c15:datalabelsRange>
            </c:ext>
            <c:ext xmlns:c16="http://schemas.microsoft.com/office/drawing/2014/chart" uri="{C3380CC4-5D6E-409C-BE32-E72D297353CC}">
              <c16:uniqueId val="{00000000-211E-4386-B360-C691C5A0DB68}"/>
            </c:ext>
          </c:extLst>
        </c:ser>
        <c:dLbls>
          <c:showLegendKey val="0"/>
          <c:showVal val="0"/>
          <c:showCatName val="0"/>
          <c:showSerName val="0"/>
          <c:showPercent val="0"/>
          <c:showBubbleSize val="0"/>
        </c:dLbls>
        <c:axId val="1025799904"/>
        <c:axId val="1025799576"/>
      </c:scatterChart>
      <c:valAx>
        <c:axId val="1025799904"/>
        <c:scaling>
          <c:orientation val="minMax"/>
          <c:min val="4"/>
        </c:scaling>
        <c:delete val="0"/>
        <c:axPos val="b"/>
        <c:title>
          <c:tx>
            <c:rich>
              <a:bodyPr rot="0" spcFirstLastPara="1" vertOverflow="ellipsis" vert="horz" wrap="square" anchor="ctr" anchorCtr="1"/>
              <a:lstStyle/>
              <a:p>
                <a:pPr>
                  <a:defRPr sz="1330" b="1" i="0" u="none" strike="noStrike" kern="1200" baseline="0">
                    <a:solidFill>
                      <a:schemeClr val="tx1"/>
                    </a:solidFill>
                    <a:latin typeface="+mn-lt"/>
                    <a:ea typeface="+mn-ea"/>
                    <a:cs typeface="+mn-cs"/>
                  </a:defRPr>
                </a:pPr>
                <a:r>
                  <a:rPr lang="en-US" b="1" dirty="0"/>
                  <a:t>Good/Bad Outcome</a:t>
                </a:r>
              </a:p>
            </c:rich>
          </c:tx>
          <c:overlay val="0"/>
          <c:spPr>
            <a:noFill/>
            <a:ln>
              <a:noFill/>
            </a:ln>
            <a:effectLst/>
          </c:spPr>
          <c:txPr>
            <a:bodyPr rot="0" spcFirstLastPara="1" vertOverflow="ellipsis" vert="horz" wrap="square" anchor="ctr" anchorCtr="1"/>
            <a:lstStyle/>
            <a:p>
              <a:pPr>
                <a:defRPr sz="1330" b="1" i="0" u="none" strike="noStrike" kern="1200" baseline="0">
                  <a:solidFill>
                    <a:schemeClr val="tx1"/>
                  </a:solidFill>
                  <a:latin typeface="+mn-lt"/>
                  <a:ea typeface="+mn-ea"/>
                  <a:cs typeface="+mn-cs"/>
                </a:defRPr>
              </a:pPr>
              <a:endParaRPr lang="en-US"/>
            </a:p>
          </c:txPr>
        </c:title>
        <c:numFmt formatCode="#,##0.0" sourceLinked="0"/>
        <c:majorTickMark val="none"/>
        <c:minorTickMark val="none"/>
        <c:tickLblPos val="low"/>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025799576"/>
        <c:crossesAt val="0.65000000000000013"/>
        <c:crossBetween val="midCat"/>
        <c:majorUnit val="1"/>
      </c:valAx>
      <c:valAx>
        <c:axId val="1025799576"/>
        <c:scaling>
          <c:orientation val="minMax"/>
          <c:max val="0.9"/>
          <c:min val="0.4"/>
        </c:scaling>
        <c:delete val="0"/>
        <c:axPos val="l"/>
        <c:title>
          <c:tx>
            <c:rich>
              <a:bodyPr rot="-5400000" spcFirstLastPara="1" vertOverflow="ellipsis" vert="horz" wrap="square" anchor="ctr" anchorCtr="1"/>
              <a:lstStyle/>
              <a:p>
                <a:pPr>
                  <a:defRPr sz="1330" b="1" i="0" u="none" strike="noStrike" kern="1200" baseline="0">
                    <a:solidFill>
                      <a:schemeClr val="tx1"/>
                    </a:solidFill>
                    <a:latin typeface="+mn-lt"/>
                    <a:ea typeface="+mn-ea"/>
                    <a:cs typeface="+mn-cs"/>
                  </a:defRPr>
                </a:pPr>
                <a:r>
                  <a:rPr lang="en-US" b="1" dirty="0"/>
                  <a:t>Likely to</a:t>
                </a:r>
                <a:r>
                  <a:rPr lang="en-US" b="1" baseline="0" dirty="0"/>
                  <a:t> Occur</a:t>
                </a:r>
                <a:endParaRPr lang="en-US" b="1" dirty="0"/>
              </a:p>
            </c:rich>
          </c:tx>
          <c:overlay val="0"/>
          <c:spPr>
            <a:noFill/>
            <a:ln>
              <a:noFill/>
            </a:ln>
            <a:effectLst/>
          </c:spPr>
          <c:txPr>
            <a:bodyPr rot="-5400000" spcFirstLastPara="1" vertOverflow="ellipsis" vert="horz" wrap="square" anchor="ctr" anchorCtr="1"/>
            <a:lstStyle/>
            <a:p>
              <a:pPr>
                <a:defRPr sz="1330" b="1" i="0" u="none" strike="noStrike" kern="1200" baseline="0">
                  <a:solidFill>
                    <a:schemeClr val="tx1"/>
                  </a:solidFill>
                  <a:latin typeface="+mn-lt"/>
                  <a:ea typeface="+mn-ea"/>
                  <a:cs typeface="+mn-cs"/>
                </a:defRPr>
              </a:pPr>
              <a:endParaRPr lang="en-US"/>
            </a:p>
          </c:txPr>
        </c:title>
        <c:numFmt formatCode="0%" sourceLinked="1"/>
        <c:majorTickMark val="none"/>
        <c:minorTickMark val="none"/>
        <c:tickLblPos val="low"/>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025799904"/>
        <c:crossesAt val="6.5"/>
        <c:crossBetween val="midCat"/>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20677691423638"/>
          <c:y val="0.11729447765232108"/>
          <c:w val="0.70951738479162785"/>
          <c:h val="0.84937570411328611"/>
        </c:manualLayout>
      </c:layout>
      <c:barChart>
        <c:barDir val="bar"/>
        <c:grouping val="percentStacked"/>
        <c:varyColors val="0"/>
        <c:ser>
          <c:idx val="0"/>
          <c:order val="0"/>
          <c:tx>
            <c:strRef>
              <c:f>Sheet1!$B$1</c:f>
              <c:strCache>
                <c:ptCount val="1"/>
                <c:pt idx="0">
                  <c:v>1 (Very Negative)</c:v>
                </c:pt>
              </c:strCache>
            </c:strRef>
          </c:tx>
          <c:spPr>
            <a:solidFill>
              <a:schemeClr val="accent4"/>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2-0D30-4AF6-A401-B4680B8F0E5F}"/>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Controlled burns</c:v>
                </c:pt>
                <c:pt idx="1">
                  <c:v>Beneficial fire</c:v>
                </c:pt>
                <c:pt idx="2">
                  <c:v>Traditional burning</c:v>
                </c:pt>
                <c:pt idx="3">
                  <c:v>Indigenous burning</c:v>
                </c:pt>
                <c:pt idx="4">
                  <c:v>Cultural burning</c:v>
                </c:pt>
              </c:strCache>
            </c:strRef>
          </c:cat>
          <c:val>
            <c:numRef>
              <c:f>Sheet1!$B$2:$B$6</c:f>
              <c:numCache>
                <c:formatCode>0%</c:formatCode>
                <c:ptCount val="5"/>
                <c:pt idx="0">
                  <c:v>0.04</c:v>
                </c:pt>
                <c:pt idx="1">
                  <c:v>0.05</c:v>
                </c:pt>
                <c:pt idx="2">
                  <c:v>0.06</c:v>
                </c:pt>
                <c:pt idx="3">
                  <c:v>0.11</c:v>
                </c:pt>
                <c:pt idx="4">
                  <c:v>0.12</c:v>
                </c:pt>
              </c:numCache>
            </c:numRef>
          </c:val>
          <c:extLst>
            <c:ext xmlns:c16="http://schemas.microsoft.com/office/drawing/2014/chart" uri="{C3380CC4-5D6E-409C-BE32-E72D297353CC}">
              <c16:uniqueId val="{00000000-BD2E-42E8-98D7-74EA2636CE5A}"/>
            </c:ext>
          </c:extLst>
        </c:ser>
        <c:ser>
          <c:idx val="1"/>
          <c:order val="1"/>
          <c:tx>
            <c:strRef>
              <c:f>Sheet1!$C$1</c:f>
              <c:strCache>
                <c:ptCount val="1"/>
                <c:pt idx="0">
                  <c:v>2</c:v>
                </c:pt>
              </c:strCache>
            </c:strRef>
          </c:tx>
          <c:spPr>
            <a:solidFill>
              <a:schemeClr val="accent5"/>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7-A237-4B53-B431-EBA6E21CE389}"/>
                </c:ext>
              </c:extLst>
            </c:dLbl>
            <c:dLbl>
              <c:idx val="1"/>
              <c:delete val="1"/>
              <c:extLst>
                <c:ext xmlns:c15="http://schemas.microsoft.com/office/drawing/2012/chart" uri="{CE6537A1-D6FC-4f65-9D91-7224C49458BB}"/>
                <c:ext xmlns:c16="http://schemas.microsoft.com/office/drawing/2014/chart" uri="{C3380CC4-5D6E-409C-BE32-E72D297353CC}">
                  <c16:uniqueId val="{00000006-A237-4B53-B431-EBA6E21CE389}"/>
                </c:ext>
              </c:extLst>
            </c:dLbl>
            <c:dLbl>
              <c:idx val="2"/>
              <c:delete val="1"/>
              <c:extLst>
                <c:ext xmlns:c15="http://schemas.microsoft.com/office/drawing/2012/chart" uri="{CE6537A1-D6FC-4f65-9D91-7224C49458BB}"/>
                <c:ext xmlns:c16="http://schemas.microsoft.com/office/drawing/2014/chart" uri="{C3380CC4-5D6E-409C-BE32-E72D297353CC}">
                  <c16:uniqueId val="{00000003-0D30-4AF6-A401-B4680B8F0E5F}"/>
                </c:ext>
              </c:extLst>
            </c:dLbl>
            <c:spPr>
              <a:noFill/>
              <a:ln>
                <a:noFill/>
              </a:ln>
              <a:effectLst/>
            </c:spPr>
            <c:txPr>
              <a:bodyPr rot="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Controlled burns</c:v>
                </c:pt>
                <c:pt idx="1">
                  <c:v>Beneficial fire</c:v>
                </c:pt>
                <c:pt idx="2">
                  <c:v>Traditional burning</c:v>
                </c:pt>
                <c:pt idx="3">
                  <c:v>Indigenous burning</c:v>
                </c:pt>
                <c:pt idx="4">
                  <c:v>Cultural burning</c:v>
                </c:pt>
              </c:strCache>
            </c:strRef>
          </c:cat>
          <c:val>
            <c:numRef>
              <c:f>Sheet1!$C$2:$C$6</c:f>
              <c:numCache>
                <c:formatCode>0%</c:formatCode>
                <c:ptCount val="5"/>
                <c:pt idx="0">
                  <c:v>0.02</c:v>
                </c:pt>
                <c:pt idx="1">
                  <c:v>0.03</c:v>
                </c:pt>
                <c:pt idx="2">
                  <c:v>0.04</c:v>
                </c:pt>
                <c:pt idx="3">
                  <c:v>0.05</c:v>
                </c:pt>
                <c:pt idx="4">
                  <c:v>7.0000000000000007E-2</c:v>
                </c:pt>
              </c:numCache>
            </c:numRef>
          </c:val>
          <c:extLst>
            <c:ext xmlns:c16="http://schemas.microsoft.com/office/drawing/2014/chart" uri="{C3380CC4-5D6E-409C-BE32-E72D297353CC}">
              <c16:uniqueId val="{00000001-BD2E-42E8-98D7-74EA2636CE5A}"/>
            </c:ext>
          </c:extLst>
        </c:ser>
        <c:ser>
          <c:idx val="2"/>
          <c:order val="2"/>
          <c:tx>
            <c:strRef>
              <c:f>Sheet1!$D$1</c:f>
              <c:strCache>
                <c:ptCount val="1"/>
                <c:pt idx="0">
                  <c:v>3</c:v>
                </c:pt>
              </c:strCache>
            </c:strRef>
          </c:tx>
          <c:spPr>
            <a:solidFill>
              <a:schemeClr val="accent5">
                <a:lumMod val="40000"/>
                <a:lumOff val="60000"/>
              </a:schemeClr>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5-7910-4CF4-8A15-2884FEA7BCC6}"/>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Controlled burns</c:v>
                </c:pt>
                <c:pt idx="1">
                  <c:v>Beneficial fire</c:v>
                </c:pt>
                <c:pt idx="2">
                  <c:v>Traditional burning</c:v>
                </c:pt>
                <c:pt idx="3">
                  <c:v>Indigenous burning</c:v>
                </c:pt>
                <c:pt idx="4">
                  <c:v>Cultural burning</c:v>
                </c:pt>
              </c:strCache>
            </c:strRef>
          </c:cat>
          <c:val>
            <c:numRef>
              <c:f>Sheet1!$D$2:$D$6</c:f>
              <c:numCache>
                <c:formatCode>0%</c:formatCode>
                <c:ptCount val="5"/>
                <c:pt idx="0">
                  <c:v>0.05</c:v>
                </c:pt>
                <c:pt idx="1">
                  <c:v>0.03</c:v>
                </c:pt>
                <c:pt idx="2">
                  <c:v>7.0000000000000007E-2</c:v>
                </c:pt>
                <c:pt idx="3">
                  <c:v>7.0000000000000007E-2</c:v>
                </c:pt>
                <c:pt idx="4">
                  <c:v>7.0000000000000007E-2</c:v>
                </c:pt>
              </c:numCache>
            </c:numRef>
          </c:val>
          <c:extLst>
            <c:ext xmlns:c16="http://schemas.microsoft.com/office/drawing/2014/chart" uri="{C3380CC4-5D6E-409C-BE32-E72D297353CC}">
              <c16:uniqueId val="{00000002-BD2E-42E8-98D7-74EA2636CE5A}"/>
            </c:ext>
          </c:extLst>
        </c:ser>
        <c:ser>
          <c:idx val="3"/>
          <c:order val="3"/>
          <c:tx>
            <c:strRef>
              <c:f>Sheet1!$E$1</c:f>
              <c:strCache>
                <c:ptCount val="1"/>
                <c:pt idx="0">
                  <c:v>4 (Neither)/Don't Know</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Controlled burns</c:v>
                </c:pt>
                <c:pt idx="1">
                  <c:v>Beneficial fire</c:v>
                </c:pt>
                <c:pt idx="2">
                  <c:v>Traditional burning</c:v>
                </c:pt>
                <c:pt idx="3">
                  <c:v>Indigenous burning</c:v>
                </c:pt>
                <c:pt idx="4">
                  <c:v>Cultural burning</c:v>
                </c:pt>
              </c:strCache>
            </c:strRef>
          </c:cat>
          <c:val>
            <c:numRef>
              <c:f>Sheet1!$E$2:$E$6</c:f>
              <c:numCache>
                <c:formatCode>0%</c:formatCode>
                <c:ptCount val="5"/>
                <c:pt idx="0">
                  <c:v>0.18</c:v>
                </c:pt>
                <c:pt idx="1">
                  <c:v>0.29000000000000004</c:v>
                </c:pt>
                <c:pt idx="2">
                  <c:v>0.44000000000000006</c:v>
                </c:pt>
                <c:pt idx="3">
                  <c:v>0.43999999999999995</c:v>
                </c:pt>
                <c:pt idx="4">
                  <c:v>0.48</c:v>
                </c:pt>
              </c:numCache>
            </c:numRef>
          </c:val>
          <c:extLst>
            <c:ext xmlns:c16="http://schemas.microsoft.com/office/drawing/2014/chart" uri="{C3380CC4-5D6E-409C-BE32-E72D297353CC}">
              <c16:uniqueId val="{00000003-BD2E-42E8-98D7-74EA2636CE5A}"/>
            </c:ext>
          </c:extLst>
        </c:ser>
        <c:ser>
          <c:idx val="4"/>
          <c:order val="4"/>
          <c:tx>
            <c:strRef>
              <c:f>Sheet1!$F$1</c:f>
              <c:strCache>
                <c:ptCount val="1"/>
                <c:pt idx="0">
                  <c:v>5</c:v>
                </c:pt>
              </c:strCache>
            </c:strRef>
          </c:tx>
          <c:spPr>
            <a:solidFill>
              <a:schemeClr val="bg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Controlled burns</c:v>
                </c:pt>
                <c:pt idx="1">
                  <c:v>Beneficial fire</c:v>
                </c:pt>
                <c:pt idx="2">
                  <c:v>Traditional burning</c:v>
                </c:pt>
                <c:pt idx="3">
                  <c:v>Indigenous burning</c:v>
                </c:pt>
                <c:pt idx="4">
                  <c:v>Cultural burning</c:v>
                </c:pt>
              </c:strCache>
            </c:strRef>
          </c:cat>
          <c:val>
            <c:numRef>
              <c:f>Sheet1!$F$2:$F$6</c:f>
              <c:numCache>
                <c:formatCode>0%</c:formatCode>
                <c:ptCount val="5"/>
                <c:pt idx="0">
                  <c:v>0.15</c:v>
                </c:pt>
                <c:pt idx="1">
                  <c:v>0.19</c:v>
                </c:pt>
                <c:pt idx="2">
                  <c:v>0.16</c:v>
                </c:pt>
                <c:pt idx="3">
                  <c:v>0.12</c:v>
                </c:pt>
                <c:pt idx="4">
                  <c:v>0.09</c:v>
                </c:pt>
              </c:numCache>
            </c:numRef>
          </c:val>
          <c:extLst>
            <c:ext xmlns:c16="http://schemas.microsoft.com/office/drawing/2014/chart" uri="{C3380CC4-5D6E-409C-BE32-E72D297353CC}">
              <c16:uniqueId val="{00000004-BD2E-42E8-98D7-74EA2636CE5A}"/>
            </c:ext>
          </c:extLst>
        </c:ser>
        <c:ser>
          <c:idx val="5"/>
          <c:order val="5"/>
          <c:tx>
            <c:strRef>
              <c:f>Sheet1!$G$1</c:f>
              <c:strCache>
                <c:ptCount val="1"/>
                <c:pt idx="0">
                  <c:v>6</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Controlled burns</c:v>
                </c:pt>
                <c:pt idx="1">
                  <c:v>Beneficial fire</c:v>
                </c:pt>
                <c:pt idx="2">
                  <c:v>Traditional burning</c:v>
                </c:pt>
                <c:pt idx="3">
                  <c:v>Indigenous burning</c:v>
                </c:pt>
                <c:pt idx="4">
                  <c:v>Cultural burning</c:v>
                </c:pt>
              </c:strCache>
            </c:strRef>
          </c:cat>
          <c:val>
            <c:numRef>
              <c:f>Sheet1!$G$2:$G$6</c:f>
              <c:numCache>
                <c:formatCode>0%</c:formatCode>
                <c:ptCount val="5"/>
                <c:pt idx="0">
                  <c:v>0.23</c:v>
                </c:pt>
                <c:pt idx="1">
                  <c:v>0.2</c:v>
                </c:pt>
                <c:pt idx="2">
                  <c:v>0.12</c:v>
                </c:pt>
                <c:pt idx="3">
                  <c:v>0.1</c:v>
                </c:pt>
                <c:pt idx="4">
                  <c:v>0.09</c:v>
                </c:pt>
              </c:numCache>
            </c:numRef>
          </c:val>
          <c:extLst>
            <c:ext xmlns:c16="http://schemas.microsoft.com/office/drawing/2014/chart" uri="{C3380CC4-5D6E-409C-BE32-E72D297353CC}">
              <c16:uniqueId val="{00000000-0D30-4AF6-A401-B4680B8F0E5F}"/>
            </c:ext>
          </c:extLst>
        </c:ser>
        <c:ser>
          <c:idx val="6"/>
          <c:order val="6"/>
          <c:tx>
            <c:strRef>
              <c:f>Sheet1!$H$1</c:f>
              <c:strCache>
                <c:ptCount val="1"/>
                <c:pt idx="0">
                  <c:v>7 (Very Positive)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Controlled burns</c:v>
                </c:pt>
                <c:pt idx="1">
                  <c:v>Beneficial fire</c:v>
                </c:pt>
                <c:pt idx="2">
                  <c:v>Traditional burning</c:v>
                </c:pt>
                <c:pt idx="3">
                  <c:v>Indigenous burning</c:v>
                </c:pt>
                <c:pt idx="4">
                  <c:v>Cultural burning</c:v>
                </c:pt>
              </c:strCache>
            </c:strRef>
          </c:cat>
          <c:val>
            <c:numRef>
              <c:f>Sheet1!$H$2:$H$6</c:f>
              <c:numCache>
                <c:formatCode>0%</c:formatCode>
                <c:ptCount val="5"/>
                <c:pt idx="0">
                  <c:v>0.33</c:v>
                </c:pt>
                <c:pt idx="1">
                  <c:v>0.21</c:v>
                </c:pt>
                <c:pt idx="2">
                  <c:v>0.11</c:v>
                </c:pt>
                <c:pt idx="3">
                  <c:v>0.12</c:v>
                </c:pt>
                <c:pt idx="4">
                  <c:v>0.08</c:v>
                </c:pt>
              </c:numCache>
            </c:numRef>
          </c:val>
          <c:extLst>
            <c:ext xmlns:c16="http://schemas.microsoft.com/office/drawing/2014/chart" uri="{C3380CC4-5D6E-409C-BE32-E72D297353CC}">
              <c16:uniqueId val="{00000001-0D30-4AF6-A401-B4680B8F0E5F}"/>
            </c:ext>
          </c:extLst>
        </c:ser>
        <c:dLbls>
          <c:showLegendKey val="0"/>
          <c:showVal val="0"/>
          <c:showCatName val="0"/>
          <c:showSerName val="0"/>
          <c:showPercent val="0"/>
          <c:showBubbleSize val="0"/>
        </c:dLbls>
        <c:gapWidth val="40"/>
        <c:overlap val="100"/>
        <c:axId val="989484176"/>
        <c:axId val="731364928"/>
      </c:barChart>
      <c:catAx>
        <c:axId val="989484176"/>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lgn="r">
              <a:lnSpc>
                <a:spcPts val="1500"/>
              </a:lnSpc>
              <a:defRPr sz="1800" b="0" i="0" u="none" strike="noStrike" kern="1200" baseline="0">
                <a:solidFill>
                  <a:schemeClr val="tx1"/>
                </a:solidFill>
                <a:latin typeface="+mn-lt"/>
                <a:ea typeface="+mn-ea"/>
                <a:cs typeface="+mn-cs"/>
              </a:defRPr>
            </a:pPr>
            <a:endParaRPr lang="en-US"/>
          </a:p>
        </c:txPr>
        <c:crossAx val="731364928"/>
        <c:crosses val="autoZero"/>
        <c:auto val="1"/>
        <c:lblAlgn val="ctr"/>
        <c:lblOffset val="0"/>
        <c:noMultiLvlLbl val="0"/>
      </c:catAx>
      <c:valAx>
        <c:axId val="731364928"/>
        <c:scaling>
          <c:orientation val="minMax"/>
        </c:scaling>
        <c:delete val="1"/>
        <c:axPos val="t"/>
        <c:numFmt formatCode="0%" sourceLinked="1"/>
        <c:majorTickMark val="none"/>
        <c:minorTickMark val="none"/>
        <c:tickLblPos val="nextTo"/>
        <c:crossAx val="989484176"/>
        <c:crosses val="autoZero"/>
        <c:crossBetween val="between"/>
        <c:majorUnit val="0.2"/>
      </c:valAx>
      <c:spPr>
        <a:noFill/>
        <a:ln>
          <a:noFill/>
        </a:ln>
        <a:effectLst/>
      </c:spPr>
    </c:plotArea>
    <c:legend>
      <c:legendPos val="t"/>
      <c:layout>
        <c:manualLayout>
          <c:xMode val="edge"/>
          <c:yMode val="edge"/>
          <c:x val="0.31725538340069698"/>
          <c:y val="4.2419768661954523E-2"/>
          <c:w val="0.64643352586227576"/>
          <c:h val="6.5784758562804871E-2"/>
        </c:manualLayout>
      </c:layout>
      <c:overlay val="0"/>
      <c:spPr>
        <a:noFill/>
        <a:ln>
          <a:noFill/>
        </a:ln>
        <a:effectLst/>
      </c:spPr>
      <c:txPr>
        <a:bodyPr rot="0" spcFirstLastPara="1" vertOverflow="ellipsis" vert="horz" wrap="square" anchor="ctr" anchorCtr="1"/>
        <a:lstStyle/>
        <a:p>
          <a:pPr>
            <a:defRPr sz="13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solidFill>
            <a:schemeClr val="tx1"/>
          </a:solidFill>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007499852186048"/>
          <c:y val="8.6435549064701939E-2"/>
          <c:w val="0.76271438707241968"/>
          <c:h val="0.85175024853310921"/>
        </c:manualLayout>
      </c:layout>
      <c:barChart>
        <c:barDir val="bar"/>
        <c:grouping val="stacked"/>
        <c:varyColors val="0"/>
        <c:ser>
          <c:idx val="0"/>
          <c:order val="0"/>
          <c:tx>
            <c:strRef>
              <c:f>Sheet1!$B$1</c:f>
              <c:strCache>
                <c:ptCount val="1"/>
                <c:pt idx="0">
                  <c:v>Very Convincing</c:v>
                </c:pt>
              </c:strCache>
            </c:strRef>
          </c:tx>
          <c:spPr>
            <a:solidFill>
              <a:schemeClr val="accent1"/>
            </a:solidFill>
            <a:ln>
              <a:noFill/>
            </a:ln>
          </c:spPr>
          <c:invertIfNegative val="0"/>
          <c:dLbls>
            <c:spPr>
              <a:noFill/>
              <a:ln>
                <a:noFill/>
              </a:ln>
              <a:effectLst/>
            </c:spPr>
            <c:txPr>
              <a:bodyPr/>
              <a:lstStyle/>
              <a:p>
                <a:pPr>
                  <a:defRPr sz="1800">
                    <a:solidFill>
                      <a:schemeClr val="accent3"/>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Picture It</c:v>
                </c:pt>
                <c:pt idx="1">
                  <c:v>Normal</c:v>
                </c:pt>
                <c:pt idx="2">
                  <c:v>^Strategy</c:v>
                </c:pt>
                <c:pt idx="3">
                  <c:v>Ecosystems</c:v>
                </c:pt>
                <c:pt idx="4">
                  <c:v>Co-Exist</c:v>
                </c:pt>
                <c:pt idx="5">
                  <c:v>^Water</c:v>
                </c:pt>
                <c:pt idx="6">
                  <c:v>^Indigenous</c:v>
                </c:pt>
              </c:strCache>
            </c:strRef>
          </c:cat>
          <c:val>
            <c:numRef>
              <c:f>Sheet1!$B$2:$B$8</c:f>
              <c:numCache>
                <c:formatCode>0%</c:formatCode>
                <c:ptCount val="7"/>
                <c:pt idx="0">
                  <c:v>0.52</c:v>
                </c:pt>
                <c:pt idx="1">
                  <c:v>0.51</c:v>
                </c:pt>
                <c:pt idx="2">
                  <c:v>0.49</c:v>
                </c:pt>
                <c:pt idx="3">
                  <c:v>0.46</c:v>
                </c:pt>
                <c:pt idx="4">
                  <c:v>0.44</c:v>
                </c:pt>
                <c:pt idx="5">
                  <c:v>0.37</c:v>
                </c:pt>
                <c:pt idx="6">
                  <c:v>0.35</c:v>
                </c:pt>
              </c:numCache>
            </c:numRef>
          </c:val>
          <c:extLst>
            <c:ext xmlns:c16="http://schemas.microsoft.com/office/drawing/2014/chart" uri="{C3380CC4-5D6E-409C-BE32-E72D297353CC}">
              <c16:uniqueId val="{00000000-970F-4D39-B478-31DF7EDFD808}"/>
            </c:ext>
          </c:extLst>
        </c:ser>
        <c:ser>
          <c:idx val="1"/>
          <c:order val="1"/>
          <c:tx>
            <c:strRef>
              <c:f>Sheet1!$C$1</c:f>
              <c:strCache>
                <c:ptCount val="1"/>
                <c:pt idx="0">
                  <c:v>Somewhat Convincing</c:v>
                </c:pt>
              </c:strCache>
            </c:strRef>
          </c:tx>
          <c:spPr>
            <a:solidFill>
              <a:schemeClr val="accent2"/>
            </a:solidFill>
            <a:ln w="9525">
              <a:noFill/>
            </a:ln>
          </c:spPr>
          <c:invertIfNegative val="0"/>
          <c:dLbls>
            <c:spPr>
              <a:noFill/>
              <a:ln>
                <a:noFill/>
              </a:ln>
              <a:effectLst/>
            </c:spPr>
            <c:txPr>
              <a:bodyPr wrap="square" lIns="38100" tIns="19050" rIns="38100" bIns="19050" anchor="ctr">
                <a:spAutoFit/>
              </a:bodyPr>
              <a:lstStyle/>
              <a:p>
                <a:pPr>
                  <a:defRPr sz="1800">
                    <a:solidFill>
                      <a:schemeClr val="accent3"/>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Picture It</c:v>
                </c:pt>
                <c:pt idx="1">
                  <c:v>Normal</c:v>
                </c:pt>
                <c:pt idx="2">
                  <c:v>^Strategy</c:v>
                </c:pt>
                <c:pt idx="3">
                  <c:v>Ecosystems</c:v>
                </c:pt>
                <c:pt idx="4">
                  <c:v>Co-Exist</c:v>
                </c:pt>
                <c:pt idx="5">
                  <c:v>^Water</c:v>
                </c:pt>
                <c:pt idx="6">
                  <c:v>^Indigenous</c:v>
                </c:pt>
              </c:strCache>
            </c:strRef>
          </c:cat>
          <c:val>
            <c:numRef>
              <c:f>Sheet1!$C$2:$C$8</c:f>
              <c:numCache>
                <c:formatCode>0%</c:formatCode>
                <c:ptCount val="7"/>
                <c:pt idx="0">
                  <c:v>0.37</c:v>
                </c:pt>
                <c:pt idx="1">
                  <c:v>0.37</c:v>
                </c:pt>
                <c:pt idx="2">
                  <c:v>0.37</c:v>
                </c:pt>
                <c:pt idx="3">
                  <c:v>0.38</c:v>
                </c:pt>
                <c:pt idx="4">
                  <c:v>0.42</c:v>
                </c:pt>
                <c:pt idx="5">
                  <c:v>0.46</c:v>
                </c:pt>
                <c:pt idx="6">
                  <c:v>0.38</c:v>
                </c:pt>
              </c:numCache>
            </c:numRef>
          </c:val>
          <c:extLst>
            <c:ext xmlns:c16="http://schemas.microsoft.com/office/drawing/2014/chart" uri="{C3380CC4-5D6E-409C-BE32-E72D297353CC}">
              <c16:uniqueId val="{00000001-970F-4D39-B478-31DF7EDFD808}"/>
            </c:ext>
          </c:extLst>
        </c:ser>
        <c:ser>
          <c:idx val="2"/>
          <c:order val="2"/>
          <c:tx>
            <c:strRef>
              <c:f>Sheet1!$D$1</c:f>
              <c:strCache>
                <c:ptCount val="1"/>
                <c:pt idx="0">
                  <c:v>Total</c:v>
                </c:pt>
              </c:strCache>
            </c:strRef>
          </c:tx>
          <c:spPr>
            <a:noFill/>
            <a:ln>
              <a:noFill/>
            </a:ln>
          </c:spPr>
          <c:invertIfNegative val="0"/>
          <c:dLbls>
            <c:spPr>
              <a:noFill/>
              <a:ln>
                <a:noFill/>
              </a:ln>
              <a:effectLst/>
            </c:spPr>
            <c:txPr>
              <a:bodyPr wrap="square" lIns="38100" tIns="19050" rIns="38100" bIns="19050" anchor="ctr">
                <a:spAutoFit/>
              </a:bodyPr>
              <a:lstStyle/>
              <a:p>
                <a:pPr>
                  <a:defRPr sz="1800" b="1">
                    <a:solidFill>
                      <a:schemeClr val="accent1"/>
                    </a:solidFill>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Sheet1!$A$2:$A$8</c:f>
              <c:strCache>
                <c:ptCount val="7"/>
                <c:pt idx="0">
                  <c:v>Picture It</c:v>
                </c:pt>
                <c:pt idx="1">
                  <c:v>Normal</c:v>
                </c:pt>
                <c:pt idx="2">
                  <c:v>^Strategy</c:v>
                </c:pt>
                <c:pt idx="3">
                  <c:v>Ecosystems</c:v>
                </c:pt>
                <c:pt idx="4">
                  <c:v>Co-Exist</c:v>
                </c:pt>
                <c:pt idx="5">
                  <c:v>^Water</c:v>
                </c:pt>
                <c:pt idx="6">
                  <c:v>^Indigenous</c:v>
                </c:pt>
              </c:strCache>
            </c:strRef>
          </c:cat>
          <c:val>
            <c:numRef>
              <c:f>Sheet1!$D$2:$D$8</c:f>
              <c:numCache>
                <c:formatCode>0%</c:formatCode>
                <c:ptCount val="7"/>
                <c:pt idx="0">
                  <c:v>0.88</c:v>
                </c:pt>
                <c:pt idx="1">
                  <c:v>0.88</c:v>
                </c:pt>
                <c:pt idx="2">
                  <c:v>0.87</c:v>
                </c:pt>
                <c:pt idx="3">
                  <c:v>0.84</c:v>
                </c:pt>
                <c:pt idx="4">
                  <c:v>0.86</c:v>
                </c:pt>
                <c:pt idx="5">
                  <c:v>0.83</c:v>
                </c:pt>
                <c:pt idx="6">
                  <c:v>0.72</c:v>
                </c:pt>
              </c:numCache>
            </c:numRef>
          </c:val>
          <c:extLst>
            <c:ext xmlns:c16="http://schemas.microsoft.com/office/drawing/2014/chart" uri="{C3380CC4-5D6E-409C-BE32-E72D297353CC}">
              <c16:uniqueId val="{00000002-970F-4D39-B478-31DF7EDFD808}"/>
            </c:ext>
          </c:extLst>
        </c:ser>
        <c:dLbls>
          <c:dLblPos val="ctr"/>
          <c:showLegendKey val="0"/>
          <c:showVal val="1"/>
          <c:showCatName val="0"/>
          <c:showSerName val="0"/>
          <c:showPercent val="0"/>
          <c:showBubbleSize val="0"/>
        </c:dLbls>
        <c:gapWidth val="48"/>
        <c:overlap val="100"/>
        <c:axId val="337592784"/>
        <c:axId val="337593176"/>
      </c:barChart>
      <c:catAx>
        <c:axId val="337592784"/>
        <c:scaling>
          <c:orientation val="maxMin"/>
        </c:scaling>
        <c:delete val="0"/>
        <c:axPos val="l"/>
        <c:numFmt formatCode="General" sourceLinked="1"/>
        <c:majorTickMark val="none"/>
        <c:minorTickMark val="none"/>
        <c:tickLblPos val="nextTo"/>
        <c:spPr>
          <a:ln>
            <a:noFill/>
          </a:ln>
        </c:spPr>
        <c:txPr>
          <a:bodyPr/>
          <a:lstStyle/>
          <a:p>
            <a:pPr algn="r">
              <a:lnSpc>
                <a:spcPct val="100000"/>
              </a:lnSpc>
              <a:defRPr sz="1800"/>
            </a:pPr>
            <a:endParaRPr lang="en-US"/>
          </a:p>
        </c:txPr>
        <c:crossAx val="337593176"/>
        <c:crosses val="autoZero"/>
        <c:auto val="1"/>
        <c:lblAlgn val="ctr"/>
        <c:lblOffset val="0"/>
        <c:noMultiLvlLbl val="0"/>
      </c:catAx>
      <c:valAx>
        <c:axId val="337593176"/>
        <c:scaling>
          <c:orientation val="minMax"/>
          <c:max val="1"/>
          <c:min val="0"/>
        </c:scaling>
        <c:delete val="1"/>
        <c:axPos val="b"/>
        <c:numFmt formatCode="0%" sourceLinked="1"/>
        <c:majorTickMark val="out"/>
        <c:minorTickMark val="none"/>
        <c:tickLblPos val="nextTo"/>
        <c:crossAx val="337592784"/>
        <c:crosses val="max"/>
        <c:crossBetween val="between"/>
        <c:majorUnit val="0.2"/>
      </c:valAx>
    </c:plotArea>
    <c:legend>
      <c:legendPos val="t"/>
      <c:legendEntry>
        <c:idx val="2"/>
        <c:delete val="1"/>
      </c:legendEntry>
      <c:layout>
        <c:manualLayout>
          <c:xMode val="edge"/>
          <c:yMode val="edge"/>
          <c:x val="0.37253628263845617"/>
          <c:y val="1.6963729104702462E-2"/>
          <c:w val="0.43027650304041914"/>
          <c:h val="5.5541615233237918E-2"/>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4601048418730127E-2"/>
          <c:y val="1.8928884665894243E-2"/>
          <c:w val="0.82442708544207777"/>
          <c:h val="0.91053962000358313"/>
        </c:manualLayout>
      </c:layout>
      <c:barChart>
        <c:barDir val="bar"/>
        <c:grouping val="clustered"/>
        <c:varyColors val="0"/>
        <c:ser>
          <c:idx val="0"/>
          <c:order val="0"/>
          <c:tx>
            <c:strRef>
              <c:f>Sheet1!$B$1</c:f>
              <c:strCache>
                <c:ptCount val="1"/>
                <c:pt idx="0">
                  <c:v>Column2</c:v>
                </c:pt>
              </c:strCache>
            </c:strRef>
          </c:tx>
          <c:spPr>
            <a:solidFill>
              <a:schemeClr val="accent2"/>
            </a:solidFill>
            <a:ln>
              <a:noFill/>
            </a:ln>
          </c:spPr>
          <c:invertIfNegative val="0"/>
          <c:dPt>
            <c:idx val="0"/>
            <c:invertIfNegative val="0"/>
            <c:bubble3D val="0"/>
            <c:spPr>
              <a:solidFill>
                <a:schemeClr val="accent1"/>
              </a:solidFill>
              <a:ln>
                <a:noFill/>
              </a:ln>
            </c:spPr>
            <c:extLst>
              <c:ext xmlns:c16="http://schemas.microsoft.com/office/drawing/2014/chart" uri="{C3380CC4-5D6E-409C-BE32-E72D297353CC}">
                <c16:uniqueId val="{00000001-D6FA-4527-BD4C-56F7B18CB53D}"/>
              </c:ext>
            </c:extLst>
          </c:dPt>
          <c:dPt>
            <c:idx val="1"/>
            <c:invertIfNegative val="0"/>
            <c:bubble3D val="0"/>
            <c:extLst>
              <c:ext xmlns:c16="http://schemas.microsoft.com/office/drawing/2014/chart" uri="{C3380CC4-5D6E-409C-BE32-E72D297353CC}">
                <c16:uniqueId val="{00000002-D6FA-4527-BD4C-56F7B18CB53D}"/>
              </c:ext>
            </c:extLst>
          </c:dPt>
          <c:dPt>
            <c:idx val="2"/>
            <c:invertIfNegative val="0"/>
            <c:bubble3D val="0"/>
            <c:spPr>
              <a:solidFill>
                <a:schemeClr val="accent2">
                  <a:lumMod val="40000"/>
                  <a:lumOff val="60000"/>
                </a:schemeClr>
              </a:solidFill>
              <a:ln>
                <a:noFill/>
              </a:ln>
            </c:spPr>
            <c:extLst>
              <c:ext xmlns:c16="http://schemas.microsoft.com/office/drawing/2014/chart" uri="{C3380CC4-5D6E-409C-BE32-E72D297353CC}">
                <c16:uniqueId val="{00000004-D6FA-4527-BD4C-56F7B18CB53D}"/>
              </c:ext>
            </c:extLst>
          </c:dPt>
          <c:dPt>
            <c:idx val="3"/>
            <c:invertIfNegative val="0"/>
            <c:bubble3D val="0"/>
            <c:spPr>
              <a:solidFill>
                <a:schemeClr val="accent5"/>
              </a:solidFill>
              <a:ln>
                <a:noFill/>
              </a:ln>
            </c:spPr>
            <c:extLst>
              <c:ext xmlns:c16="http://schemas.microsoft.com/office/drawing/2014/chart" uri="{C3380CC4-5D6E-409C-BE32-E72D297353CC}">
                <c16:uniqueId val="{00000006-D6FA-4527-BD4C-56F7B18CB53D}"/>
              </c:ext>
            </c:extLst>
          </c:dPt>
          <c:dPt>
            <c:idx val="4"/>
            <c:invertIfNegative val="0"/>
            <c:bubble3D val="0"/>
            <c:spPr>
              <a:solidFill>
                <a:schemeClr val="accent4"/>
              </a:solidFill>
              <a:ln>
                <a:noFill/>
              </a:ln>
            </c:spPr>
            <c:extLst>
              <c:ext xmlns:c16="http://schemas.microsoft.com/office/drawing/2014/chart" uri="{C3380CC4-5D6E-409C-BE32-E72D297353CC}">
                <c16:uniqueId val="{00000008-D6FA-4527-BD4C-56F7B18CB53D}"/>
              </c:ext>
            </c:extLst>
          </c:dPt>
          <c:dPt>
            <c:idx val="5"/>
            <c:invertIfNegative val="0"/>
            <c:bubble3D val="0"/>
            <c:spPr>
              <a:solidFill>
                <a:schemeClr val="accent5">
                  <a:lumMod val="75000"/>
                </a:schemeClr>
              </a:solidFill>
              <a:ln>
                <a:noFill/>
              </a:ln>
            </c:spPr>
            <c:extLst>
              <c:ext xmlns:c16="http://schemas.microsoft.com/office/drawing/2014/chart" uri="{C3380CC4-5D6E-409C-BE32-E72D297353CC}">
                <c16:uniqueId val="{0000000A-D6FA-4527-BD4C-56F7B18CB53D}"/>
              </c:ext>
            </c:extLst>
          </c:dPt>
          <c:dPt>
            <c:idx val="6"/>
            <c:invertIfNegative val="0"/>
            <c:bubble3D val="0"/>
            <c:spPr>
              <a:solidFill>
                <a:schemeClr val="accent6"/>
              </a:solidFill>
              <a:ln>
                <a:noFill/>
              </a:ln>
            </c:spPr>
            <c:extLst>
              <c:ext xmlns:c16="http://schemas.microsoft.com/office/drawing/2014/chart" uri="{C3380CC4-5D6E-409C-BE32-E72D297353CC}">
                <c16:uniqueId val="{0000000C-D6FA-4527-BD4C-56F7B18CB53D}"/>
              </c:ext>
            </c:extLst>
          </c:dPt>
          <c:dPt>
            <c:idx val="8"/>
            <c:invertIfNegative val="0"/>
            <c:bubble3D val="0"/>
            <c:spPr>
              <a:solidFill>
                <a:schemeClr val="accent6"/>
              </a:solidFill>
              <a:ln>
                <a:noFill/>
              </a:ln>
            </c:spPr>
            <c:extLst>
              <c:ext xmlns:c16="http://schemas.microsoft.com/office/drawing/2014/chart" uri="{C3380CC4-5D6E-409C-BE32-E72D297353CC}">
                <c16:uniqueId val="{0000000E-D6FA-4527-BD4C-56F7B18CB53D}"/>
              </c:ext>
            </c:extLst>
          </c:dPt>
          <c:dPt>
            <c:idx val="9"/>
            <c:invertIfNegative val="0"/>
            <c:bubble3D val="0"/>
            <c:extLst>
              <c:ext xmlns:c16="http://schemas.microsoft.com/office/drawing/2014/chart" uri="{C3380CC4-5D6E-409C-BE32-E72D297353CC}">
                <c16:uniqueId val="{0000000F-D6FA-4527-BD4C-56F7B18CB53D}"/>
              </c:ext>
            </c:extLst>
          </c:dPt>
          <c:dPt>
            <c:idx val="10"/>
            <c:invertIfNegative val="0"/>
            <c:bubble3D val="0"/>
            <c:extLst>
              <c:ext xmlns:c16="http://schemas.microsoft.com/office/drawing/2014/chart" uri="{C3380CC4-5D6E-409C-BE32-E72D297353CC}">
                <c16:uniqueId val="{00000010-D6FA-4527-BD4C-56F7B18CB53D}"/>
              </c:ext>
            </c:extLst>
          </c:dPt>
          <c:dPt>
            <c:idx val="12"/>
            <c:invertIfNegative val="0"/>
            <c:bubble3D val="0"/>
            <c:extLst>
              <c:ext xmlns:c16="http://schemas.microsoft.com/office/drawing/2014/chart" uri="{C3380CC4-5D6E-409C-BE32-E72D297353CC}">
                <c16:uniqueId val="{00000011-D6FA-4527-BD4C-56F7B18CB53D}"/>
              </c:ext>
            </c:extLst>
          </c:dPt>
          <c:dPt>
            <c:idx val="15"/>
            <c:invertIfNegative val="0"/>
            <c:bubble3D val="0"/>
            <c:extLst>
              <c:ext xmlns:c16="http://schemas.microsoft.com/office/drawing/2014/chart" uri="{C3380CC4-5D6E-409C-BE32-E72D297353CC}">
                <c16:uniqueId val="{00000012-D6FA-4527-BD4C-56F7B18CB53D}"/>
              </c:ext>
            </c:extLst>
          </c:dPt>
          <c:dPt>
            <c:idx val="18"/>
            <c:invertIfNegative val="0"/>
            <c:bubble3D val="0"/>
            <c:extLst>
              <c:ext xmlns:c16="http://schemas.microsoft.com/office/drawing/2014/chart" uri="{C3380CC4-5D6E-409C-BE32-E72D297353CC}">
                <c16:uniqueId val="{00000013-D6FA-4527-BD4C-56F7B18CB53D}"/>
              </c:ext>
            </c:extLst>
          </c:dPt>
          <c:dLbls>
            <c:spPr>
              <a:noFill/>
              <a:ln>
                <a:noFill/>
              </a:ln>
              <a:effectLst/>
            </c:spPr>
            <c:txPr>
              <a:bodyPr wrap="none"/>
              <a:lstStyle/>
              <a:p>
                <a:pPr>
                  <a:defRPr sz="1800"/>
                </a:pPr>
                <a:endParaRPr lang="en-US"/>
              </a:p>
            </c:txPr>
            <c:dLblPos val="outEnd"/>
            <c:showLegendKey val="0"/>
            <c:showVal val="1"/>
            <c:showCatName val="0"/>
            <c:showSerName val="0"/>
            <c:showPercent val="0"/>
            <c:showBubbleSize val="0"/>
            <c:separator> </c:separator>
            <c:showLeaderLines val="0"/>
            <c:extLst>
              <c:ext xmlns:c15="http://schemas.microsoft.com/office/drawing/2012/chart" uri="{CE6537A1-D6FC-4f65-9D91-7224C49458BB}">
                <c15:spPr xmlns:c15="http://schemas.microsoft.com/office/drawing/2012/chart">
                  <a:prstGeom prst="rect">
                    <a:avLst/>
                  </a:prstGeom>
                </c15:spPr>
                <c15:showLeaderLines val="0"/>
              </c:ext>
            </c:extLst>
          </c:dLbls>
          <c:cat>
            <c:strRef>
              <c:f>Sheet1!$A$2:$A$8</c:f>
              <c:strCache>
                <c:ptCount val="7"/>
                <c:pt idx="0">
                  <c:v>Strongly support</c:v>
                </c:pt>
                <c:pt idx="1">
                  <c:v>Somewhat support</c:v>
                </c:pt>
                <c:pt idx="3">
                  <c:v>Somewhat oppose</c:v>
                </c:pt>
                <c:pt idx="4">
                  <c:v>Strongly oppose</c:v>
                </c:pt>
                <c:pt idx="6">
                  <c:v>Don't know</c:v>
                </c:pt>
              </c:strCache>
            </c:strRef>
          </c:cat>
          <c:val>
            <c:numRef>
              <c:f>Sheet1!$B$2:$B$8</c:f>
              <c:numCache>
                <c:formatCode>0%</c:formatCode>
                <c:ptCount val="7"/>
                <c:pt idx="0">
                  <c:v>0.49</c:v>
                </c:pt>
                <c:pt idx="1">
                  <c:v>0.35</c:v>
                </c:pt>
                <c:pt idx="3">
                  <c:v>0.06</c:v>
                </c:pt>
                <c:pt idx="4">
                  <c:v>0.06</c:v>
                </c:pt>
                <c:pt idx="6">
                  <c:v>0.04</c:v>
                </c:pt>
              </c:numCache>
            </c:numRef>
          </c:val>
          <c:extLst>
            <c:ext xmlns:c16="http://schemas.microsoft.com/office/drawing/2014/chart" uri="{C3380CC4-5D6E-409C-BE32-E72D297353CC}">
              <c16:uniqueId val="{00000014-D6FA-4527-BD4C-56F7B18CB53D}"/>
            </c:ext>
          </c:extLst>
        </c:ser>
        <c:dLbls>
          <c:showLegendKey val="0"/>
          <c:showVal val="0"/>
          <c:showCatName val="0"/>
          <c:showSerName val="0"/>
          <c:showPercent val="0"/>
          <c:showBubbleSize val="0"/>
        </c:dLbls>
        <c:gapWidth val="21"/>
        <c:axId val="523239816"/>
        <c:axId val="523240208"/>
      </c:barChart>
      <c:catAx>
        <c:axId val="523239816"/>
        <c:scaling>
          <c:orientation val="maxMin"/>
        </c:scaling>
        <c:delete val="0"/>
        <c:axPos val="l"/>
        <c:numFmt formatCode="General" sourceLinked="0"/>
        <c:majorTickMark val="none"/>
        <c:minorTickMark val="none"/>
        <c:tickLblPos val="none"/>
        <c:spPr>
          <a:ln>
            <a:noFill/>
          </a:ln>
        </c:spPr>
        <c:txPr>
          <a:bodyPr/>
          <a:lstStyle/>
          <a:p>
            <a:pPr>
              <a:defRPr sz="1800"/>
            </a:pPr>
            <a:endParaRPr lang="en-US"/>
          </a:p>
        </c:txPr>
        <c:crossAx val="523240208"/>
        <c:crosses val="autoZero"/>
        <c:auto val="1"/>
        <c:lblAlgn val="ctr"/>
        <c:lblOffset val="100"/>
        <c:noMultiLvlLbl val="0"/>
      </c:catAx>
      <c:valAx>
        <c:axId val="523240208"/>
        <c:scaling>
          <c:orientation val="minMax"/>
          <c:max val="1"/>
        </c:scaling>
        <c:delete val="1"/>
        <c:axPos val="b"/>
        <c:numFmt formatCode="0%" sourceLinked="1"/>
        <c:majorTickMark val="out"/>
        <c:minorTickMark val="none"/>
        <c:tickLblPos val="nextTo"/>
        <c:crossAx val="523239816"/>
        <c:crosses val="max"/>
        <c:crossBetween val="between"/>
        <c:majorUnit val="0.2"/>
      </c:valAx>
    </c:plotArea>
    <c:plotVisOnly val="1"/>
    <c:dispBlanksAs val="gap"/>
    <c:showDLblsOverMax val="0"/>
  </c:chart>
  <c:txPr>
    <a:bodyPr/>
    <a:lstStyle/>
    <a:p>
      <a:pPr>
        <a:defRPr sz="1600"/>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4601048418730127E-2"/>
          <c:y val="1.8928884665894243E-2"/>
          <c:w val="0.82442708544207777"/>
          <c:h val="0.91053962000358313"/>
        </c:manualLayout>
      </c:layout>
      <c:barChart>
        <c:barDir val="bar"/>
        <c:grouping val="clustered"/>
        <c:varyColors val="0"/>
        <c:ser>
          <c:idx val="0"/>
          <c:order val="0"/>
          <c:tx>
            <c:strRef>
              <c:f>Sheet1!$B$1</c:f>
              <c:strCache>
                <c:ptCount val="1"/>
                <c:pt idx="0">
                  <c:v>Column2</c:v>
                </c:pt>
              </c:strCache>
            </c:strRef>
          </c:tx>
          <c:spPr>
            <a:solidFill>
              <a:schemeClr val="accent2"/>
            </a:solidFill>
            <a:ln>
              <a:noFill/>
            </a:ln>
          </c:spPr>
          <c:invertIfNegative val="0"/>
          <c:dPt>
            <c:idx val="0"/>
            <c:invertIfNegative val="0"/>
            <c:bubble3D val="0"/>
            <c:spPr>
              <a:solidFill>
                <a:schemeClr val="accent1"/>
              </a:solidFill>
              <a:ln>
                <a:noFill/>
              </a:ln>
            </c:spPr>
            <c:extLst>
              <c:ext xmlns:c16="http://schemas.microsoft.com/office/drawing/2014/chart" uri="{C3380CC4-5D6E-409C-BE32-E72D297353CC}">
                <c16:uniqueId val="{00000001-CD2A-4D17-BFF9-AD0217694AC8}"/>
              </c:ext>
            </c:extLst>
          </c:dPt>
          <c:dPt>
            <c:idx val="1"/>
            <c:invertIfNegative val="0"/>
            <c:bubble3D val="0"/>
            <c:extLst>
              <c:ext xmlns:c16="http://schemas.microsoft.com/office/drawing/2014/chart" uri="{C3380CC4-5D6E-409C-BE32-E72D297353CC}">
                <c16:uniqueId val="{00000002-CD2A-4D17-BFF9-AD0217694AC8}"/>
              </c:ext>
            </c:extLst>
          </c:dPt>
          <c:dPt>
            <c:idx val="2"/>
            <c:invertIfNegative val="0"/>
            <c:bubble3D val="0"/>
            <c:spPr>
              <a:solidFill>
                <a:schemeClr val="accent2">
                  <a:lumMod val="40000"/>
                  <a:lumOff val="60000"/>
                </a:schemeClr>
              </a:solidFill>
              <a:ln>
                <a:noFill/>
              </a:ln>
            </c:spPr>
            <c:extLst>
              <c:ext xmlns:c16="http://schemas.microsoft.com/office/drawing/2014/chart" uri="{C3380CC4-5D6E-409C-BE32-E72D297353CC}">
                <c16:uniqueId val="{00000004-CD2A-4D17-BFF9-AD0217694AC8}"/>
              </c:ext>
            </c:extLst>
          </c:dPt>
          <c:dPt>
            <c:idx val="3"/>
            <c:invertIfNegative val="0"/>
            <c:bubble3D val="0"/>
            <c:spPr>
              <a:solidFill>
                <a:schemeClr val="accent5"/>
              </a:solidFill>
              <a:ln>
                <a:noFill/>
              </a:ln>
            </c:spPr>
            <c:extLst>
              <c:ext xmlns:c16="http://schemas.microsoft.com/office/drawing/2014/chart" uri="{C3380CC4-5D6E-409C-BE32-E72D297353CC}">
                <c16:uniqueId val="{00000006-CD2A-4D17-BFF9-AD0217694AC8}"/>
              </c:ext>
            </c:extLst>
          </c:dPt>
          <c:dPt>
            <c:idx val="4"/>
            <c:invertIfNegative val="0"/>
            <c:bubble3D val="0"/>
            <c:spPr>
              <a:solidFill>
                <a:schemeClr val="accent4"/>
              </a:solidFill>
              <a:ln>
                <a:noFill/>
              </a:ln>
            </c:spPr>
            <c:extLst>
              <c:ext xmlns:c16="http://schemas.microsoft.com/office/drawing/2014/chart" uri="{C3380CC4-5D6E-409C-BE32-E72D297353CC}">
                <c16:uniqueId val="{00000008-CD2A-4D17-BFF9-AD0217694AC8}"/>
              </c:ext>
            </c:extLst>
          </c:dPt>
          <c:dPt>
            <c:idx val="5"/>
            <c:invertIfNegative val="0"/>
            <c:bubble3D val="0"/>
            <c:spPr>
              <a:solidFill>
                <a:schemeClr val="accent5">
                  <a:lumMod val="75000"/>
                </a:schemeClr>
              </a:solidFill>
              <a:ln>
                <a:noFill/>
              </a:ln>
            </c:spPr>
            <c:extLst>
              <c:ext xmlns:c16="http://schemas.microsoft.com/office/drawing/2014/chart" uri="{C3380CC4-5D6E-409C-BE32-E72D297353CC}">
                <c16:uniqueId val="{0000000A-CD2A-4D17-BFF9-AD0217694AC8}"/>
              </c:ext>
            </c:extLst>
          </c:dPt>
          <c:dPt>
            <c:idx val="6"/>
            <c:invertIfNegative val="0"/>
            <c:bubble3D val="0"/>
            <c:spPr>
              <a:solidFill>
                <a:schemeClr val="accent6"/>
              </a:solidFill>
              <a:ln>
                <a:noFill/>
              </a:ln>
            </c:spPr>
            <c:extLst>
              <c:ext xmlns:c16="http://schemas.microsoft.com/office/drawing/2014/chart" uri="{C3380CC4-5D6E-409C-BE32-E72D297353CC}">
                <c16:uniqueId val="{0000000C-CD2A-4D17-BFF9-AD0217694AC8}"/>
              </c:ext>
            </c:extLst>
          </c:dPt>
          <c:dPt>
            <c:idx val="8"/>
            <c:invertIfNegative val="0"/>
            <c:bubble3D val="0"/>
            <c:spPr>
              <a:solidFill>
                <a:schemeClr val="accent6"/>
              </a:solidFill>
              <a:ln>
                <a:noFill/>
              </a:ln>
            </c:spPr>
            <c:extLst>
              <c:ext xmlns:c16="http://schemas.microsoft.com/office/drawing/2014/chart" uri="{C3380CC4-5D6E-409C-BE32-E72D297353CC}">
                <c16:uniqueId val="{0000000E-CD2A-4D17-BFF9-AD0217694AC8}"/>
              </c:ext>
            </c:extLst>
          </c:dPt>
          <c:dPt>
            <c:idx val="9"/>
            <c:invertIfNegative val="0"/>
            <c:bubble3D val="0"/>
            <c:extLst>
              <c:ext xmlns:c16="http://schemas.microsoft.com/office/drawing/2014/chart" uri="{C3380CC4-5D6E-409C-BE32-E72D297353CC}">
                <c16:uniqueId val="{0000000F-CD2A-4D17-BFF9-AD0217694AC8}"/>
              </c:ext>
            </c:extLst>
          </c:dPt>
          <c:dPt>
            <c:idx val="10"/>
            <c:invertIfNegative val="0"/>
            <c:bubble3D val="0"/>
            <c:extLst>
              <c:ext xmlns:c16="http://schemas.microsoft.com/office/drawing/2014/chart" uri="{C3380CC4-5D6E-409C-BE32-E72D297353CC}">
                <c16:uniqueId val="{00000010-CD2A-4D17-BFF9-AD0217694AC8}"/>
              </c:ext>
            </c:extLst>
          </c:dPt>
          <c:dPt>
            <c:idx val="12"/>
            <c:invertIfNegative val="0"/>
            <c:bubble3D val="0"/>
            <c:extLst>
              <c:ext xmlns:c16="http://schemas.microsoft.com/office/drawing/2014/chart" uri="{C3380CC4-5D6E-409C-BE32-E72D297353CC}">
                <c16:uniqueId val="{00000011-CD2A-4D17-BFF9-AD0217694AC8}"/>
              </c:ext>
            </c:extLst>
          </c:dPt>
          <c:dPt>
            <c:idx val="15"/>
            <c:invertIfNegative val="0"/>
            <c:bubble3D val="0"/>
            <c:extLst>
              <c:ext xmlns:c16="http://schemas.microsoft.com/office/drawing/2014/chart" uri="{C3380CC4-5D6E-409C-BE32-E72D297353CC}">
                <c16:uniqueId val="{00000012-CD2A-4D17-BFF9-AD0217694AC8}"/>
              </c:ext>
            </c:extLst>
          </c:dPt>
          <c:dPt>
            <c:idx val="18"/>
            <c:invertIfNegative val="0"/>
            <c:bubble3D val="0"/>
            <c:extLst>
              <c:ext xmlns:c16="http://schemas.microsoft.com/office/drawing/2014/chart" uri="{C3380CC4-5D6E-409C-BE32-E72D297353CC}">
                <c16:uniqueId val="{00000013-CD2A-4D17-BFF9-AD0217694AC8}"/>
              </c:ext>
            </c:extLst>
          </c:dPt>
          <c:dLbls>
            <c:spPr>
              <a:noFill/>
              <a:ln>
                <a:noFill/>
              </a:ln>
              <a:effectLst/>
            </c:spPr>
            <c:txPr>
              <a:bodyPr wrap="none"/>
              <a:lstStyle/>
              <a:p>
                <a:pPr>
                  <a:defRPr sz="1800"/>
                </a:pPr>
                <a:endParaRPr lang="en-US"/>
              </a:p>
            </c:txPr>
            <c:dLblPos val="outEnd"/>
            <c:showLegendKey val="0"/>
            <c:showVal val="1"/>
            <c:showCatName val="0"/>
            <c:showSerName val="0"/>
            <c:showPercent val="0"/>
            <c:showBubbleSize val="0"/>
            <c:separator> </c:separator>
            <c:showLeaderLines val="0"/>
            <c:extLst>
              <c:ext xmlns:c15="http://schemas.microsoft.com/office/drawing/2012/chart" uri="{CE6537A1-D6FC-4f65-9D91-7224C49458BB}">
                <c15:spPr xmlns:c15="http://schemas.microsoft.com/office/drawing/2012/chart">
                  <a:prstGeom prst="rect">
                    <a:avLst/>
                  </a:prstGeom>
                </c15:spPr>
                <c15:showLeaderLines val="0"/>
              </c:ext>
            </c:extLst>
          </c:dLbls>
          <c:cat>
            <c:strRef>
              <c:f>Sheet1!$A$2:$A$8</c:f>
              <c:strCache>
                <c:ptCount val="7"/>
                <c:pt idx="0">
                  <c:v>Strongly support</c:v>
                </c:pt>
                <c:pt idx="1">
                  <c:v>Somewhat support</c:v>
                </c:pt>
                <c:pt idx="3">
                  <c:v>Somewhat oppose</c:v>
                </c:pt>
                <c:pt idx="4">
                  <c:v>Strongly oppose</c:v>
                </c:pt>
                <c:pt idx="6">
                  <c:v>Don't know</c:v>
                </c:pt>
              </c:strCache>
            </c:strRef>
          </c:cat>
          <c:val>
            <c:numRef>
              <c:f>Sheet1!$B$2:$B$8</c:f>
              <c:numCache>
                <c:formatCode>0%</c:formatCode>
                <c:ptCount val="7"/>
                <c:pt idx="0">
                  <c:v>0.51</c:v>
                </c:pt>
                <c:pt idx="1">
                  <c:v>0.36</c:v>
                </c:pt>
                <c:pt idx="3">
                  <c:v>0.05</c:v>
                </c:pt>
                <c:pt idx="4">
                  <c:v>0.03</c:v>
                </c:pt>
                <c:pt idx="6">
                  <c:v>0.04</c:v>
                </c:pt>
              </c:numCache>
            </c:numRef>
          </c:val>
          <c:extLst>
            <c:ext xmlns:c16="http://schemas.microsoft.com/office/drawing/2014/chart" uri="{C3380CC4-5D6E-409C-BE32-E72D297353CC}">
              <c16:uniqueId val="{00000014-CD2A-4D17-BFF9-AD0217694AC8}"/>
            </c:ext>
          </c:extLst>
        </c:ser>
        <c:dLbls>
          <c:showLegendKey val="0"/>
          <c:showVal val="0"/>
          <c:showCatName val="0"/>
          <c:showSerName val="0"/>
          <c:showPercent val="0"/>
          <c:showBubbleSize val="0"/>
        </c:dLbls>
        <c:gapWidth val="21"/>
        <c:axId val="523239816"/>
        <c:axId val="523240208"/>
      </c:barChart>
      <c:catAx>
        <c:axId val="523239816"/>
        <c:scaling>
          <c:orientation val="maxMin"/>
        </c:scaling>
        <c:delete val="0"/>
        <c:axPos val="l"/>
        <c:numFmt formatCode="General" sourceLinked="0"/>
        <c:majorTickMark val="none"/>
        <c:minorTickMark val="none"/>
        <c:tickLblPos val="none"/>
        <c:spPr>
          <a:ln>
            <a:noFill/>
          </a:ln>
        </c:spPr>
        <c:txPr>
          <a:bodyPr/>
          <a:lstStyle/>
          <a:p>
            <a:pPr>
              <a:defRPr sz="1800"/>
            </a:pPr>
            <a:endParaRPr lang="en-US"/>
          </a:p>
        </c:txPr>
        <c:crossAx val="523240208"/>
        <c:crosses val="autoZero"/>
        <c:auto val="1"/>
        <c:lblAlgn val="ctr"/>
        <c:lblOffset val="100"/>
        <c:noMultiLvlLbl val="0"/>
      </c:catAx>
      <c:valAx>
        <c:axId val="523240208"/>
        <c:scaling>
          <c:orientation val="minMax"/>
          <c:max val="1"/>
        </c:scaling>
        <c:delete val="1"/>
        <c:axPos val="b"/>
        <c:numFmt formatCode="0%" sourceLinked="1"/>
        <c:majorTickMark val="out"/>
        <c:minorTickMark val="none"/>
        <c:tickLblPos val="nextTo"/>
        <c:crossAx val="523239816"/>
        <c:crosses val="max"/>
        <c:crossBetween val="between"/>
        <c:majorUnit val="0.2"/>
      </c:valAx>
    </c:plotArea>
    <c:plotVisOnly val="1"/>
    <c:dispBlanksAs val="gap"/>
    <c:showDLblsOverMax val="0"/>
  </c:chart>
  <c:txPr>
    <a:bodyPr/>
    <a:lstStyle/>
    <a:p>
      <a:pPr>
        <a:defRPr sz="1600"/>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4601048418730127E-2"/>
          <c:y val="1.8928884665894243E-2"/>
          <c:w val="0.82442708544207777"/>
          <c:h val="0.91053962000358313"/>
        </c:manualLayout>
      </c:layout>
      <c:barChart>
        <c:barDir val="bar"/>
        <c:grouping val="clustered"/>
        <c:varyColors val="0"/>
        <c:ser>
          <c:idx val="0"/>
          <c:order val="0"/>
          <c:tx>
            <c:strRef>
              <c:f>Sheet1!$B$1</c:f>
              <c:strCache>
                <c:ptCount val="1"/>
                <c:pt idx="0">
                  <c:v>Column2</c:v>
                </c:pt>
              </c:strCache>
            </c:strRef>
          </c:tx>
          <c:spPr>
            <a:solidFill>
              <a:schemeClr val="accent2"/>
            </a:solidFill>
            <a:ln>
              <a:noFill/>
            </a:ln>
          </c:spPr>
          <c:invertIfNegative val="0"/>
          <c:dPt>
            <c:idx val="0"/>
            <c:invertIfNegative val="0"/>
            <c:bubble3D val="0"/>
            <c:spPr>
              <a:solidFill>
                <a:schemeClr val="accent1"/>
              </a:solidFill>
              <a:ln>
                <a:noFill/>
              </a:ln>
            </c:spPr>
            <c:extLst>
              <c:ext xmlns:c16="http://schemas.microsoft.com/office/drawing/2014/chart" uri="{C3380CC4-5D6E-409C-BE32-E72D297353CC}">
                <c16:uniqueId val="{00000001-7537-49BA-A7FE-FA19F35D3EB9}"/>
              </c:ext>
            </c:extLst>
          </c:dPt>
          <c:dPt>
            <c:idx val="1"/>
            <c:invertIfNegative val="0"/>
            <c:bubble3D val="0"/>
            <c:extLst>
              <c:ext xmlns:c16="http://schemas.microsoft.com/office/drawing/2014/chart" uri="{C3380CC4-5D6E-409C-BE32-E72D297353CC}">
                <c16:uniqueId val="{00000002-7537-49BA-A7FE-FA19F35D3EB9}"/>
              </c:ext>
            </c:extLst>
          </c:dPt>
          <c:dPt>
            <c:idx val="2"/>
            <c:invertIfNegative val="0"/>
            <c:bubble3D val="0"/>
            <c:spPr>
              <a:solidFill>
                <a:schemeClr val="accent2">
                  <a:lumMod val="40000"/>
                  <a:lumOff val="60000"/>
                </a:schemeClr>
              </a:solidFill>
              <a:ln>
                <a:noFill/>
              </a:ln>
            </c:spPr>
            <c:extLst>
              <c:ext xmlns:c16="http://schemas.microsoft.com/office/drawing/2014/chart" uri="{C3380CC4-5D6E-409C-BE32-E72D297353CC}">
                <c16:uniqueId val="{00000004-7537-49BA-A7FE-FA19F35D3EB9}"/>
              </c:ext>
            </c:extLst>
          </c:dPt>
          <c:dPt>
            <c:idx val="3"/>
            <c:invertIfNegative val="0"/>
            <c:bubble3D val="0"/>
            <c:spPr>
              <a:solidFill>
                <a:schemeClr val="accent5"/>
              </a:solidFill>
              <a:ln>
                <a:noFill/>
              </a:ln>
            </c:spPr>
            <c:extLst>
              <c:ext xmlns:c16="http://schemas.microsoft.com/office/drawing/2014/chart" uri="{C3380CC4-5D6E-409C-BE32-E72D297353CC}">
                <c16:uniqueId val="{00000006-7537-49BA-A7FE-FA19F35D3EB9}"/>
              </c:ext>
            </c:extLst>
          </c:dPt>
          <c:dPt>
            <c:idx val="4"/>
            <c:invertIfNegative val="0"/>
            <c:bubble3D val="0"/>
            <c:spPr>
              <a:solidFill>
                <a:schemeClr val="accent4"/>
              </a:solidFill>
              <a:ln>
                <a:noFill/>
              </a:ln>
            </c:spPr>
            <c:extLst>
              <c:ext xmlns:c16="http://schemas.microsoft.com/office/drawing/2014/chart" uri="{C3380CC4-5D6E-409C-BE32-E72D297353CC}">
                <c16:uniqueId val="{00000008-7537-49BA-A7FE-FA19F35D3EB9}"/>
              </c:ext>
            </c:extLst>
          </c:dPt>
          <c:dPt>
            <c:idx val="5"/>
            <c:invertIfNegative val="0"/>
            <c:bubble3D val="0"/>
            <c:spPr>
              <a:solidFill>
                <a:schemeClr val="accent5">
                  <a:lumMod val="75000"/>
                </a:schemeClr>
              </a:solidFill>
              <a:ln>
                <a:noFill/>
              </a:ln>
            </c:spPr>
            <c:extLst>
              <c:ext xmlns:c16="http://schemas.microsoft.com/office/drawing/2014/chart" uri="{C3380CC4-5D6E-409C-BE32-E72D297353CC}">
                <c16:uniqueId val="{0000000A-7537-49BA-A7FE-FA19F35D3EB9}"/>
              </c:ext>
            </c:extLst>
          </c:dPt>
          <c:dPt>
            <c:idx val="6"/>
            <c:invertIfNegative val="0"/>
            <c:bubble3D val="0"/>
            <c:spPr>
              <a:solidFill>
                <a:schemeClr val="accent6"/>
              </a:solidFill>
              <a:ln>
                <a:noFill/>
              </a:ln>
            </c:spPr>
            <c:extLst>
              <c:ext xmlns:c16="http://schemas.microsoft.com/office/drawing/2014/chart" uri="{C3380CC4-5D6E-409C-BE32-E72D297353CC}">
                <c16:uniqueId val="{0000000C-7537-49BA-A7FE-FA19F35D3EB9}"/>
              </c:ext>
            </c:extLst>
          </c:dPt>
          <c:dPt>
            <c:idx val="8"/>
            <c:invertIfNegative val="0"/>
            <c:bubble3D val="0"/>
            <c:spPr>
              <a:solidFill>
                <a:schemeClr val="accent6"/>
              </a:solidFill>
              <a:ln>
                <a:noFill/>
              </a:ln>
            </c:spPr>
            <c:extLst>
              <c:ext xmlns:c16="http://schemas.microsoft.com/office/drawing/2014/chart" uri="{C3380CC4-5D6E-409C-BE32-E72D297353CC}">
                <c16:uniqueId val="{0000000E-7537-49BA-A7FE-FA19F35D3EB9}"/>
              </c:ext>
            </c:extLst>
          </c:dPt>
          <c:dPt>
            <c:idx val="9"/>
            <c:invertIfNegative val="0"/>
            <c:bubble3D val="0"/>
            <c:extLst>
              <c:ext xmlns:c16="http://schemas.microsoft.com/office/drawing/2014/chart" uri="{C3380CC4-5D6E-409C-BE32-E72D297353CC}">
                <c16:uniqueId val="{0000000F-7537-49BA-A7FE-FA19F35D3EB9}"/>
              </c:ext>
            </c:extLst>
          </c:dPt>
          <c:dPt>
            <c:idx val="10"/>
            <c:invertIfNegative val="0"/>
            <c:bubble3D val="0"/>
            <c:extLst>
              <c:ext xmlns:c16="http://schemas.microsoft.com/office/drawing/2014/chart" uri="{C3380CC4-5D6E-409C-BE32-E72D297353CC}">
                <c16:uniqueId val="{00000010-7537-49BA-A7FE-FA19F35D3EB9}"/>
              </c:ext>
            </c:extLst>
          </c:dPt>
          <c:dPt>
            <c:idx val="12"/>
            <c:invertIfNegative val="0"/>
            <c:bubble3D val="0"/>
            <c:extLst>
              <c:ext xmlns:c16="http://schemas.microsoft.com/office/drawing/2014/chart" uri="{C3380CC4-5D6E-409C-BE32-E72D297353CC}">
                <c16:uniqueId val="{00000011-7537-49BA-A7FE-FA19F35D3EB9}"/>
              </c:ext>
            </c:extLst>
          </c:dPt>
          <c:dPt>
            <c:idx val="15"/>
            <c:invertIfNegative val="0"/>
            <c:bubble3D val="0"/>
            <c:extLst>
              <c:ext xmlns:c16="http://schemas.microsoft.com/office/drawing/2014/chart" uri="{C3380CC4-5D6E-409C-BE32-E72D297353CC}">
                <c16:uniqueId val="{00000012-7537-49BA-A7FE-FA19F35D3EB9}"/>
              </c:ext>
            </c:extLst>
          </c:dPt>
          <c:dPt>
            <c:idx val="18"/>
            <c:invertIfNegative val="0"/>
            <c:bubble3D val="0"/>
            <c:extLst>
              <c:ext xmlns:c16="http://schemas.microsoft.com/office/drawing/2014/chart" uri="{C3380CC4-5D6E-409C-BE32-E72D297353CC}">
                <c16:uniqueId val="{00000013-7537-49BA-A7FE-FA19F35D3EB9}"/>
              </c:ext>
            </c:extLst>
          </c:dPt>
          <c:dLbls>
            <c:spPr>
              <a:noFill/>
              <a:ln>
                <a:noFill/>
              </a:ln>
              <a:effectLst/>
            </c:spPr>
            <c:txPr>
              <a:bodyPr wrap="none"/>
              <a:lstStyle/>
              <a:p>
                <a:pPr>
                  <a:defRPr sz="1800"/>
                </a:pPr>
                <a:endParaRPr lang="en-US"/>
              </a:p>
            </c:txPr>
            <c:dLblPos val="outEnd"/>
            <c:showLegendKey val="0"/>
            <c:showVal val="1"/>
            <c:showCatName val="0"/>
            <c:showSerName val="0"/>
            <c:showPercent val="0"/>
            <c:showBubbleSize val="0"/>
            <c:separator> </c:separator>
            <c:showLeaderLines val="0"/>
            <c:extLst>
              <c:ext xmlns:c15="http://schemas.microsoft.com/office/drawing/2012/chart" uri="{CE6537A1-D6FC-4f65-9D91-7224C49458BB}">
                <c15:spPr xmlns:c15="http://schemas.microsoft.com/office/drawing/2012/chart">
                  <a:prstGeom prst="rect">
                    <a:avLst/>
                  </a:prstGeom>
                </c15:spPr>
                <c15:showLeaderLines val="0"/>
              </c:ext>
            </c:extLst>
          </c:dLbls>
          <c:cat>
            <c:strRef>
              <c:f>Sheet1!$A$2:$A$8</c:f>
              <c:strCache>
                <c:ptCount val="7"/>
                <c:pt idx="0">
                  <c:v>Strongly support</c:v>
                </c:pt>
                <c:pt idx="1">
                  <c:v>Somewhat support</c:v>
                </c:pt>
                <c:pt idx="3">
                  <c:v>Somewhat oppose</c:v>
                </c:pt>
                <c:pt idx="4">
                  <c:v>Strongly oppose</c:v>
                </c:pt>
                <c:pt idx="6">
                  <c:v>Don't know</c:v>
                </c:pt>
              </c:strCache>
            </c:strRef>
          </c:cat>
          <c:val>
            <c:numRef>
              <c:f>Sheet1!$B$2:$B$8</c:f>
              <c:numCache>
                <c:formatCode>0%</c:formatCode>
                <c:ptCount val="7"/>
                <c:pt idx="0">
                  <c:v>0.46</c:v>
                </c:pt>
                <c:pt idx="1">
                  <c:v>0.35</c:v>
                </c:pt>
                <c:pt idx="3">
                  <c:v>0.08</c:v>
                </c:pt>
                <c:pt idx="4">
                  <c:v>0.06</c:v>
                </c:pt>
                <c:pt idx="6">
                  <c:v>0.05</c:v>
                </c:pt>
              </c:numCache>
            </c:numRef>
          </c:val>
          <c:extLst>
            <c:ext xmlns:c16="http://schemas.microsoft.com/office/drawing/2014/chart" uri="{C3380CC4-5D6E-409C-BE32-E72D297353CC}">
              <c16:uniqueId val="{00000014-7537-49BA-A7FE-FA19F35D3EB9}"/>
            </c:ext>
          </c:extLst>
        </c:ser>
        <c:dLbls>
          <c:showLegendKey val="0"/>
          <c:showVal val="0"/>
          <c:showCatName val="0"/>
          <c:showSerName val="0"/>
          <c:showPercent val="0"/>
          <c:showBubbleSize val="0"/>
        </c:dLbls>
        <c:gapWidth val="21"/>
        <c:axId val="523239816"/>
        <c:axId val="523240208"/>
      </c:barChart>
      <c:catAx>
        <c:axId val="523239816"/>
        <c:scaling>
          <c:orientation val="maxMin"/>
        </c:scaling>
        <c:delete val="0"/>
        <c:axPos val="l"/>
        <c:numFmt formatCode="General" sourceLinked="0"/>
        <c:majorTickMark val="none"/>
        <c:minorTickMark val="none"/>
        <c:tickLblPos val="none"/>
        <c:spPr>
          <a:ln>
            <a:noFill/>
          </a:ln>
        </c:spPr>
        <c:txPr>
          <a:bodyPr/>
          <a:lstStyle/>
          <a:p>
            <a:pPr>
              <a:defRPr sz="1800"/>
            </a:pPr>
            <a:endParaRPr lang="en-US"/>
          </a:p>
        </c:txPr>
        <c:crossAx val="523240208"/>
        <c:crosses val="autoZero"/>
        <c:auto val="1"/>
        <c:lblAlgn val="ctr"/>
        <c:lblOffset val="100"/>
        <c:noMultiLvlLbl val="0"/>
      </c:catAx>
      <c:valAx>
        <c:axId val="523240208"/>
        <c:scaling>
          <c:orientation val="minMax"/>
          <c:max val="1"/>
        </c:scaling>
        <c:delete val="1"/>
        <c:axPos val="b"/>
        <c:numFmt formatCode="0%" sourceLinked="1"/>
        <c:majorTickMark val="out"/>
        <c:minorTickMark val="none"/>
        <c:tickLblPos val="nextTo"/>
        <c:crossAx val="523239816"/>
        <c:crosses val="max"/>
        <c:crossBetween val="between"/>
        <c:majorUnit val="0.2"/>
      </c:valAx>
    </c:plotArea>
    <c:plotVisOnly val="1"/>
    <c:dispBlanksAs val="gap"/>
    <c:showDLblsOverMax val="0"/>
  </c:chart>
  <c:txPr>
    <a:bodyPr/>
    <a:lstStyle/>
    <a:p>
      <a:pPr>
        <a:defRPr sz="1600"/>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0897632425375372"/>
          <c:y val="7.6354972828397968E-2"/>
          <c:w val="0.38291266217330072"/>
          <c:h val="0.85695921727439273"/>
        </c:manualLayout>
      </c:layout>
      <c:barChart>
        <c:barDir val="bar"/>
        <c:grouping val="stacked"/>
        <c:varyColors val="0"/>
        <c:ser>
          <c:idx val="0"/>
          <c:order val="0"/>
          <c:tx>
            <c:strRef>
              <c:f>Sheet1!$B$1</c:f>
              <c:strCache>
                <c:ptCount val="1"/>
                <c:pt idx="0">
                  <c:v>Total Trust</c:v>
                </c:pt>
              </c:strCache>
            </c:strRef>
          </c:tx>
          <c:spPr>
            <a:solidFill>
              <a:schemeClr val="accent1"/>
            </a:solidFill>
            <a:ln>
              <a:noFill/>
            </a:ln>
          </c:spPr>
          <c:invertIfNegative val="0"/>
          <c:dPt>
            <c:idx val="0"/>
            <c:invertIfNegative val="0"/>
            <c:bubble3D val="0"/>
            <c:extLst>
              <c:ext xmlns:c16="http://schemas.microsoft.com/office/drawing/2014/chart" uri="{C3380CC4-5D6E-409C-BE32-E72D297353CC}">
                <c16:uniqueId val="{00000000-7639-4C20-9559-BBBF9377A01D}"/>
              </c:ext>
            </c:extLst>
          </c:dPt>
          <c:dPt>
            <c:idx val="1"/>
            <c:invertIfNegative val="0"/>
            <c:bubble3D val="0"/>
            <c:extLst>
              <c:ext xmlns:c16="http://schemas.microsoft.com/office/drawing/2014/chart" uri="{C3380CC4-5D6E-409C-BE32-E72D297353CC}">
                <c16:uniqueId val="{00000001-7639-4C20-9559-BBBF9377A01D}"/>
              </c:ext>
            </c:extLst>
          </c:dPt>
          <c:dPt>
            <c:idx val="2"/>
            <c:invertIfNegative val="0"/>
            <c:bubble3D val="0"/>
            <c:extLst>
              <c:ext xmlns:c16="http://schemas.microsoft.com/office/drawing/2014/chart" uri="{C3380CC4-5D6E-409C-BE32-E72D297353CC}">
                <c16:uniqueId val="{00000002-7639-4C20-9559-BBBF9377A01D}"/>
              </c:ext>
            </c:extLst>
          </c:dPt>
          <c:dPt>
            <c:idx val="3"/>
            <c:invertIfNegative val="0"/>
            <c:bubble3D val="0"/>
            <c:extLst>
              <c:ext xmlns:c16="http://schemas.microsoft.com/office/drawing/2014/chart" uri="{C3380CC4-5D6E-409C-BE32-E72D297353CC}">
                <c16:uniqueId val="{00000003-7639-4C20-9559-BBBF9377A01D}"/>
              </c:ext>
            </c:extLst>
          </c:dPt>
          <c:dPt>
            <c:idx val="4"/>
            <c:invertIfNegative val="0"/>
            <c:bubble3D val="0"/>
            <c:extLst>
              <c:ext xmlns:c16="http://schemas.microsoft.com/office/drawing/2014/chart" uri="{C3380CC4-5D6E-409C-BE32-E72D297353CC}">
                <c16:uniqueId val="{00000004-7639-4C20-9559-BBBF9377A01D}"/>
              </c:ext>
            </c:extLst>
          </c:dPt>
          <c:dPt>
            <c:idx val="5"/>
            <c:invertIfNegative val="0"/>
            <c:bubble3D val="0"/>
            <c:extLst>
              <c:ext xmlns:c16="http://schemas.microsoft.com/office/drawing/2014/chart" uri="{C3380CC4-5D6E-409C-BE32-E72D297353CC}">
                <c16:uniqueId val="{00000005-7639-4C20-9559-BBBF9377A01D}"/>
              </c:ext>
            </c:extLst>
          </c:dPt>
          <c:dPt>
            <c:idx val="6"/>
            <c:invertIfNegative val="0"/>
            <c:bubble3D val="0"/>
            <c:extLst>
              <c:ext xmlns:c16="http://schemas.microsoft.com/office/drawing/2014/chart" uri="{C3380CC4-5D6E-409C-BE32-E72D297353CC}">
                <c16:uniqueId val="{00000006-7639-4C20-9559-BBBF9377A01D}"/>
              </c:ext>
            </c:extLst>
          </c:dPt>
          <c:dPt>
            <c:idx val="15"/>
            <c:invertIfNegative val="0"/>
            <c:bubble3D val="0"/>
            <c:extLst>
              <c:ext xmlns:c16="http://schemas.microsoft.com/office/drawing/2014/chart" uri="{C3380CC4-5D6E-409C-BE32-E72D297353CC}">
                <c16:uniqueId val="{0000000C-7639-4C20-9559-BBBF9377A01D}"/>
              </c:ext>
            </c:extLst>
          </c:dPt>
          <c:dPt>
            <c:idx val="18"/>
            <c:invertIfNegative val="0"/>
            <c:bubble3D val="0"/>
            <c:extLst>
              <c:ext xmlns:c16="http://schemas.microsoft.com/office/drawing/2014/chart" uri="{C3380CC4-5D6E-409C-BE32-E72D297353CC}">
                <c16:uniqueId val="{0000000D-7639-4C20-9559-BBBF9377A01D}"/>
              </c:ext>
            </c:extLst>
          </c:dPt>
          <c:dLbls>
            <c:spPr>
              <a:noFill/>
              <a:ln>
                <a:noFill/>
              </a:ln>
              <a:effectLst/>
            </c:spPr>
            <c:txPr>
              <a:bodyPr/>
              <a:lstStyle/>
              <a:p>
                <a:pPr>
                  <a:defRPr sz="1800">
                    <a:solidFill>
                      <a:schemeClr val="accent3"/>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Sheet1!$A$2:$A$16</c:f>
              <c:strCache>
                <c:ptCount val="15"/>
                <c:pt idx="0">
                  <c:v>Wildland firefighters</c:v>
                </c:pt>
                <c:pt idx="1">
                  <c:v>Park rangers</c:v>
                </c:pt>
                <c:pt idx="2">
                  <c:v>Wildlife biologists</c:v>
                </c:pt>
                <c:pt idx="3">
                  <c:v>^The US Forest Service</c:v>
                </c:pt>
                <c:pt idx="4">
                  <c:v>^Native American tribal leaders</c:v>
                </c:pt>
                <c:pt idx="5">
                  <c:v>*First Nations leaders</c:v>
                </c:pt>
                <c:pt idx="6">
                  <c:v>*The BC Ministry of Forests</c:v>
                </c:pt>
                <c:pt idx="7">
                  <c:v>The Nature Conservancy</c:v>
                </c:pt>
                <c:pt idx="8">
                  <c:v>River guides</c:v>
                </c:pt>
                <c:pt idx="9">
                  <c:v>Conservation organizations</c:v>
                </c:pt>
                <c:pt idx="10">
                  <c:v>Climate scientists</c:v>
                </c:pt>
                <c:pt idx="11">
                  <c:v>People who have lost their homes to wildfire</c:v>
                </c:pt>
                <c:pt idx="12">
                  <c:v>^Family forest owners</c:v>
                </c:pt>
                <c:pt idx="13">
                  <c:v>Local business owners</c:v>
                </c:pt>
                <c:pt idx="14">
                  <c:v>People who own outdoor recreation businesses</c:v>
                </c:pt>
              </c:strCache>
            </c:strRef>
          </c:cat>
          <c:val>
            <c:numRef>
              <c:f>Sheet1!$B$2:$B$16</c:f>
              <c:numCache>
                <c:formatCode>0%</c:formatCode>
                <c:ptCount val="15"/>
                <c:pt idx="0">
                  <c:v>0.83</c:v>
                </c:pt>
                <c:pt idx="1">
                  <c:v>0.82</c:v>
                </c:pt>
                <c:pt idx="2">
                  <c:v>0.77</c:v>
                </c:pt>
                <c:pt idx="3">
                  <c:v>0.69</c:v>
                </c:pt>
                <c:pt idx="4">
                  <c:v>0.66</c:v>
                </c:pt>
                <c:pt idx="5">
                  <c:v>0.66</c:v>
                </c:pt>
                <c:pt idx="6">
                  <c:v>0.65</c:v>
                </c:pt>
                <c:pt idx="7">
                  <c:v>0.57999999999999996</c:v>
                </c:pt>
                <c:pt idx="8">
                  <c:v>0.54</c:v>
                </c:pt>
                <c:pt idx="9">
                  <c:v>0.57999999999999996</c:v>
                </c:pt>
                <c:pt idx="10">
                  <c:v>0.6</c:v>
                </c:pt>
                <c:pt idx="11">
                  <c:v>0.54</c:v>
                </c:pt>
                <c:pt idx="12">
                  <c:v>0.46</c:v>
                </c:pt>
                <c:pt idx="13">
                  <c:v>0.48</c:v>
                </c:pt>
                <c:pt idx="14">
                  <c:v>0.41</c:v>
                </c:pt>
              </c:numCache>
            </c:numRef>
          </c:val>
          <c:extLst>
            <c:ext xmlns:c16="http://schemas.microsoft.com/office/drawing/2014/chart" uri="{C3380CC4-5D6E-409C-BE32-E72D297353CC}">
              <c16:uniqueId val="{0000000E-7639-4C20-9559-BBBF9377A01D}"/>
            </c:ext>
          </c:extLst>
        </c:ser>
        <c:ser>
          <c:idx val="1"/>
          <c:order val="1"/>
          <c:tx>
            <c:strRef>
              <c:f>Sheet1!$C$1</c:f>
              <c:strCache>
                <c:ptCount val="1"/>
                <c:pt idx="0">
                  <c:v>Total Suspicious</c:v>
                </c:pt>
              </c:strCache>
            </c:strRef>
          </c:tx>
          <c:spPr>
            <a:solidFill>
              <a:schemeClr val="accent4"/>
            </a:solidFill>
            <a:ln>
              <a:noFill/>
            </a:ln>
          </c:spPr>
          <c:invertIfNegative val="0"/>
          <c:dLbls>
            <c:dLbl>
              <c:idx val="0"/>
              <c:numFmt formatCode="0%;0%" sourceLinked="0"/>
              <c:spPr/>
              <c:txPr>
                <a:bodyPr/>
                <a:lstStyle/>
                <a:p>
                  <a:pPr>
                    <a:defRPr sz="1100">
                      <a:solidFill>
                        <a:schemeClr val="accent3"/>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7639-4C20-9559-BBBF9377A01D}"/>
                </c:ext>
              </c:extLst>
            </c:dLbl>
            <c:dLbl>
              <c:idx val="1"/>
              <c:numFmt formatCode="0%;0%" sourceLinked="0"/>
              <c:spPr/>
              <c:txPr>
                <a:bodyPr/>
                <a:lstStyle/>
                <a:p>
                  <a:pPr>
                    <a:defRPr sz="1400">
                      <a:solidFill>
                        <a:schemeClr val="accent3"/>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7639-4C20-9559-BBBF9377A01D}"/>
                </c:ext>
              </c:extLst>
            </c:dLbl>
            <c:dLbl>
              <c:idx val="2"/>
              <c:numFmt formatCode="0%;0%" sourceLinked="0"/>
              <c:spPr/>
              <c:txPr>
                <a:bodyPr/>
                <a:lstStyle/>
                <a:p>
                  <a:pPr>
                    <a:defRPr sz="1600">
                      <a:solidFill>
                        <a:schemeClr val="accent3"/>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7639-4C20-9559-BBBF9377A01D}"/>
                </c:ext>
              </c:extLst>
            </c:dLbl>
            <c:dLbl>
              <c:idx val="3"/>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7639-4C20-9559-BBBF9377A01D}"/>
                </c:ext>
              </c:extLst>
            </c:dLbl>
            <c:dLbl>
              <c:idx val="4"/>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7639-4C20-9559-BBBF9377A01D}"/>
                </c:ext>
              </c:extLst>
            </c:dLbl>
            <c:numFmt formatCode="0%;0%" sourceLinked="0"/>
            <c:spPr>
              <a:noFill/>
              <a:ln>
                <a:noFill/>
              </a:ln>
              <a:effectLst/>
            </c:spPr>
            <c:txPr>
              <a:bodyPr/>
              <a:lstStyle/>
              <a:p>
                <a:pPr>
                  <a:defRPr sz="1800">
                    <a:solidFill>
                      <a:schemeClr val="accent3"/>
                    </a:solidFill>
                  </a:defRPr>
                </a:pPr>
                <a:endParaRPr lang="en-US"/>
              </a:p>
            </c:txPr>
            <c:showLegendKey val="0"/>
            <c:showVal val="1"/>
            <c:showCatName val="0"/>
            <c:showSerName val="0"/>
            <c:showPercent val="0"/>
            <c:showBubbleSize val="0"/>
            <c:separator> </c:separator>
            <c:showLeaderLines val="0"/>
            <c:extLst>
              <c:ext xmlns:c15="http://schemas.microsoft.com/office/drawing/2012/chart" uri="{CE6537A1-D6FC-4f65-9D91-7224C49458BB}">
                <c15:showLeaderLines val="0"/>
              </c:ext>
            </c:extLst>
          </c:dLbls>
          <c:cat>
            <c:strRef>
              <c:f>Sheet1!$A$2:$A$16</c:f>
              <c:strCache>
                <c:ptCount val="15"/>
                <c:pt idx="0">
                  <c:v>Wildland firefighters</c:v>
                </c:pt>
                <c:pt idx="1">
                  <c:v>Park rangers</c:v>
                </c:pt>
                <c:pt idx="2">
                  <c:v>Wildlife biologists</c:v>
                </c:pt>
                <c:pt idx="3">
                  <c:v>^The US Forest Service</c:v>
                </c:pt>
                <c:pt idx="4">
                  <c:v>^Native American tribal leaders</c:v>
                </c:pt>
                <c:pt idx="5">
                  <c:v>*First Nations leaders</c:v>
                </c:pt>
                <c:pt idx="6">
                  <c:v>*The BC Ministry of Forests</c:v>
                </c:pt>
                <c:pt idx="7">
                  <c:v>The Nature Conservancy</c:v>
                </c:pt>
                <c:pt idx="8">
                  <c:v>River guides</c:v>
                </c:pt>
                <c:pt idx="9">
                  <c:v>Conservation organizations</c:v>
                </c:pt>
                <c:pt idx="10">
                  <c:v>Climate scientists</c:v>
                </c:pt>
                <c:pt idx="11">
                  <c:v>People who have lost their homes to wildfire</c:v>
                </c:pt>
                <c:pt idx="12">
                  <c:v>^Family forest owners</c:v>
                </c:pt>
                <c:pt idx="13">
                  <c:v>Local business owners</c:v>
                </c:pt>
                <c:pt idx="14">
                  <c:v>People who own outdoor recreation businesses</c:v>
                </c:pt>
              </c:strCache>
            </c:strRef>
          </c:cat>
          <c:val>
            <c:numRef>
              <c:f>Sheet1!$C$2:$C$16</c:f>
              <c:numCache>
                <c:formatCode>0%</c:formatCode>
                <c:ptCount val="15"/>
                <c:pt idx="0">
                  <c:v>-0.1</c:v>
                </c:pt>
                <c:pt idx="1">
                  <c:v>-0.14000000000000001</c:v>
                </c:pt>
                <c:pt idx="2">
                  <c:v>-0.16</c:v>
                </c:pt>
                <c:pt idx="3">
                  <c:v>-0.22</c:v>
                </c:pt>
                <c:pt idx="4">
                  <c:v>-0.22</c:v>
                </c:pt>
                <c:pt idx="5">
                  <c:v>-0.24</c:v>
                </c:pt>
                <c:pt idx="6">
                  <c:v>-0.25</c:v>
                </c:pt>
                <c:pt idx="7">
                  <c:v>-0.24</c:v>
                </c:pt>
                <c:pt idx="8">
                  <c:v>-0.25</c:v>
                </c:pt>
                <c:pt idx="9">
                  <c:v>-0.31</c:v>
                </c:pt>
                <c:pt idx="10">
                  <c:v>-0.35</c:v>
                </c:pt>
                <c:pt idx="11">
                  <c:v>-0.34</c:v>
                </c:pt>
                <c:pt idx="12">
                  <c:v>-0.36</c:v>
                </c:pt>
                <c:pt idx="13">
                  <c:v>-0.4</c:v>
                </c:pt>
                <c:pt idx="14">
                  <c:v>-0.45</c:v>
                </c:pt>
              </c:numCache>
            </c:numRef>
          </c:val>
          <c:extLst>
            <c:ext xmlns:c16="http://schemas.microsoft.com/office/drawing/2014/chart" uri="{C3380CC4-5D6E-409C-BE32-E72D297353CC}">
              <c16:uniqueId val="{00000015-7639-4C20-9559-BBBF9377A01D}"/>
            </c:ext>
          </c:extLst>
        </c:ser>
        <c:dLbls>
          <c:showLegendKey val="0"/>
          <c:showVal val="0"/>
          <c:showCatName val="0"/>
          <c:showSerName val="0"/>
          <c:showPercent val="0"/>
          <c:showBubbleSize val="0"/>
        </c:dLbls>
        <c:gapWidth val="25"/>
        <c:overlap val="100"/>
        <c:axId val="523230408"/>
        <c:axId val="523230800"/>
      </c:barChart>
      <c:catAx>
        <c:axId val="523230408"/>
        <c:scaling>
          <c:orientation val="maxMin"/>
        </c:scaling>
        <c:delete val="0"/>
        <c:axPos val="r"/>
        <c:numFmt formatCode="General" sourceLinked="1"/>
        <c:majorTickMark val="none"/>
        <c:minorTickMark val="none"/>
        <c:tickLblPos val="high"/>
        <c:spPr>
          <a:ln>
            <a:noFill/>
          </a:ln>
        </c:spPr>
        <c:txPr>
          <a:bodyPr/>
          <a:lstStyle/>
          <a:p>
            <a:pPr algn="r">
              <a:lnSpc>
                <a:spcPts val="1600"/>
              </a:lnSpc>
              <a:defRPr sz="1800"/>
            </a:pPr>
            <a:endParaRPr lang="en-US"/>
          </a:p>
        </c:txPr>
        <c:crossAx val="523230800"/>
        <c:crossesAt val="0"/>
        <c:auto val="1"/>
        <c:lblAlgn val="ctr"/>
        <c:lblOffset val="0"/>
        <c:noMultiLvlLbl val="0"/>
      </c:catAx>
      <c:valAx>
        <c:axId val="523230800"/>
        <c:scaling>
          <c:orientation val="maxMin"/>
          <c:max val="0.9"/>
          <c:min val="-0.5"/>
        </c:scaling>
        <c:delete val="1"/>
        <c:axPos val="b"/>
        <c:numFmt formatCode="0%;0%" sourceLinked="0"/>
        <c:majorTickMark val="out"/>
        <c:minorTickMark val="none"/>
        <c:tickLblPos val="nextTo"/>
        <c:crossAx val="523230408"/>
        <c:crosses val="max"/>
        <c:crossBetween val="between"/>
        <c:majorUnit val="0.1"/>
      </c:valAx>
    </c:plotArea>
    <c:legend>
      <c:legendPos val="t"/>
      <c:layout>
        <c:manualLayout>
          <c:xMode val="edge"/>
          <c:yMode val="edge"/>
          <c:x val="0.54054856329384393"/>
          <c:y val="1.4589903097769584E-2"/>
          <c:w val="0.30521274116499791"/>
          <c:h val="6.2893664760437909E-2"/>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1570094104925795E-2"/>
          <c:y val="1.8356664694456622E-2"/>
          <c:w val="0.84516685427850047"/>
          <c:h val="0.94872176378348161"/>
        </c:manualLayout>
      </c:layout>
      <c:pieChart>
        <c:varyColors val="1"/>
        <c:ser>
          <c:idx val="0"/>
          <c:order val="0"/>
          <c:tx>
            <c:strRef>
              <c:f>Sheet1!$B$1</c:f>
              <c:strCache>
                <c:ptCount val="1"/>
                <c:pt idx="0">
                  <c:v>Column2</c:v>
                </c:pt>
              </c:strCache>
            </c:strRef>
          </c:tx>
          <c:spPr>
            <a:ln w="19050">
              <a:solidFill>
                <a:schemeClr val="accent3"/>
              </a:solidFill>
            </a:ln>
            <a:effectLst/>
            <a:scene3d>
              <a:camera prst="orthographicFront"/>
              <a:lightRig rig="soft" dir="t"/>
            </a:scene3d>
            <a:sp3d/>
          </c:spPr>
          <c:dPt>
            <c:idx val="0"/>
            <c:bubble3D val="0"/>
            <c:extLst>
              <c:ext xmlns:c16="http://schemas.microsoft.com/office/drawing/2014/chart" uri="{C3380CC4-5D6E-409C-BE32-E72D297353CC}">
                <c16:uniqueId val="{00000001-41E1-4AD0-BBCB-67EA7EEE9D9D}"/>
              </c:ext>
            </c:extLst>
          </c:dPt>
          <c:dPt>
            <c:idx val="1"/>
            <c:bubble3D val="0"/>
            <c:spPr>
              <a:solidFill>
                <a:schemeClr val="accent4"/>
              </a:solidFill>
              <a:ln w="19050">
                <a:solidFill>
                  <a:schemeClr val="accent3"/>
                </a:solidFill>
              </a:ln>
              <a:effectLst/>
              <a:scene3d>
                <a:camera prst="orthographicFront"/>
                <a:lightRig rig="soft" dir="t"/>
              </a:scene3d>
              <a:sp3d/>
            </c:spPr>
            <c:extLst>
              <c:ext xmlns:c16="http://schemas.microsoft.com/office/drawing/2014/chart" uri="{C3380CC4-5D6E-409C-BE32-E72D297353CC}">
                <c16:uniqueId val="{00000003-41E1-4AD0-BBCB-67EA7EEE9D9D}"/>
              </c:ext>
            </c:extLst>
          </c:dPt>
          <c:dPt>
            <c:idx val="2"/>
            <c:bubble3D val="0"/>
            <c:spPr>
              <a:solidFill>
                <a:schemeClr val="accent6"/>
              </a:solidFill>
              <a:ln w="19050">
                <a:solidFill>
                  <a:schemeClr val="accent3"/>
                </a:solidFill>
              </a:ln>
              <a:effectLst/>
              <a:scene3d>
                <a:camera prst="orthographicFront"/>
                <a:lightRig rig="soft" dir="t"/>
              </a:scene3d>
              <a:sp3d/>
            </c:spPr>
            <c:extLst>
              <c:ext xmlns:c16="http://schemas.microsoft.com/office/drawing/2014/chart" uri="{C3380CC4-5D6E-409C-BE32-E72D297353CC}">
                <c16:uniqueId val="{00000005-41E1-4AD0-BBCB-67EA7EEE9D9D}"/>
              </c:ext>
            </c:extLst>
          </c:dPt>
          <c:dLbls>
            <c:dLbl>
              <c:idx val="2"/>
              <c:layout>
                <c:manualLayout>
                  <c:x val="-1.6159572558599344E-2"/>
                  <c:y val="-0.14372352659042709"/>
                </c:manualLayout>
              </c:layout>
              <c:spPr>
                <a:noFill/>
                <a:ln>
                  <a:noFill/>
                </a:ln>
                <a:effectLst/>
              </c:spPr>
              <c:txPr>
                <a:bodyPr wrap="square" lIns="38100" tIns="19050" rIns="38100" bIns="19050" anchor="ctr">
                  <a:spAutoFit/>
                </a:bodyPr>
                <a:lstStyle/>
                <a:p>
                  <a:pPr>
                    <a:lnSpc>
                      <a:spcPts val="1900"/>
                    </a:lnSpc>
                    <a:defRPr sz="1800">
                      <a:solidFill>
                        <a:schemeClr val="tx1"/>
                      </a:solidFill>
                    </a:defRPr>
                  </a:pPr>
                  <a:endParaRPr lang="en-US"/>
                </a:p>
              </c:txPr>
              <c:dLblPos val="bestFi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41E1-4AD0-BBCB-67EA7EEE9D9D}"/>
                </c:ext>
              </c:extLst>
            </c:dLbl>
            <c:spPr>
              <a:noFill/>
              <a:ln>
                <a:noFill/>
              </a:ln>
              <a:effectLst/>
            </c:spPr>
            <c:txPr>
              <a:bodyPr wrap="square" lIns="38100" tIns="19050" rIns="38100" bIns="19050" anchor="ctr">
                <a:spAutoFit/>
              </a:bodyPr>
              <a:lstStyle/>
              <a:p>
                <a:pPr>
                  <a:lnSpc>
                    <a:spcPts val="1900"/>
                  </a:lnSpc>
                  <a:defRPr sz="1800">
                    <a:solidFill>
                      <a:schemeClr val="accent3"/>
                    </a:solidFill>
                  </a:defRPr>
                </a:pPr>
                <a:endParaRPr lang="en-US"/>
              </a:p>
            </c:txPr>
            <c:dLblPos val="ctr"/>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Sheet1!$A$2:$A$4</c:f>
              <c:strCache>
                <c:ptCount val="3"/>
                <c:pt idx="0">
                  <c:v>Yes</c:v>
                </c:pt>
                <c:pt idx="1">
                  <c:v>No</c:v>
                </c:pt>
                <c:pt idx="2">
                  <c:v>Don't Know</c:v>
                </c:pt>
              </c:strCache>
            </c:strRef>
          </c:cat>
          <c:val>
            <c:numRef>
              <c:f>Sheet1!$B$2:$B$4</c:f>
              <c:numCache>
                <c:formatCode>0%</c:formatCode>
                <c:ptCount val="3"/>
                <c:pt idx="0">
                  <c:v>0.48</c:v>
                </c:pt>
                <c:pt idx="1">
                  <c:v>0.51</c:v>
                </c:pt>
                <c:pt idx="2">
                  <c:v>0.01</c:v>
                </c:pt>
              </c:numCache>
            </c:numRef>
          </c:val>
          <c:extLst>
            <c:ext xmlns:c16="http://schemas.microsoft.com/office/drawing/2014/chart" uri="{C3380CC4-5D6E-409C-BE32-E72D297353CC}">
              <c16:uniqueId val="{00000008-41E1-4AD0-BBCB-67EA7EEE9D9D}"/>
            </c:ext>
          </c:extLst>
        </c:ser>
        <c:dLbls>
          <c:showLegendKey val="0"/>
          <c:showVal val="0"/>
          <c:showCatName val="0"/>
          <c:showSerName val="0"/>
          <c:showPercent val="0"/>
          <c:showBubbleSize val="0"/>
          <c:showLeaderLines val="1"/>
        </c:dLbls>
        <c:firstSliceAng val="274"/>
      </c:pieChart>
      <c:spPr>
        <a:ln>
          <a:noFill/>
        </a:ln>
      </c:spPr>
    </c:plotArea>
    <c:plotVisOnly val="1"/>
    <c:dispBlanksAs val="zero"/>
    <c:showDLblsOverMax val="0"/>
  </c:chart>
  <c:spPr>
    <a:ln w="19050">
      <a:noFill/>
    </a:ln>
    <a:scene3d>
      <a:camera prst="orthographicFront"/>
      <a:lightRig rig="threePt" dir="t"/>
    </a:scene3d>
  </c:spPr>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61504530601627461"/>
          <c:y val="6.4901725070964894E-2"/>
          <c:w val="0.36735417975765589"/>
          <c:h val="0.88463706659498842"/>
        </c:manualLayout>
      </c:layout>
      <c:barChart>
        <c:barDir val="bar"/>
        <c:grouping val="percentStacked"/>
        <c:varyColors val="0"/>
        <c:ser>
          <c:idx val="0"/>
          <c:order val="0"/>
          <c:tx>
            <c:strRef>
              <c:f>Sheet1!$B$1</c:f>
              <c:strCache>
                <c:ptCount val="1"/>
                <c:pt idx="0">
                  <c:v>Yes</c:v>
                </c:pt>
              </c:strCache>
            </c:strRef>
          </c:tx>
          <c:spPr>
            <a:solidFill>
              <a:schemeClr val="accent1"/>
            </a:solidFill>
            <a:ln>
              <a:noFill/>
            </a:ln>
          </c:spPr>
          <c:invertIfNegative val="0"/>
          <c:dLbls>
            <c:spPr>
              <a:noFill/>
              <a:ln>
                <a:noFill/>
              </a:ln>
              <a:effectLst/>
            </c:spPr>
            <c:txPr>
              <a:bodyPr wrap="square" lIns="38100" tIns="19050" rIns="38100" bIns="19050" anchor="ctr">
                <a:spAutoFit/>
              </a:bodyPr>
              <a:lstStyle/>
              <a:p>
                <a:pPr>
                  <a:defRPr sz="1600">
                    <a:solidFill>
                      <a:schemeClr val="accent3"/>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Sheet1!$A$2:$A$10</c:f>
              <c:strCache>
                <c:ptCount val="9"/>
                <c:pt idx="0">
                  <c:v>Small Town</c:v>
                </c:pt>
                <c:pt idx="1">
                  <c:v>Rural Area</c:v>
                </c:pt>
                <c:pt idx="3">
                  <c:v>Non-CA US West Urban</c:v>
                </c:pt>
                <c:pt idx="4">
                  <c:v>Non-CA US West Non-Urban</c:v>
                </c:pt>
                <c:pt idx="5">
                  <c:v>CA Urban</c:v>
                </c:pt>
                <c:pt idx="6">
                  <c:v>CA Non-Urban</c:v>
                </c:pt>
                <c:pt idx="7">
                  <c:v>BC Urban</c:v>
                </c:pt>
                <c:pt idx="8">
                  <c:v>BC Non-Urban</c:v>
                </c:pt>
              </c:strCache>
            </c:strRef>
          </c:cat>
          <c:val>
            <c:numRef>
              <c:f>Sheet1!$B$2:$B$10</c:f>
              <c:numCache>
                <c:formatCode>0%</c:formatCode>
                <c:ptCount val="9"/>
                <c:pt idx="0">
                  <c:v>0.39</c:v>
                </c:pt>
                <c:pt idx="1">
                  <c:v>0.61</c:v>
                </c:pt>
                <c:pt idx="3">
                  <c:v>0.45</c:v>
                </c:pt>
                <c:pt idx="4">
                  <c:v>0.48</c:v>
                </c:pt>
                <c:pt idx="5">
                  <c:v>0.41</c:v>
                </c:pt>
                <c:pt idx="6">
                  <c:v>0.57999999999999996</c:v>
                </c:pt>
                <c:pt idx="7">
                  <c:v>0.4</c:v>
                </c:pt>
                <c:pt idx="8">
                  <c:v>0.64</c:v>
                </c:pt>
              </c:numCache>
            </c:numRef>
          </c:val>
          <c:extLst>
            <c:ext xmlns:c16="http://schemas.microsoft.com/office/drawing/2014/chart" uri="{C3380CC4-5D6E-409C-BE32-E72D297353CC}">
              <c16:uniqueId val="{00000001-F704-4174-B72A-19F36E98ECCD}"/>
            </c:ext>
          </c:extLst>
        </c:ser>
        <c:ser>
          <c:idx val="1"/>
          <c:order val="1"/>
          <c:tx>
            <c:strRef>
              <c:f>Sheet1!$C$1</c:f>
              <c:strCache>
                <c:ptCount val="1"/>
                <c:pt idx="0">
                  <c:v>No</c:v>
                </c:pt>
              </c:strCache>
            </c:strRef>
          </c:tx>
          <c:spPr>
            <a:solidFill>
              <a:schemeClr val="accent4"/>
            </a:solidFill>
            <a:ln w="9525">
              <a:noFill/>
            </a:ln>
          </c:spPr>
          <c:invertIfNegative val="0"/>
          <c:dLbls>
            <c:spPr>
              <a:noFill/>
              <a:ln>
                <a:noFill/>
              </a:ln>
              <a:effectLst/>
            </c:spPr>
            <c:txPr>
              <a:bodyPr wrap="square" lIns="38100" tIns="19050" rIns="38100" bIns="19050" anchor="ctr">
                <a:spAutoFit/>
              </a:bodyPr>
              <a:lstStyle/>
              <a:p>
                <a:pPr>
                  <a:defRPr sz="1600">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Sheet1!$A$2:$A$10</c:f>
              <c:strCache>
                <c:ptCount val="9"/>
                <c:pt idx="0">
                  <c:v>Small Town</c:v>
                </c:pt>
                <c:pt idx="1">
                  <c:v>Rural Area</c:v>
                </c:pt>
                <c:pt idx="3">
                  <c:v>Non-CA US West Urban</c:v>
                </c:pt>
                <c:pt idx="4">
                  <c:v>Non-CA US West Non-Urban</c:v>
                </c:pt>
                <c:pt idx="5">
                  <c:v>CA Urban</c:v>
                </c:pt>
                <c:pt idx="6">
                  <c:v>CA Non-Urban</c:v>
                </c:pt>
                <c:pt idx="7">
                  <c:v>BC Urban</c:v>
                </c:pt>
                <c:pt idx="8">
                  <c:v>BC Non-Urban</c:v>
                </c:pt>
              </c:strCache>
            </c:strRef>
          </c:cat>
          <c:val>
            <c:numRef>
              <c:f>Sheet1!$C$2:$C$10</c:f>
              <c:numCache>
                <c:formatCode>0%</c:formatCode>
                <c:ptCount val="9"/>
                <c:pt idx="0">
                  <c:v>0.59</c:v>
                </c:pt>
                <c:pt idx="1">
                  <c:v>0.39</c:v>
                </c:pt>
                <c:pt idx="3">
                  <c:v>0.52</c:v>
                </c:pt>
                <c:pt idx="4">
                  <c:v>0.52</c:v>
                </c:pt>
                <c:pt idx="5">
                  <c:v>0.59</c:v>
                </c:pt>
                <c:pt idx="6">
                  <c:v>0.41</c:v>
                </c:pt>
                <c:pt idx="7">
                  <c:v>0.6</c:v>
                </c:pt>
                <c:pt idx="8">
                  <c:v>0.36</c:v>
                </c:pt>
              </c:numCache>
            </c:numRef>
          </c:val>
          <c:extLst>
            <c:ext xmlns:c16="http://schemas.microsoft.com/office/drawing/2014/chart" uri="{C3380CC4-5D6E-409C-BE32-E72D297353CC}">
              <c16:uniqueId val="{00000002-F704-4174-B72A-19F36E98ECCD}"/>
            </c:ext>
          </c:extLst>
        </c:ser>
        <c:ser>
          <c:idx val="2"/>
          <c:order val="2"/>
          <c:tx>
            <c:strRef>
              <c:f>Sheet1!$D$1</c:f>
              <c:strCache>
                <c:ptCount val="1"/>
                <c:pt idx="0">
                  <c:v>Don't Know</c:v>
                </c:pt>
              </c:strCache>
            </c:strRef>
          </c:tx>
          <c:spPr>
            <a:solidFill>
              <a:schemeClr val="accent6"/>
            </a:solidFill>
            <a:ln>
              <a:noFill/>
            </a:ln>
          </c:spPr>
          <c:invertIfNegative val="0"/>
          <c:dLbls>
            <c:delete val="1"/>
          </c:dLbls>
          <c:cat>
            <c:strRef>
              <c:f>Sheet1!$A$2:$A$10</c:f>
              <c:strCache>
                <c:ptCount val="9"/>
                <c:pt idx="0">
                  <c:v>Small Town</c:v>
                </c:pt>
                <c:pt idx="1">
                  <c:v>Rural Area</c:v>
                </c:pt>
                <c:pt idx="3">
                  <c:v>Non-CA US West Urban</c:v>
                </c:pt>
                <c:pt idx="4">
                  <c:v>Non-CA US West Non-Urban</c:v>
                </c:pt>
                <c:pt idx="5">
                  <c:v>CA Urban</c:v>
                </c:pt>
                <c:pt idx="6">
                  <c:v>CA Non-Urban</c:v>
                </c:pt>
                <c:pt idx="7">
                  <c:v>BC Urban</c:v>
                </c:pt>
                <c:pt idx="8">
                  <c:v>BC Non-Urban</c:v>
                </c:pt>
              </c:strCache>
            </c:strRef>
          </c:cat>
          <c:val>
            <c:numRef>
              <c:f>Sheet1!$D$2:$D$10</c:f>
              <c:numCache>
                <c:formatCode>0%</c:formatCode>
                <c:ptCount val="9"/>
                <c:pt idx="0">
                  <c:v>0.02</c:v>
                </c:pt>
                <c:pt idx="1">
                  <c:v>0</c:v>
                </c:pt>
                <c:pt idx="3">
                  <c:v>0.02</c:v>
                </c:pt>
                <c:pt idx="4">
                  <c:v>0.01</c:v>
                </c:pt>
                <c:pt idx="5">
                  <c:v>0</c:v>
                </c:pt>
                <c:pt idx="6">
                  <c:v>0.01</c:v>
                </c:pt>
                <c:pt idx="7">
                  <c:v>0</c:v>
                </c:pt>
                <c:pt idx="8">
                  <c:v>0</c:v>
                </c:pt>
              </c:numCache>
            </c:numRef>
          </c:val>
          <c:extLst>
            <c:ext xmlns:c16="http://schemas.microsoft.com/office/drawing/2014/chart" uri="{C3380CC4-5D6E-409C-BE32-E72D297353CC}">
              <c16:uniqueId val="{00000003-F704-4174-B72A-19F36E98ECCD}"/>
            </c:ext>
          </c:extLst>
        </c:ser>
        <c:dLbls>
          <c:showLegendKey val="0"/>
          <c:showVal val="1"/>
          <c:showCatName val="0"/>
          <c:showSerName val="0"/>
          <c:showPercent val="0"/>
          <c:showBubbleSize val="0"/>
        </c:dLbls>
        <c:gapWidth val="35"/>
        <c:overlap val="100"/>
        <c:axId val="248961216"/>
        <c:axId val="248961608"/>
      </c:barChart>
      <c:catAx>
        <c:axId val="248961216"/>
        <c:scaling>
          <c:orientation val="maxMin"/>
        </c:scaling>
        <c:delete val="0"/>
        <c:axPos val="l"/>
        <c:numFmt formatCode="General" sourceLinked="1"/>
        <c:majorTickMark val="none"/>
        <c:minorTickMark val="none"/>
        <c:tickLblPos val="nextTo"/>
        <c:spPr>
          <a:ln>
            <a:noFill/>
          </a:ln>
        </c:spPr>
        <c:txPr>
          <a:bodyPr/>
          <a:lstStyle/>
          <a:p>
            <a:pPr algn="r">
              <a:lnSpc>
                <a:spcPts val="1400"/>
              </a:lnSpc>
              <a:defRPr sz="1600"/>
            </a:pPr>
            <a:endParaRPr lang="en-US"/>
          </a:p>
        </c:txPr>
        <c:crossAx val="248961608"/>
        <c:crosses val="autoZero"/>
        <c:auto val="1"/>
        <c:lblAlgn val="ctr"/>
        <c:lblOffset val="0"/>
        <c:noMultiLvlLbl val="0"/>
      </c:catAx>
      <c:valAx>
        <c:axId val="248961608"/>
        <c:scaling>
          <c:orientation val="minMax"/>
          <c:max val="1"/>
          <c:min val="0"/>
        </c:scaling>
        <c:delete val="1"/>
        <c:axPos val="b"/>
        <c:numFmt formatCode="0%" sourceLinked="1"/>
        <c:majorTickMark val="out"/>
        <c:minorTickMark val="none"/>
        <c:tickLblPos val="nextTo"/>
        <c:crossAx val="248961216"/>
        <c:crosses val="max"/>
        <c:crossBetween val="between"/>
        <c:majorUnit val="0.2"/>
      </c:valAx>
    </c:plotArea>
    <c:legend>
      <c:legendPos val="t"/>
      <c:layout>
        <c:manualLayout>
          <c:xMode val="edge"/>
          <c:yMode val="edge"/>
          <c:x val="0.55464314946734417"/>
          <c:y val="0"/>
          <c:w val="0.38031107446112561"/>
          <c:h val="6.1728307263053214E-2"/>
        </c:manualLayout>
      </c:layout>
      <c:overlay val="0"/>
      <c:txPr>
        <a:bodyPr/>
        <a:lstStyle/>
        <a:p>
          <a:pPr>
            <a:defRPr sz="12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835429831295893"/>
          <c:y val="6.446363131376863E-2"/>
          <c:w val="0.64028520202580308"/>
          <c:h val="0.88711330437811153"/>
        </c:manualLayout>
      </c:layout>
      <c:pieChart>
        <c:varyColors val="1"/>
        <c:ser>
          <c:idx val="0"/>
          <c:order val="0"/>
          <c:tx>
            <c:strRef>
              <c:f>Sheet1!$B$1</c:f>
              <c:strCache>
                <c:ptCount val="1"/>
                <c:pt idx="0">
                  <c:v>Column2</c:v>
                </c:pt>
              </c:strCache>
            </c:strRef>
          </c:tx>
          <c:spPr>
            <a:ln w="19050">
              <a:solidFill>
                <a:schemeClr val="accent3"/>
              </a:solidFill>
            </a:ln>
            <a:effectLst/>
            <a:scene3d>
              <a:camera prst="orthographicFront"/>
              <a:lightRig rig="soft" dir="t"/>
            </a:scene3d>
            <a:sp3d/>
          </c:spPr>
          <c:dPt>
            <c:idx val="0"/>
            <c:bubble3D val="0"/>
            <c:extLst>
              <c:ext xmlns:c16="http://schemas.microsoft.com/office/drawing/2014/chart" uri="{C3380CC4-5D6E-409C-BE32-E72D297353CC}">
                <c16:uniqueId val="{00000000-282B-421A-9F94-766671D3DD53}"/>
              </c:ext>
            </c:extLst>
          </c:dPt>
          <c:dPt>
            <c:idx val="1"/>
            <c:bubble3D val="0"/>
            <c:spPr>
              <a:solidFill>
                <a:schemeClr val="accent2"/>
              </a:solidFill>
              <a:ln w="19050">
                <a:solidFill>
                  <a:schemeClr val="accent3"/>
                </a:solidFill>
              </a:ln>
              <a:effectLst/>
              <a:scene3d>
                <a:camera prst="orthographicFront"/>
                <a:lightRig rig="soft" dir="t"/>
              </a:scene3d>
              <a:sp3d/>
            </c:spPr>
            <c:extLst>
              <c:ext xmlns:c16="http://schemas.microsoft.com/office/drawing/2014/chart" uri="{C3380CC4-5D6E-409C-BE32-E72D297353CC}">
                <c16:uniqueId val="{00000002-282B-421A-9F94-766671D3DD53}"/>
              </c:ext>
            </c:extLst>
          </c:dPt>
          <c:dPt>
            <c:idx val="2"/>
            <c:bubble3D val="0"/>
            <c:explosion val="14"/>
            <c:spPr>
              <a:solidFill>
                <a:schemeClr val="accent4"/>
              </a:solidFill>
              <a:ln w="19050">
                <a:solidFill>
                  <a:schemeClr val="accent3"/>
                </a:solidFill>
              </a:ln>
              <a:effectLst/>
              <a:scene3d>
                <a:camera prst="orthographicFront"/>
                <a:lightRig rig="soft" dir="t"/>
              </a:scene3d>
              <a:sp3d/>
            </c:spPr>
            <c:extLst>
              <c:ext xmlns:c16="http://schemas.microsoft.com/office/drawing/2014/chart" uri="{C3380CC4-5D6E-409C-BE32-E72D297353CC}">
                <c16:uniqueId val="{00000004-282B-421A-9F94-766671D3DD53}"/>
              </c:ext>
            </c:extLst>
          </c:dPt>
          <c:dPt>
            <c:idx val="3"/>
            <c:bubble3D val="0"/>
            <c:spPr>
              <a:solidFill>
                <a:srgbClr val="FFCC66"/>
              </a:solidFill>
              <a:ln w="19050">
                <a:solidFill>
                  <a:schemeClr val="accent3"/>
                </a:solidFill>
              </a:ln>
              <a:effectLst/>
              <a:scene3d>
                <a:camera prst="orthographicFront"/>
                <a:lightRig rig="soft" dir="t"/>
              </a:scene3d>
              <a:sp3d/>
            </c:spPr>
            <c:extLst>
              <c:ext xmlns:c16="http://schemas.microsoft.com/office/drawing/2014/chart" uri="{C3380CC4-5D6E-409C-BE32-E72D297353CC}">
                <c16:uniqueId val="{00000006-282B-421A-9F94-766671D3DD53}"/>
              </c:ext>
            </c:extLst>
          </c:dPt>
          <c:dLbls>
            <c:dLbl>
              <c:idx val="0"/>
              <c:dLblPos val="ctr"/>
              <c:showLegendKey val="0"/>
              <c:showVal val="1"/>
              <c:showCatName val="1"/>
              <c:showSerName val="0"/>
              <c:showPercent val="0"/>
              <c:showBubbleSize val="0"/>
              <c:extLst>
                <c:ext xmlns:c15="http://schemas.microsoft.com/office/drawing/2012/chart" uri="{CE6537A1-D6FC-4f65-9D91-7224C49458BB}">
                  <c15:layout>
                    <c:manualLayout>
                      <c:w val="0.29131813618378316"/>
                      <c:h val="0.24782196366058412"/>
                    </c:manualLayout>
                  </c15:layout>
                </c:ext>
                <c:ext xmlns:c16="http://schemas.microsoft.com/office/drawing/2014/chart" uri="{C3380CC4-5D6E-409C-BE32-E72D297353CC}">
                  <c16:uniqueId val="{00000000-282B-421A-9F94-766671D3DD53}"/>
                </c:ext>
              </c:extLst>
            </c:dLbl>
            <c:dLbl>
              <c:idx val="1"/>
              <c:dLblPos val="ctr"/>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82B-421A-9F94-766671D3DD53}"/>
                </c:ext>
              </c:extLst>
            </c:dLbl>
            <c:dLbl>
              <c:idx val="2"/>
              <c:layout>
                <c:manualLayout>
                  <c:x val="8.1526211145888702E-3"/>
                  <c:y val="-0.27861042777583367"/>
                </c:manualLayout>
              </c:layout>
              <c:spPr/>
              <c:txPr>
                <a:bodyPr/>
                <a:lstStyle/>
                <a:p>
                  <a:pPr>
                    <a:lnSpc>
                      <a:spcPts val="1800"/>
                    </a:lnSpc>
                    <a:defRPr sz="1800">
                      <a:solidFill>
                        <a:schemeClr val="tx1"/>
                      </a:solidFill>
                    </a:defRPr>
                  </a:pPr>
                  <a:endParaRPr lang="en-US"/>
                </a:p>
              </c:txPr>
              <c:dLblPos val="bestFit"/>
              <c:showLegendKey val="0"/>
              <c:showVal val="1"/>
              <c:showCatName val="1"/>
              <c:showSerName val="0"/>
              <c:showPercent val="0"/>
              <c:showBubbleSize val="0"/>
              <c:separator>
</c:separator>
              <c:extLst>
                <c:ext xmlns:c15="http://schemas.microsoft.com/office/drawing/2012/chart" uri="{CE6537A1-D6FC-4f65-9D91-7224C49458BB}">
                  <c15:layout>
                    <c:manualLayout>
                      <c:w val="0.395945392625839"/>
                      <c:h val="0.20486615662608285"/>
                    </c:manualLayout>
                  </c15:layout>
                </c:ext>
                <c:ext xmlns:c16="http://schemas.microsoft.com/office/drawing/2014/chart" uri="{C3380CC4-5D6E-409C-BE32-E72D297353CC}">
                  <c16:uniqueId val="{00000004-282B-421A-9F94-766671D3DD53}"/>
                </c:ext>
              </c:extLst>
            </c:dLbl>
            <c:spPr>
              <a:noFill/>
              <a:ln>
                <a:noFill/>
              </a:ln>
              <a:effectLst/>
            </c:spPr>
            <c:txPr>
              <a:bodyPr/>
              <a:lstStyle/>
              <a:p>
                <a:pPr>
                  <a:lnSpc>
                    <a:spcPts val="1800"/>
                  </a:lnSpc>
                  <a:defRPr sz="1800">
                    <a:solidFill>
                      <a:schemeClr val="accent3"/>
                    </a:solidFill>
                  </a:defRPr>
                </a:pPr>
                <a:endParaRPr lang="en-US"/>
              </a:p>
            </c:txPr>
            <c:dLblPos val="ctr"/>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Sheet1!$A$2:$A$4</c:f>
              <c:strCache>
                <c:ptCount val="3"/>
                <c:pt idx="0">
                  <c:v>Yes,
a Great Deal</c:v>
                </c:pt>
                <c:pt idx="1">
                  <c:v>Yes, Some</c:v>
                </c:pt>
                <c:pt idx="2">
                  <c:v>No, Have Not Seen/
Heard/Read</c:v>
                </c:pt>
              </c:strCache>
            </c:strRef>
          </c:cat>
          <c:val>
            <c:numRef>
              <c:f>Sheet1!$B$2:$B$4</c:f>
              <c:numCache>
                <c:formatCode>0%</c:formatCode>
                <c:ptCount val="3"/>
                <c:pt idx="0">
                  <c:v>0.34</c:v>
                </c:pt>
                <c:pt idx="1">
                  <c:v>0.56000000000000005</c:v>
                </c:pt>
                <c:pt idx="2">
                  <c:v>0.1</c:v>
                </c:pt>
              </c:numCache>
            </c:numRef>
          </c:val>
          <c:extLst>
            <c:ext xmlns:c16="http://schemas.microsoft.com/office/drawing/2014/chart" uri="{C3380CC4-5D6E-409C-BE32-E72D297353CC}">
              <c16:uniqueId val="{00000007-282B-421A-9F94-766671D3DD53}"/>
            </c:ext>
          </c:extLst>
        </c:ser>
        <c:dLbls>
          <c:showLegendKey val="0"/>
          <c:showVal val="0"/>
          <c:showCatName val="0"/>
          <c:showSerName val="0"/>
          <c:showPercent val="0"/>
          <c:showBubbleSize val="0"/>
          <c:showLeaderLines val="1"/>
        </c:dLbls>
        <c:firstSliceAng val="297"/>
      </c:pieChart>
    </c:plotArea>
    <c:plotVisOnly val="1"/>
    <c:dispBlanksAs val="zero"/>
    <c:showDLblsOverMax val="0"/>
  </c:chart>
  <c:spPr>
    <a:scene3d>
      <a:camera prst="orthographicFront"/>
      <a:lightRig rig="threePt" dir="t"/>
    </a:scene3d>
  </c:spPr>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5371547101105578"/>
          <c:y val="3.4840468313753752E-2"/>
          <c:w val="0.44628452898894427"/>
          <c:h val="0.9277150936088967"/>
        </c:manualLayout>
      </c:layout>
      <c:barChart>
        <c:barDir val="bar"/>
        <c:grouping val="clustered"/>
        <c:varyColors val="0"/>
        <c:ser>
          <c:idx val="0"/>
          <c:order val="0"/>
          <c:tx>
            <c:strRef>
              <c:f>Sheet1!$B$1</c:f>
              <c:strCache>
                <c:ptCount val="1"/>
                <c:pt idx="0">
                  <c:v>Column2</c:v>
                </c:pt>
              </c:strCache>
            </c:strRef>
          </c:tx>
          <c:spPr>
            <a:solidFill>
              <a:schemeClr val="accent1"/>
            </a:solidFill>
            <a:ln>
              <a:noFill/>
            </a:ln>
            <a:effectLst/>
          </c:spPr>
          <c:invertIfNegative val="0"/>
          <c:dPt>
            <c:idx val="1"/>
            <c:invertIfNegative val="0"/>
            <c:bubble3D val="0"/>
            <c:extLst>
              <c:ext xmlns:c16="http://schemas.microsoft.com/office/drawing/2014/chart" uri="{C3380CC4-5D6E-409C-BE32-E72D297353CC}">
                <c16:uniqueId val="{00000000-681F-4B4C-AE9B-E3FEE0D36FF1}"/>
              </c:ext>
            </c:extLst>
          </c:dPt>
          <c:dPt>
            <c:idx val="2"/>
            <c:invertIfNegative val="0"/>
            <c:bubble3D val="0"/>
            <c:extLst>
              <c:ext xmlns:c16="http://schemas.microsoft.com/office/drawing/2014/chart" uri="{C3380CC4-5D6E-409C-BE32-E72D297353CC}">
                <c16:uniqueId val="{00000001-681F-4B4C-AE9B-E3FEE0D36FF1}"/>
              </c:ext>
            </c:extLst>
          </c:dPt>
          <c:dPt>
            <c:idx val="3"/>
            <c:invertIfNegative val="0"/>
            <c:bubble3D val="0"/>
            <c:extLst>
              <c:ext xmlns:c16="http://schemas.microsoft.com/office/drawing/2014/chart" uri="{C3380CC4-5D6E-409C-BE32-E72D297353CC}">
                <c16:uniqueId val="{00000002-681F-4B4C-AE9B-E3FEE0D36FF1}"/>
              </c:ext>
            </c:extLst>
          </c:dPt>
          <c:dPt>
            <c:idx val="4"/>
            <c:invertIfNegative val="0"/>
            <c:bubble3D val="0"/>
            <c:extLst>
              <c:ext xmlns:c16="http://schemas.microsoft.com/office/drawing/2014/chart" uri="{C3380CC4-5D6E-409C-BE32-E72D297353CC}">
                <c16:uniqueId val="{00000003-681F-4B4C-AE9B-E3FEE0D36FF1}"/>
              </c:ext>
            </c:extLst>
          </c:dPt>
          <c:dPt>
            <c:idx val="5"/>
            <c:invertIfNegative val="0"/>
            <c:bubble3D val="0"/>
            <c:extLst>
              <c:ext xmlns:c16="http://schemas.microsoft.com/office/drawing/2014/chart" uri="{C3380CC4-5D6E-409C-BE32-E72D297353CC}">
                <c16:uniqueId val="{00000004-681F-4B4C-AE9B-E3FEE0D36FF1}"/>
              </c:ext>
            </c:extLst>
          </c:dPt>
          <c:dPt>
            <c:idx val="6"/>
            <c:invertIfNegative val="0"/>
            <c:bubble3D val="0"/>
            <c:extLst>
              <c:ext xmlns:c16="http://schemas.microsoft.com/office/drawing/2014/chart" uri="{C3380CC4-5D6E-409C-BE32-E72D297353CC}">
                <c16:uniqueId val="{00000005-681F-4B4C-AE9B-E3FEE0D36FF1}"/>
              </c:ext>
            </c:extLst>
          </c:dPt>
          <c:dPt>
            <c:idx val="8"/>
            <c:invertIfNegative val="0"/>
            <c:bubble3D val="0"/>
            <c:extLst>
              <c:ext xmlns:c16="http://schemas.microsoft.com/office/drawing/2014/chart" uri="{C3380CC4-5D6E-409C-BE32-E72D297353CC}">
                <c16:uniqueId val="{00000006-681F-4B4C-AE9B-E3FEE0D36FF1}"/>
              </c:ext>
            </c:extLst>
          </c:dPt>
          <c:dLbls>
            <c:numFmt formatCode="0%" sourceLinked="0"/>
            <c:spPr>
              <a:noFill/>
              <a:ln>
                <a:noFill/>
              </a:ln>
              <a:effectLst/>
            </c:spPr>
            <c:txPr>
              <a:bodyPr rot="0" spcFirstLastPara="1" vertOverflow="ellipsis" vert="horz" wrap="non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Sheet1!$A$2:$A$18</c:f>
              <c:strCache>
                <c:ptCount val="17"/>
                <c:pt idx="0">
                  <c:v>Fire prevention/mitigation/reduce risk/proactive</c:v>
                </c:pt>
                <c:pt idx="1">
                  <c:v>Controlled burn/planned</c:v>
                </c:pt>
                <c:pt idx="2">
                  <c:v>Good/beneficial/helps/smart/responsible</c:v>
                </c:pt>
                <c:pt idx="3">
                  <c:v>Forest management/maintenance health</c:v>
                </c:pt>
                <c:pt idx="4">
                  <c:v>Safety</c:v>
                </c:pt>
                <c:pt idx="5">
                  <c:v>Necessary/important</c:v>
                </c:pt>
                <c:pt idx="6">
                  <c:v>Clearing brush/trees/vegetation growth</c:v>
                </c:pt>
                <c:pt idx="7">
                  <c:v>Out of control/dangerous/windy</c:v>
                </c:pt>
                <c:pt idx="8">
                  <c:v>Fire/smoke/bad air</c:v>
                </c:pt>
                <c:pt idx="9">
                  <c:v>Helps land/soil/farmers/seasonal</c:v>
                </c:pt>
                <c:pt idx="10">
                  <c:v>Against it/bad idea/not needed</c:v>
                </c:pt>
                <c:pt idx="11">
                  <c:v>Fuel reduction/reduced</c:v>
                </c:pt>
                <c:pt idx="13">
                  <c:v>Other</c:v>
                </c:pt>
                <c:pt idx="14">
                  <c:v>None/nothing</c:v>
                </c:pt>
                <c:pt idx="15">
                  <c:v>Don't know/unsure</c:v>
                </c:pt>
                <c:pt idx="16">
                  <c:v>Refused/no comment</c:v>
                </c:pt>
              </c:strCache>
            </c:strRef>
          </c:cat>
          <c:val>
            <c:numRef>
              <c:f>Sheet1!$B$2:$B$18</c:f>
              <c:numCache>
                <c:formatCode>0%</c:formatCode>
                <c:ptCount val="17"/>
                <c:pt idx="0">
                  <c:v>0.38</c:v>
                </c:pt>
                <c:pt idx="1">
                  <c:v>0.26</c:v>
                </c:pt>
                <c:pt idx="2">
                  <c:v>0.26</c:v>
                </c:pt>
                <c:pt idx="3">
                  <c:v>0.23</c:v>
                </c:pt>
                <c:pt idx="4">
                  <c:v>0.18</c:v>
                </c:pt>
                <c:pt idx="5">
                  <c:v>0.17</c:v>
                </c:pt>
                <c:pt idx="6">
                  <c:v>0.16</c:v>
                </c:pt>
                <c:pt idx="7">
                  <c:v>0.13</c:v>
                </c:pt>
                <c:pt idx="8">
                  <c:v>0.12</c:v>
                </c:pt>
                <c:pt idx="9">
                  <c:v>0.12</c:v>
                </c:pt>
                <c:pt idx="10">
                  <c:v>7.0000000000000007E-2</c:v>
                </c:pt>
                <c:pt idx="11">
                  <c:v>0.05</c:v>
                </c:pt>
                <c:pt idx="13">
                  <c:v>0.18</c:v>
                </c:pt>
                <c:pt idx="14">
                  <c:v>0.01</c:v>
                </c:pt>
                <c:pt idx="15">
                  <c:v>0.04</c:v>
                </c:pt>
                <c:pt idx="16">
                  <c:v>0.02</c:v>
                </c:pt>
              </c:numCache>
            </c:numRef>
          </c:val>
          <c:extLst>
            <c:ext xmlns:c16="http://schemas.microsoft.com/office/drawing/2014/chart" uri="{C3380CC4-5D6E-409C-BE32-E72D297353CC}">
              <c16:uniqueId val="{00000007-681F-4B4C-AE9B-E3FEE0D36FF1}"/>
            </c:ext>
          </c:extLst>
        </c:ser>
        <c:dLbls>
          <c:showLegendKey val="0"/>
          <c:showVal val="0"/>
          <c:showCatName val="0"/>
          <c:showSerName val="0"/>
          <c:showPercent val="0"/>
          <c:showBubbleSize val="0"/>
        </c:dLbls>
        <c:gapWidth val="21"/>
        <c:axId val="249318424"/>
        <c:axId val="249318816"/>
      </c:barChart>
      <c:catAx>
        <c:axId val="249318424"/>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lgn="r">
              <a:lnSpc>
                <a:spcPts val="1900"/>
              </a:lnSpc>
              <a:defRPr sz="1800" b="0" i="0" u="none" strike="noStrike" kern="1200" baseline="0">
                <a:solidFill>
                  <a:schemeClr val="tx1"/>
                </a:solidFill>
                <a:latin typeface="+mn-lt"/>
                <a:ea typeface="+mn-ea"/>
                <a:cs typeface="+mn-cs"/>
              </a:defRPr>
            </a:pPr>
            <a:endParaRPr lang="en-US"/>
          </a:p>
        </c:txPr>
        <c:crossAx val="249318816"/>
        <c:crosses val="autoZero"/>
        <c:auto val="1"/>
        <c:lblAlgn val="ctr"/>
        <c:lblOffset val="0"/>
        <c:noMultiLvlLbl val="0"/>
      </c:catAx>
      <c:valAx>
        <c:axId val="249318816"/>
        <c:scaling>
          <c:orientation val="minMax"/>
        </c:scaling>
        <c:delete val="1"/>
        <c:axPos val="b"/>
        <c:numFmt formatCode="0%" sourceLinked="0"/>
        <c:majorTickMark val="out"/>
        <c:minorTickMark val="none"/>
        <c:tickLblPos val="nextTo"/>
        <c:crossAx val="249318424"/>
        <c:crosses val="max"/>
        <c:crossBetween val="between"/>
        <c:majorUnit val="0.15000000000000002"/>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2037778747944554"/>
          <c:y val="7.6354972828397968E-2"/>
          <c:w val="0.55702298343457102"/>
          <c:h val="0.85695921727439273"/>
        </c:manualLayout>
      </c:layout>
      <c:barChart>
        <c:barDir val="bar"/>
        <c:grouping val="stacked"/>
        <c:varyColors val="0"/>
        <c:ser>
          <c:idx val="0"/>
          <c:order val="0"/>
          <c:tx>
            <c:strRef>
              <c:f>Sheet1!$B$1</c:f>
              <c:strCache>
                <c:ptCount val="1"/>
                <c:pt idx="0">
                  <c:v>Total Well</c:v>
                </c:pt>
              </c:strCache>
            </c:strRef>
          </c:tx>
          <c:spPr>
            <a:solidFill>
              <a:schemeClr val="accent1"/>
            </a:solidFill>
            <a:ln>
              <a:noFill/>
            </a:ln>
          </c:spPr>
          <c:invertIfNegative val="0"/>
          <c:dPt>
            <c:idx val="0"/>
            <c:invertIfNegative val="0"/>
            <c:bubble3D val="0"/>
            <c:extLst>
              <c:ext xmlns:c16="http://schemas.microsoft.com/office/drawing/2014/chart" uri="{C3380CC4-5D6E-409C-BE32-E72D297353CC}">
                <c16:uniqueId val="{00000000-7639-4C20-9559-BBBF9377A01D}"/>
              </c:ext>
            </c:extLst>
          </c:dPt>
          <c:dPt>
            <c:idx val="1"/>
            <c:invertIfNegative val="0"/>
            <c:bubble3D val="0"/>
            <c:extLst>
              <c:ext xmlns:c16="http://schemas.microsoft.com/office/drawing/2014/chart" uri="{C3380CC4-5D6E-409C-BE32-E72D297353CC}">
                <c16:uniqueId val="{00000001-7639-4C20-9559-BBBF9377A01D}"/>
              </c:ext>
            </c:extLst>
          </c:dPt>
          <c:dPt>
            <c:idx val="2"/>
            <c:invertIfNegative val="0"/>
            <c:bubble3D val="0"/>
            <c:extLst>
              <c:ext xmlns:c16="http://schemas.microsoft.com/office/drawing/2014/chart" uri="{C3380CC4-5D6E-409C-BE32-E72D297353CC}">
                <c16:uniqueId val="{00000002-7639-4C20-9559-BBBF9377A01D}"/>
              </c:ext>
            </c:extLst>
          </c:dPt>
          <c:dPt>
            <c:idx val="3"/>
            <c:invertIfNegative val="0"/>
            <c:bubble3D val="0"/>
            <c:extLst>
              <c:ext xmlns:c16="http://schemas.microsoft.com/office/drawing/2014/chart" uri="{C3380CC4-5D6E-409C-BE32-E72D297353CC}">
                <c16:uniqueId val="{00000003-7639-4C20-9559-BBBF9377A01D}"/>
              </c:ext>
            </c:extLst>
          </c:dPt>
          <c:dPt>
            <c:idx val="4"/>
            <c:invertIfNegative val="0"/>
            <c:bubble3D val="0"/>
            <c:extLst>
              <c:ext xmlns:c16="http://schemas.microsoft.com/office/drawing/2014/chart" uri="{C3380CC4-5D6E-409C-BE32-E72D297353CC}">
                <c16:uniqueId val="{00000004-7639-4C20-9559-BBBF9377A01D}"/>
              </c:ext>
            </c:extLst>
          </c:dPt>
          <c:dPt>
            <c:idx val="5"/>
            <c:invertIfNegative val="0"/>
            <c:bubble3D val="0"/>
            <c:extLst>
              <c:ext xmlns:c16="http://schemas.microsoft.com/office/drawing/2014/chart" uri="{C3380CC4-5D6E-409C-BE32-E72D297353CC}">
                <c16:uniqueId val="{00000005-7639-4C20-9559-BBBF9377A01D}"/>
              </c:ext>
            </c:extLst>
          </c:dPt>
          <c:dPt>
            <c:idx val="6"/>
            <c:invertIfNegative val="0"/>
            <c:bubble3D val="0"/>
            <c:extLst>
              <c:ext xmlns:c16="http://schemas.microsoft.com/office/drawing/2014/chart" uri="{C3380CC4-5D6E-409C-BE32-E72D297353CC}">
                <c16:uniqueId val="{00000006-7639-4C20-9559-BBBF9377A01D}"/>
              </c:ext>
            </c:extLst>
          </c:dPt>
          <c:dPt>
            <c:idx val="15"/>
            <c:invertIfNegative val="0"/>
            <c:bubble3D val="0"/>
            <c:extLst>
              <c:ext xmlns:c16="http://schemas.microsoft.com/office/drawing/2014/chart" uri="{C3380CC4-5D6E-409C-BE32-E72D297353CC}">
                <c16:uniqueId val="{0000000C-7639-4C20-9559-BBBF9377A01D}"/>
              </c:ext>
            </c:extLst>
          </c:dPt>
          <c:dPt>
            <c:idx val="18"/>
            <c:invertIfNegative val="0"/>
            <c:bubble3D val="0"/>
            <c:extLst>
              <c:ext xmlns:c16="http://schemas.microsoft.com/office/drawing/2014/chart" uri="{C3380CC4-5D6E-409C-BE32-E72D297353CC}">
                <c16:uniqueId val="{0000000D-7639-4C20-9559-BBBF9377A01D}"/>
              </c:ext>
            </c:extLst>
          </c:dPt>
          <c:dLbls>
            <c:spPr>
              <a:noFill/>
              <a:ln>
                <a:noFill/>
              </a:ln>
              <a:effectLst/>
            </c:spPr>
            <c:txPr>
              <a:bodyPr/>
              <a:lstStyle/>
              <a:p>
                <a:pPr>
                  <a:defRPr sz="1800">
                    <a:solidFill>
                      <a:schemeClr val="accent3"/>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Beneficial</c:v>
                </c:pt>
                <c:pt idx="1">
                  <c:v>Make forests healthier</c:v>
                </c:pt>
                <c:pt idx="2">
                  <c:v>Needed for forest health</c:v>
                </c:pt>
                <c:pt idx="4">
                  <c:v>Essential</c:v>
                </c:pt>
                <c:pt idx="5">
                  <c:v>Healthy</c:v>
                </c:pt>
                <c:pt idx="6">
                  <c:v>^Have been used by indigenous people
for centuries</c:v>
                </c:pt>
              </c:strCache>
            </c:strRef>
          </c:cat>
          <c:val>
            <c:numRef>
              <c:f>Sheet1!$B$2:$B$8</c:f>
              <c:numCache>
                <c:formatCode>0%</c:formatCode>
                <c:ptCount val="7"/>
                <c:pt idx="0">
                  <c:v>0.88</c:v>
                </c:pt>
                <c:pt idx="1">
                  <c:v>0.86</c:v>
                </c:pt>
                <c:pt idx="2">
                  <c:v>0.86</c:v>
                </c:pt>
                <c:pt idx="3">
                  <c:v>0.86</c:v>
                </c:pt>
                <c:pt idx="4">
                  <c:v>0.8</c:v>
                </c:pt>
                <c:pt idx="5">
                  <c:v>0.71</c:v>
                </c:pt>
                <c:pt idx="6">
                  <c:v>0.65</c:v>
                </c:pt>
              </c:numCache>
            </c:numRef>
          </c:val>
          <c:extLst>
            <c:ext xmlns:c16="http://schemas.microsoft.com/office/drawing/2014/chart" uri="{C3380CC4-5D6E-409C-BE32-E72D297353CC}">
              <c16:uniqueId val="{0000000E-7639-4C20-9559-BBBF9377A01D}"/>
            </c:ext>
          </c:extLst>
        </c:ser>
        <c:ser>
          <c:idx val="1"/>
          <c:order val="1"/>
          <c:tx>
            <c:strRef>
              <c:f>Sheet1!$C$1</c:f>
              <c:strCache>
                <c:ptCount val="1"/>
                <c:pt idx="0">
                  <c:v>Total Not Well</c:v>
                </c:pt>
              </c:strCache>
            </c:strRef>
          </c:tx>
          <c:spPr>
            <a:solidFill>
              <a:schemeClr val="accent4"/>
            </a:solidFill>
            <a:ln>
              <a:noFill/>
            </a:ln>
          </c:spPr>
          <c:invertIfNegative val="0"/>
          <c:dLbls>
            <c:dLbl>
              <c:idx val="0"/>
              <c:numFmt formatCode="0%;0%" sourceLinked="0"/>
              <c:spPr/>
              <c:txPr>
                <a:bodyPr/>
                <a:lstStyle/>
                <a:p>
                  <a:pPr>
                    <a:defRPr sz="1100">
                      <a:solidFill>
                        <a:schemeClr val="accent3"/>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7639-4C20-9559-BBBF9377A01D}"/>
                </c:ext>
              </c:extLst>
            </c:dLbl>
            <c:dLbl>
              <c:idx val="1"/>
              <c:numFmt formatCode="0%;0%" sourceLinked="0"/>
              <c:spPr/>
              <c:txPr>
                <a:bodyPr/>
                <a:lstStyle/>
                <a:p>
                  <a:pPr>
                    <a:defRPr sz="1100">
                      <a:solidFill>
                        <a:schemeClr val="accent3"/>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7639-4C20-9559-BBBF9377A01D}"/>
                </c:ext>
              </c:extLst>
            </c:dLbl>
            <c:dLbl>
              <c:idx val="2"/>
              <c:numFmt formatCode="0%;0%" sourceLinked="0"/>
              <c:spPr/>
              <c:txPr>
                <a:bodyPr/>
                <a:lstStyle/>
                <a:p>
                  <a:pPr>
                    <a:defRPr sz="1100">
                      <a:solidFill>
                        <a:schemeClr val="accent3"/>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7639-4C20-9559-BBBF9377A01D}"/>
                </c:ext>
              </c:extLst>
            </c:dLbl>
            <c:dLbl>
              <c:idx val="3"/>
              <c:numFmt formatCode="0%;0%" sourceLinked="0"/>
              <c:spPr>
                <a:noFill/>
                <a:ln>
                  <a:noFill/>
                </a:ln>
                <a:effectLst/>
              </c:spPr>
              <c:txPr>
                <a:bodyPr/>
                <a:lstStyle/>
                <a:p>
                  <a:pPr>
                    <a:defRPr sz="1200">
                      <a:solidFill>
                        <a:schemeClr val="accent3"/>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7639-4C20-9559-BBBF9377A01D}"/>
                </c:ext>
              </c:extLst>
            </c:dLbl>
            <c:dLbl>
              <c:idx val="4"/>
              <c:numFmt formatCode="0%;0%" sourceLinked="0"/>
              <c:spPr>
                <a:noFill/>
                <a:ln>
                  <a:noFill/>
                </a:ln>
                <a:effectLst/>
              </c:spPr>
              <c:txPr>
                <a:bodyPr/>
                <a:lstStyle/>
                <a:p>
                  <a:pPr>
                    <a:defRPr sz="1400">
                      <a:solidFill>
                        <a:schemeClr val="accent3"/>
                      </a:solidFill>
                    </a:defRPr>
                  </a:pPr>
                  <a:endParaRPr lang="en-U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7639-4C20-9559-BBBF9377A01D}"/>
                </c:ext>
              </c:extLst>
            </c:dLbl>
            <c:numFmt formatCode="0%;0%" sourceLinked="0"/>
            <c:spPr>
              <a:noFill/>
              <a:ln>
                <a:noFill/>
              </a:ln>
              <a:effectLst/>
            </c:spPr>
            <c:txPr>
              <a:bodyPr/>
              <a:lstStyle/>
              <a:p>
                <a:pPr>
                  <a:defRPr sz="1800">
                    <a:solidFill>
                      <a:schemeClr val="accent3"/>
                    </a:solidFill>
                  </a:defRPr>
                </a:pPr>
                <a:endParaRPr lang="en-US"/>
              </a:p>
            </c:txPr>
            <c:showLegendKey val="0"/>
            <c:showVal val="1"/>
            <c:showCatName val="0"/>
            <c:showSerName val="0"/>
            <c:showPercent val="0"/>
            <c:showBubbleSize val="0"/>
            <c:separator> </c:separator>
            <c:showLeaderLines val="0"/>
            <c:extLst>
              <c:ext xmlns:c15="http://schemas.microsoft.com/office/drawing/2012/chart" uri="{CE6537A1-D6FC-4f65-9D91-7224C49458BB}">
                <c15:showLeaderLines val="0"/>
              </c:ext>
            </c:extLst>
          </c:dLbls>
          <c:cat>
            <c:strRef>
              <c:f>Sheet1!$A$2:$A$8</c:f>
              <c:strCache>
                <c:ptCount val="7"/>
                <c:pt idx="0">
                  <c:v>Beneficial</c:v>
                </c:pt>
                <c:pt idx="1">
                  <c:v>Make forests healthier</c:v>
                </c:pt>
                <c:pt idx="2">
                  <c:v>Needed for forest health</c:v>
                </c:pt>
                <c:pt idx="4">
                  <c:v>Essential</c:v>
                </c:pt>
                <c:pt idx="5">
                  <c:v>Healthy</c:v>
                </c:pt>
                <c:pt idx="6">
                  <c:v>^Have been used by indigenous people
for centuries</c:v>
                </c:pt>
              </c:strCache>
            </c:strRef>
          </c:cat>
          <c:val>
            <c:numRef>
              <c:f>Sheet1!$C$2:$C$8</c:f>
              <c:numCache>
                <c:formatCode>0%</c:formatCode>
                <c:ptCount val="7"/>
                <c:pt idx="0">
                  <c:v>-0.08</c:v>
                </c:pt>
                <c:pt idx="1">
                  <c:v>-0.09</c:v>
                </c:pt>
                <c:pt idx="2">
                  <c:v>-0.1</c:v>
                </c:pt>
                <c:pt idx="3">
                  <c:v>-0.11</c:v>
                </c:pt>
                <c:pt idx="4">
                  <c:v>-0.13</c:v>
                </c:pt>
                <c:pt idx="5">
                  <c:v>-0.22</c:v>
                </c:pt>
                <c:pt idx="6">
                  <c:v>-0.16</c:v>
                </c:pt>
              </c:numCache>
            </c:numRef>
          </c:val>
          <c:extLst>
            <c:ext xmlns:c16="http://schemas.microsoft.com/office/drawing/2014/chart" uri="{C3380CC4-5D6E-409C-BE32-E72D297353CC}">
              <c16:uniqueId val="{00000015-7639-4C20-9559-BBBF9377A01D}"/>
            </c:ext>
          </c:extLst>
        </c:ser>
        <c:dLbls>
          <c:showLegendKey val="0"/>
          <c:showVal val="0"/>
          <c:showCatName val="0"/>
          <c:showSerName val="0"/>
          <c:showPercent val="0"/>
          <c:showBubbleSize val="0"/>
        </c:dLbls>
        <c:gapWidth val="25"/>
        <c:overlap val="100"/>
        <c:axId val="523230408"/>
        <c:axId val="523230800"/>
      </c:barChart>
      <c:catAx>
        <c:axId val="523230408"/>
        <c:scaling>
          <c:orientation val="maxMin"/>
        </c:scaling>
        <c:delete val="0"/>
        <c:axPos val="r"/>
        <c:numFmt formatCode="General" sourceLinked="1"/>
        <c:majorTickMark val="none"/>
        <c:minorTickMark val="none"/>
        <c:tickLblPos val="high"/>
        <c:spPr>
          <a:ln>
            <a:noFill/>
          </a:ln>
        </c:spPr>
        <c:txPr>
          <a:bodyPr/>
          <a:lstStyle/>
          <a:p>
            <a:pPr algn="r">
              <a:lnSpc>
                <a:spcPts val="1600"/>
              </a:lnSpc>
              <a:defRPr sz="1800"/>
            </a:pPr>
            <a:endParaRPr lang="en-US"/>
          </a:p>
        </c:txPr>
        <c:crossAx val="523230800"/>
        <c:crossesAt val="0"/>
        <c:auto val="1"/>
        <c:lblAlgn val="ctr"/>
        <c:lblOffset val="0"/>
        <c:noMultiLvlLbl val="0"/>
      </c:catAx>
      <c:valAx>
        <c:axId val="523230800"/>
        <c:scaling>
          <c:orientation val="maxMin"/>
          <c:max val="1"/>
          <c:min val="-0.8"/>
        </c:scaling>
        <c:delete val="1"/>
        <c:axPos val="b"/>
        <c:numFmt formatCode="0%;0%" sourceLinked="0"/>
        <c:majorTickMark val="out"/>
        <c:minorTickMark val="none"/>
        <c:tickLblPos val="nextTo"/>
        <c:crossAx val="523230408"/>
        <c:crosses val="max"/>
        <c:crossBetween val="between"/>
        <c:majorUnit val="0.1"/>
      </c:valAx>
    </c:plotArea>
    <c:legend>
      <c:legendPos val="t"/>
      <c:layout>
        <c:manualLayout>
          <c:xMode val="edge"/>
          <c:yMode val="edge"/>
          <c:x val="0.54054856329384393"/>
          <c:y val="1.4589903097769584E-2"/>
          <c:w val="0.31035271377526058"/>
          <c:h val="6.2893664760437909E-2"/>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5278373398885607"/>
          <c:y val="7.6354972828397968E-2"/>
          <c:w val="0.45363258266645168"/>
          <c:h val="0.85695921727439273"/>
        </c:manualLayout>
      </c:layout>
      <c:barChart>
        <c:barDir val="bar"/>
        <c:grouping val="stacked"/>
        <c:varyColors val="0"/>
        <c:ser>
          <c:idx val="0"/>
          <c:order val="0"/>
          <c:tx>
            <c:strRef>
              <c:f>Sheet1!$B$1</c:f>
              <c:strCache>
                <c:ptCount val="1"/>
                <c:pt idx="0">
                  <c:v>Total Well</c:v>
                </c:pt>
              </c:strCache>
            </c:strRef>
          </c:tx>
          <c:spPr>
            <a:solidFill>
              <a:schemeClr val="accent1"/>
            </a:solidFill>
            <a:ln>
              <a:noFill/>
            </a:ln>
          </c:spPr>
          <c:invertIfNegative val="0"/>
          <c:dPt>
            <c:idx val="0"/>
            <c:invertIfNegative val="0"/>
            <c:bubble3D val="0"/>
            <c:extLst>
              <c:ext xmlns:c16="http://schemas.microsoft.com/office/drawing/2014/chart" uri="{C3380CC4-5D6E-409C-BE32-E72D297353CC}">
                <c16:uniqueId val="{00000000-7639-4C20-9559-BBBF9377A01D}"/>
              </c:ext>
            </c:extLst>
          </c:dPt>
          <c:dPt>
            <c:idx val="1"/>
            <c:invertIfNegative val="0"/>
            <c:bubble3D val="0"/>
            <c:extLst>
              <c:ext xmlns:c16="http://schemas.microsoft.com/office/drawing/2014/chart" uri="{C3380CC4-5D6E-409C-BE32-E72D297353CC}">
                <c16:uniqueId val="{00000001-7639-4C20-9559-BBBF9377A01D}"/>
              </c:ext>
            </c:extLst>
          </c:dPt>
          <c:dPt>
            <c:idx val="2"/>
            <c:invertIfNegative val="0"/>
            <c:bubble3D val="0"/>
            <c:extLst>
              <c:ext xmlns:c16="http://schemas.microsoft.com/office/drawing/2014/chart" uri="{C3380CC4-5D6E-409C-BE32-E72D297353CC}">
                <c16:uniqueId val="{00000002-7639-4C20-9559-BBBF9377A01D}"/>
              </c:ext>
            </c:extLst>
          </c:dPt>
          <c:dPt>
            <c:idx val="3"/>
            <c:invertIfNegative val="0"/>
            <c:bubble3D val="0"/>
            <c:extLst>
              <c:ext xmlns:c16="http://schemas.microsoft.com/office/drawing/2014/chart" uri="{C3380CC4-5D6E-409C-BE32-E72D297353CC}">
                <c16:uniqueId val="{00000003-7639-4C20-9559-BBBF9377A01D}"/>
              </c:ext>
            </c:extLst>
          </c:dPt>
          <c:dPt>
            <c:idx val="5"/>
            <c:invertIfNegative val="0"/>
            <c:bubble3D val="0"/>
            <c:extLst>
              <c:ext xmlns:c16="http://schemas.microsoft.com/office/drawing/2014/chart" uri="{C3380CC4-5D6E-409C-BE32-E72D297353CC}">
                <c16:uniqueId val="{00000005-7639-4C20-9559-BBBF9377A01D}"/>
              </c:ext>
            </c:extLst>
          </c:dPt>
          <c:dPt>
            <c:idx val="15"/>
            <c:invertIfNegative val="0"/>
            <c:bubble3D val="0"/>
            <c:extLst>
              <c:ext xmlns:c16="http://schemas.microsoft.com/office/drawing/2014/chart" uri="{C3380CC4-5D6E-409C-BE32-E72D297353CC}">
                <c16:uniqueId val="{0000000C-7639-4C20-9559-BBBF9377A01D}"/>
              </c:ext>
            </c:extLst>
          </c:dPt>
          <c:dPt>
            <c:idx val="18"/>
            <c:invertIfNegative val="0"/>
            <c:bubble3D val="0"/>
            <c:extLst>
              <c:ext xmlns:c16="http://schemas.microsoft.com/office/drawing/2014/chart" uri="{C3380CC4-5D6E-409C-BE32-E72D297353CC}">
                <c16:uniqueId val="{0000000D-7639-4C20-9559-BBBF9377A01D}"/>
              </c:ext>
            </c:extLst>
          </c:dPt>
          <c:dLbls>
            <c:spPr>
              <a:noFill/>
              <a:ln>
                <a:noFill/>
              </a:ln>
              <a:effectLst/>
            </c:spPr>
            <c:txPr>
              <a:bodyPr/>
              <a:lstStyle/>
              <a:p>
                <a:pPr>
                  <a:defRPr sz="1800">
                    <a:solidFill>
                      <a:schemeClr val="accent3"/>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Sheet1!$A$2:$A$9</c:f>
              <c:strCache>
                <c:ptCount val="8"/>
                <c:pt idx="0">
                  <c:v>Improve wildlife habitat</c:v>
                </c:pt>
                <c:pt idx="1">
                  <c:v>Cause smoke</c:v>
                </c:pt>
                <c:pt idx="2">
                  <c:v>Help reduce or maintain current home insurance costs</c:v>
                </c:pt>
                <c:pt idx="3">
                  <c:v>^Happen near me</c:v>
                </c:pt>
                <c:pt idx="4">
                  <c:v>^Release carbon pollution into the air</c:v>
                </c:pt>
                <c:pt idx="5">
                  <c:v>Prevent smoke</c:v>
                </c:pt>
                <c:pt idx="6">
                  <c:v>^Destructive</c:v>
                </c:pt>
                <c:pt idx="7">
                  <c:v>^Put people and property at risk</c:v>
                </c:pt>
              </c:strCache>
            </c:strRef>
          </c:cat>
          <c:val>
            <c:numRef>
              <c:f>Sheet1!$B$2:$B$9</c:f>
              <c:numCache>
                <c:formatCode>0%</c:formatCode>
                <c:ptCount val="8"/>
                <c:pt idx="0">
                  <c:v>0.69</c:v>
                </c:pt>
                <c:pt idx="1">
                  <c:v>0.6</c:v>
                </c:pt>
                <c:pt idx="2">
                  <c:v>0.51</c:v>
                </c:pt>
                <c:pt idx="3">
                  <c:v>0.49</c:v>
                </c:pt>
                <c:pt idx="4">
                  <c:v>0.48</c:v>
                </c:pt>
                <c:pt idx="5">
                  <c:v>0.45</c:v>
                </c:pt>
                <c:pt idx="6">
                  <c:v>0.26</c:v>
                </c:pt>
                <c:pt idx="7">
                  <c:v>0.26</c:v>
                </c:pt>
              </c:numCache>
            </c:numRef>
          </c:val>
          <c:extLst>
            <c:ext xmlns:c16="http://schemas.microsoft.com/office/drawing/2014/chart" uri="{C3380CC4-5D6E-409C-BE32-E72D297353CC}">
              <c16:uniqueId val="{0000000E-7639-4C20-9559-BBBF9377A01D}"/>
            </c:ext>
          </c:extLst>
        </c:ser>
        <c:ser>
          <c:idx val="1"/>
          <c:order val="1"/>
          <c:tx>
            <c:strRef>
              <c:f>Sheet1!$C$1</c:f>
              <c:strCache>
                <c:ptCount val="1"/>
                <c:pt idx="0">
                  <c:v>Total Not Well</c:v>
                </c:pt>
              </c:strCache>
            </c:strRef>
          </c:tx>
          <c:spPr>
            <a:solidFill>
              <a:schemeClr val="accent4"/>
            </a:solidFill>
            <a:ln>
              <a:noFill/>
            </a:ln>
          </c:spPr>
          <c:invertIfNegative val="0"/>
          <c:dLbls>
            <c:dLbl>
              <c:idx val="2"/>
              <c:tx>
                <c:rich>
                  <a:bodyPr/>
                  <a:lstStyle/>
                  <a:p>
                    <a:fld id="{271CBE8C-FB92-40DD-A9FF-F494B1530E5F}" type="VALUE">
                      <a:rPr lang="en-US" sz="1800">
                        <a:solidFill>
                          <a:schemeClr val="accent3"/>
                        </a:solidFill>
                      </a:rPr>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1-7639-4C20-9559-BBBF9377A01D}"/>
                </c:ext>
              </c:extLst>
            </c:dLbl>
            <c:numFmt formatCode="0%;0%" sourceLinked="0"/>
            <c:spPr>
              <a:noFill/>
              <a:ln>
                <a:noFill/>
              </a:ln>
              <a:effectLst/>
            </c:spPr>
            <c:txPr>
              <a:bodyPr/>
              <a:lstStyle/>
              <a:p>
                <a:pPr>
                  <a:defRPr sz="1800">
                    <a:solidFill>
                      <a:schemeClr val="accent3"/>
                    </a:solidFill>
                  </a:defRPr>
                </a:pPr>
                <a:endParaRPr lang="en-US"/>
              </a:p>
            </c:txPr>
            <c:showLegendKey val="0"/>
            <c:showVal val="1"/>
            <c:showCatName val="0"/>
            <c:showSerName val="0"/>
            <c:showPercent val="0"/>
            <c:showBubbleSize val="0"/>
            <c:separator> </c:separator>
            <c:showLeaderLines val="0"/>
            <c:extLst>
              <c:ext xmlns:c15="http://schemas.microsoft.com/office/drawing/2012/chart" uri="{CE6537A1-D6FC-4f65-9D91-7224C49458BB}">
                <c15:showLeaderLines val="0"/>
              </c:ext>
            </c:extLst>
          </c:dLbls>
          <c:cat>
            <c:strRef>
              <c:f>Sheet1!$A$2:$A$9</c:f>
              <c:strCache>
                <c:ptCount val="8"/>
                <c:pt idx="0">
                  <c:v>Improve wildlife habitat</c:v>
                </c:pt>
                <c:pt idx="1">
                  <c:v>Cause smoke</c:v>
                </c:pt>
                <c:pt idx="2">
                  <c:v>Help reduce or maintain current home insurance costs</c:v>
                </c:pt>
                <c:pt idx="3">
                  <c:v>^Happen near me</c:v>
                </c:pt>
                <c:pt idx="4">
                  <c:v>^Release carbon pollution into the air</c:v>
                </c:pt>
                <c:pt idx="5">
                  <c:v>Prevent smoke</c:v>
                </c:pt>
                <c:pt idx="6">
                  <c:v>^Destructive</c:v>
                </c:pt>
                <c:pt idx="7">
                  <c:v>^Put people and property at risk</c:v>
                </c:pt>
              </c:strCache>
            </c:strRef>
          </c:cat>
          <c:val>
            <c:numRef>
              <c:f>Sheet1!$C$2:$C$9</c:f>
              <c:numCache>
                <c:formatCode>0%</c:formatCode>
                <c:ptCount val="8"/>
                <c:pt idx="0">
                  <c:v>-0.22</c:v>
                </c:pt>
                <c:pt idx="1">
                  <c:v>-0.34</c:v>
                </c:pt>
                <c:pt idx="2">
                  <c:v>-0.26</c:v>
                </c:pt>
                <c:pt idx="3">
                  <c:v>-0.39</c:v>
                </c:pt>
                <c:pt idx="4">
                  <c:v>-0.42</c:v>
                </c:pt>
                <c:pt idx="5">
                  <c:v>-0.45</c:v>
                </c:pt>
                <c:pt idx="6">
                  <c:v>-0.68</c:v>
                </c:pt>
                <c:pt idx="7">
                  <c:v>-0.68</c:v>
                </c:pt>
              </c:numCache>
            </c:numRef>
          </c:val>
          <c:extLst>
            <c:ext xmlns:c16="http://schemas.microsoft.com/office/drawing/2014/chart" uri="{C3380CC4-5D6E-409C-BE32-E72D297353CC}">
              <c16:uniqueId val="{00000015-7639-4C20-9559-BBBF9377A01D}"/>
            </c:ext>
          </c:extLst>
        </c:ser>
        <c:dLbls>
          <c:showLegendKey val="0"/>
          <c:showVal val="0"/>
          <c:showCatName val="0"/>
          <c:showSerName val="0"/>
          <c:showPercent val="0"/>
          <c:showBubbleSize val="0"/>
        </c:dLbls>
        <c:gapWidth val="25"/>
        <c:overlap val="100"/>
        <c:axId val="523230408"/>
        <c:axId val="523230800"/>
      </c:barChart>
      <c:catAx>
        <c:axId val="523230408"/>
        <c:scaling>
          <c:orientation val="maxMin"/>
        </c:scaling>
        <c:delete val="0"/>
        <c:axPos val="r"/>
        <c:numFmt formatCode="General" sourceLinked="1"/>
        <c:majorTickMark val="none"/>
        <c:minorTickMark val="none"/>
        <c:tickLblPos val="high"/>
        <c:spPr>
          <a:ln>
            <a:noFill/>
          </a:ln>
        </c:spPr>
        <c:txPr>
          <a:bodyPr/>
          <a:lstStyle/>
          <a:p>
            <a:pPr algn="r">
              <a:lnSpc>
                <a:spcPts val="1600"/>
              </a:lnSpc>
              <a:defRPr sz="1800"/>
            </a:pPr>
            <a:endParaRPr lang="en-US"/>
          </a:p>
        </c:txPr>
        <c:crossAx val="523230800"/>
        <c:crossesAt val="0"/>
        <c:auto val="1"/>
        <c:lblAlgn val="ctr"/>
        <c:lblOffset val="0"/>
        <c:noMultiLvlLbl val="0"/>
      </c:catAx>
      <c:valAx>
        <c:axId val="523230800"/>
        <c:scaling>
          <c:orientation val="maxMin"/>
        </c:scaling>
        <c:delete val="1"/>
        <c:axPos val="b"/>
        <c:numFmt formatCode="0%;0%" sourceLinked="0"/>
        <c:majorTickMark val="out"/>
        <c:minorTickMark val="none"/>
        <c:tickLblPos val="nextTo"/>
        <c:crossAx val="523230408"/>
        <c:crosses val="max"/>
        <c:crossBetween val="between"/>
        <c:majorUnit val="0.1"/>
      </c:valAx>
    </c:plotArea>
    <c:legend>
      <c:legendPos val="t"/>
      <c:layout>
        <c:manualLayout>
          <c:xMode val="edge"/>
          <c:yMode val="edge"/>
          <c:x val="0.54054856329384393"/>
          <c:y val="1.4589903097769584E-2"/>
          <c:w val="0.31609248683865349"/>
          <c:h val="6.2893664760437909E-2"/>
        </c:manualLayout>
      </c:layout>
      <c:overlay val="0"/>
      <c:txPr>
        <a:bodyPr/>
        <a:lstStyle/>
        <a:p>
          <a:pPr>
            <a:defRPr sz="14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007242704309209"/>
          <c:y val="3.4840468313753752E-2"/>
          <c:w val="0.69965408205105195"/>
          <c:h val="0.87934623619443331"/>
        </c:manualLayout>
      </c:layout>
      <c:barChart>
        <c:barDir val="bar"/>
        <c:grouping val="clustered"/>
        <c:varyColors val="0"/>
        <c:ser>
          <c:idx val="0"/>
          <c:order val="0"/>
          <c:tx>
            <c:strRef>
              <c:f>Sheet1!$B$1</c:f>
              <c:strCache>
                <c:ptCount val="1"/>
                <c:pt idx="0">
                  <c:v>Column2</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2F71-41B6-9FE6-77F3F28AB4DE}"/>
              </c:ext>
            </c:extLst>
          </c:dPt>
          <c:dPt>
            <c:idx val="2"/>
            <c:invertIfNegative val="0"/>
            <c:bubble3D val="0"/>
            <c:spPr>
              <a:solidFill>
                <a:schemeClr val="accent1">
                  <a:lumMod val="20000"/>
                  <a:lumOff val="80000"/>
                </a:schemeClr>
              </a:solidFill>
              <a:ln>
                <a:noFill/>
              </a:ln>
              <a:effectLst/>
            </c:spPr>
            <c:extLst>
              <c:ext xmlns:c16="http://schemas.microsoft.com/office/drawing/2014/chart" uri="{C3380CC4-5D6E-409C-BE32-E72D297353CC}">
                <c16:uniqueId val="{00000003-2F71-41B6-9FE6-77F3F28AB4DE}"/>
              </c:ext>
            </c:extLst>
          </c:dPt>
          <c:dPt>
            <c:idx val="3"/>
            <c:invertIfNegative val="0"/>
            <c:bubble3D val="0"/>
            <c:spPr>
              <a:solidFill>
                <a:schemeClr val="accent5"/>
              </a:solidFill>
              <a:ln>
                <a:noFill/>
              </a:ln>
              <a:effectLst/>
            </c:spPr>
            <c:extLst>
              <c:ext xmlns:c16="http://schemas.microsoft.com/office/drawing/2014/chart" uri="{C3380CC4-5D6E-409C-BE32-E72D297353CC}">
                <c16:uniqueId val="{00000005-2F71-41B6-9FE6-77F3F28AB4DE}"/>
              </c:ext>
            </c:extLst>
          </c:dPt>
          <c:dPt>
            <c:idx val="4"/>
            <c:invertIfNegative val="0"/>
            <c:bubble3D val="0"/>
            <c:spPr>
              <a:solidFill>
                <a:schemeClr val="accent4"/>
              </a:solidFill>
              <a:ln>
                <a:noFill/>
              </a:ln>
              <a:effectLst/>
            </c:spPr>
            <c:extLst>
              <c:ext xmlns:c16="http://schemas.microsoft.com/office/drawing/2014/chart" uri="{C3380CC4-5D6E-409C-BE32-E72D297353CC}">
                <c16:uniqueId val="{00000007-2F71-41B6-9FE6-77F3F28AB4DE}"/>
              </c:ext>
            </c:extLst>
          </c:dPt>
          <c:dPt>
            <c:idx val="5"/>
            <c:invertIfNegative val="0"/>
            <c:bubble3D val="0"/>
            <c:spPr>
              <a:solidFill>
                <a:schemeClr val="accent5"/>
              </a:solidFill>
              <a:ln>
                <a:noFill/>
              </a:ln>
              <a:effectLst/>
            </c:spPr>
            <c:extLst>
              <c:ext xmlns:c16="http://schemas.microsoft.com/office/drawing/2014/chart" uri="{C3380CC4-5D6E-409C-BE32-E72D297353CC}">
                <c16:uniqueId val="{00000009-2F71-41B6-9FE6-77F3F28AB4DE}"/>
              </c:ext>
            </c:extLst>
          </c:dPt>
          <c:dPt>
            <c:idx val="6"/>
            <c:invertIfNegative val="0"/>
            <c:bubble3D val="0"/>
            <c:spPr>
              <a:solidFill>
                <a:schemeClr val="accent6"/>
              </a:solidFill>
              <a:ln>
                <a:noFill/>
              </a:ln>
              <a:effectLst/>
            </c:spPr>
            <c:extLst>
              <c:ext xmlns:c16="http://schemas.microsoft.com/office/drawing/2014/chart" uri="{C3380CC4-5D6E-409C-BE32-E72D297353CC}">
                <c16:uniqueId val="{0000000B-2F71-41B6-9FE6-77F3F28AB4DE}"/>
              </c:ext>
            </c:extLst>
          </c:dPt>
          <c:dPt>
            <c:idx val="8"/>
            <c:invertIfNegative val="0"/>
            <c:bubble3D val="0"/>
            <c:spPr>
              <a:solidFill>
                <a:schemeClr val="accent6"/>
              </a:solidFill>
              <a:ln>
                <a:noFill/>
              </a:ln>
              <a:effectLst/>
            </c:spPr>
            <c:extLst>
              <c:ext xmlns:c16="http://schemas.microsoft.com/office/drawing/2014/chart" uri="{C3380CC4-5D6E-409C-BE32-E72D297353CC}">
                <c16:uniqueId val="{0000000D-2F71-41B6-9FE6-77F3F28AB4DE}"/>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Sheet1!$A$2:$A$8</c:f>
              <c:strCache>
                <c:ptCount val="7"/>
                <c:pt idx="0">
                  <c:v>Strongly support</c:v>
                </c:pt>
                <c:pt idx="1">
                  <c:v>Somewhat support</c:v>
                </c:pt>
                <c:pt idx="3">
                  <c:v>Somewhat oppose</c:v>
                </c:pt>
                <c:pt idx="4">
                  <c:v>Strongly oppose</c:v>
                </c:pt>
                <c:pt idx="6">
                  <c:v>Don't know</c:v>
                </c:pt>
              </c:strCache>
            </c:strRef>
          </c:cat>
          <c:val>
            <c:numRef>
              <c:f>Sheet1!$B$2:$B$8</c:f>
              <c:numCache>
                <c:formatCode>0%</c:formatCode>
                <c:ptCount val="7"/>
                <c:pt idx="0">
                  <c:v>0.49</c:v>
                </c:pt>
                <c:pt idx="1">
                  <c:v>0.35</c:v>
                </c:pt>
                <c:pt idx="3">
                  <c:v>0.06</c:v>
                </c:pt>
                <c:pt idx="4">
                  <c:v>0.06</c:v>
                </c:pt>
                <c:pt idx="6">
                  <c:v>0.04</c:v>
                </c:pt>
              </c:numCache>
            </c:numRef>
          </c:val>
          <c:extLst>
            <c:ext xmlns:c16="http://schemas.microsoft.com/office/drawing/2014/chart" uri="{C3380CC4-5D6E-409C-BE32-E72D297353CC}">
              <c16:uniqueId val="{0000000E-2F71-41B6-9FE6-77F3F28AB4DE}"/>
            </c:ext>
          </c:extLst>
        </c:ser>
        <c:dLbls>
          <c:showLegendKey val="0"/>
          <c:showVal val="0"/>
          <c:showCatName val="0"/>
          <c:showSerName val="0"/>
          <c:showPercent val="0"/>
          <c:showBubbleSize val="0"/>
        </c:dLbls>
        <c:gapWidth val="21"/>
        <c:axId val="249318424"/>
        <c:axId val="249318816"/>
      </c:barChart>
      <c:catAx>
        <c:axId val="249318424"/>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lgn="r">
              <a:defRPr sz="1800" b="0" i="0" u="none" strike="noStrike" kern="1200" baseline="0">
                <a:solidFill>
                  <a:schemeClr val="tx1"/>
                </a:solidFill>
                <a:latin typeface="+mn-lt"/>
                <a:ea typeface="+mn-ea"/>
                <a:cs typeface="+mn-cs"/>
              </a:defRPr>
            </a:pPr>
            <a:endParaRPr lang="en-US"/>
          </a:p>
        </c:txPr>
        <c:crossAx val="249318816"/>
        <c:crosses val="autoZero"/>
        <c:auto val="1"/>
        <c:lblAlgn val="ctr"/>
        <c:lblOffset val="0"/>
        <c:noMultiLvlLbl val="0"/>
      </c:catAx>
      <c:valAx>
        <c:axId val="249318816"/>
        <c:scaling>
          <c:orientation val="minMax"/>
        </c:scaling>
        <c:delete val="1"/>
        <c:axPos val="b"/>
        <c:numFmt formatCode="0%" sourceLinked="0"/>
        <c:majorTickMark val="out"/>
        <c:minorTickMark val="none"/>
        <c:tickLblPos val="nextTo"/>
        <c:crossAx val="249318424"/>
        <c:crosses val="max"/>
        <c:crossBetween val="between"/>
        <c:majorUnit val="0.15000000000000002"/>
      </c:valAx>
      <c:spPr>
        <a:noFill/>
        <a:ln>
          <a:noFill/>
        </a:ln>
        <a:effectLst/>
      </c:spPr>
    </c:plotArea>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5375621582929931"/>
          <c:y val="0.11729447765232108"/>
          <c:w val="0.53979375110170869"/>
          <c:h val="0.84937570411328611"/>
        </c:manualLayout>
      </c:layout>
      <c:barChart>
        <c:barDir val="bar"/>
        <c:grouping val="percentStacked"/>
        <c:varyColors val="0"/>
        <c:ser>
          <c:idx val="0"/>
          <c:order val="0"/>
          <c:tx>
            <c:strRef>
              <c:f>Sheet1!$B$1</c:f>
              <c:strCache>
                <c:ptCount val="1"/>
                <c:pt idx="0">
                  <c:v>Strng. Supp.</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accent3"/>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Big City</c:v>
                </c:pt>
                <c:pt idx="1">
                  <c:v>Suburban Area</c:v>
                </c:pt>
                <c:pt idx="2">
                  <c:v>Small Town</c:v>
                </c:pt>
                <c:pt idx="3">
                  <c:v>Rural Area</c:v>
                </c:pt>
                <c:pt idx="5">
                  <c:v>Wildland Urban Interface Residents</c:v>
                </c:pt>
                <c:pt idx="7">
                  <c:v>Heard a Great Deal about Burns</c:v>
                </c:pt>
                <c:pt idx="8">
                  <c:v>Heard Some</c:v>
                </c:pt>
                <c:pt idx="9">
                  <c:v>Have Not Heard </c:v>
                </c:pt>
              </c:strCache>
            </c:strRef>
          </c:cat>
          <c:val>
            <c:numRef>
              <c:f>Sheet1!$B$2:$B$11</c:f>
              <c:numCache>
                <c:formatCode>0%</c:formatCode>
                <c:ptCount val="10"/>
                <c:pt idx="0">
                  <c:v>0.47</c:v>
                </c:pt>
                <c:pt idx="1">
                  <c:v>0.48</c:v>
                </c:pt>
                <c:pt idx="2">
                  <c:v>0.5</c:v>
                </c:pt>
                <c:pt idx="3">
                  <c:v>0.54</c:v>
                </c:pt>
                <c:pt idx="5">
                  <c:v>0.52</c:v>
                </c:pt>
                <c:pt idx="7">
                  <c:v>0.6</c:v>
                </c:pt>
                <c:pt idx="8">
                  <c:v>0.46</c:v>
                </c:pt>
                <c:pt idx="9">
                  <c:v>0.27</c:v>
                </c:pt>
              </c:numCache>
            </c:numRef>
          </c:val>
          <c:extLst>
            <c:ext xmlns:c16="http://schemas.microsoft.com/office/drawing/2014/chart" uri="{C3380CC4-5D6E-409C-BE32-E72D297353CC}">
              <c16:uniqueId val="{00000000-BD2E-42E8-98D7-74EA2636CE5A}"/>
            </c:ext>
          </c:extLst>
        </c:ser>
        <c:ser>
          <c:idx val="1"/>
          <c:order val="1"/>
          <c:tx>
            <c:strRef>
              <c:f>Sheet1!$C$1</c:f>
              <c:strCache>
                <c:ptCount val="1"/>
                <c:pt idx="0">
                  <c:v>Smwt. Supp.</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800" b="0" i="0" u="none" strike="noStrike" kern="1200" baseline="0">
                    <a:solidFill>
                      <a:schemeClr val="accent3"/>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Big City</c:v>
                </c:pt>
                <c:pt idx="1">
                  <c:v>Suburban Area</c:v>
                </c:pt>
                <c:pt idx="2">
                  <c:v>Small Town</c:v>
                </c:pt>
                <c:pt idx="3">
                  <c:v>Rural Area</c:v>
                </c:pt>
                <c:pt idx="5">
                  <c:v>Wildland Urban Interface Residents</c:v>
                </c:pt>
                <c:pt idx="7">
                  <c:v>Heard a Great Deal about Burns</c:v>
                </c:pt>
                <c:pt idx="8">
                  <c:v>Heard Some</c:v>
                </c:pt>
                <c:pt idx="9">
                  <c:v>Have Not Heard </c:v>
                </c:pt>
              </c:strCache>
            </c:strRef>
          </c:cat>
          <c:val>
            <c:numRef>
              <c:f>Sheet1!$C$2:$C$11</c:f>
              <c:numCache>
                <c:formatCode>0%</c:formatCode>
                <c:ptCount val="10"/>
                <c:pt idx="0">
                  <c:v>0.32</c:v>
                </c:pt>
                <c:pt idx="1">
                  <c:v>0.37</c:v>
                </c:pt>
                <c:pt idx="2">
                  <c:v>0.36</c:v>
                </c:pt>
                <c:pt idx="3">
                  <c:v>0.32</c:v>
                </c:pt>
                <c:pt idx="5">
                  <c:v>0.37</c:v>
                </c:pt>
                <c:pt idx="7">
                  <c:v>0.28000000000000003</c:v>
                </c:pt>
                <c:pt idx="8">
                  <c:v>0.38</c:v>
                </c:pt>
                <c:pt idx="9">
                  <c:v>0.37</c:v>
                </c:pt>
              </c:numCache>
            </c:numRef>
          </c:val>
          <c:extLst>
            <c:ext xmlns:c16="http://schemas.microsoft.com/office/drawing/2014/chart" uri="{C3380CC4-5D6E-409C-BE32-E72D297353CC}">
              <c16:uniqueId val="{00000001-BD2E-42E8-98D7-74EA2636CE5A}"/>
            </c:ext>
          </c:extLst>
        </c:ser>
        <c:ser>
          <c:idx val="2"/>
          <c:order val="2"/>
          <c:tx>
            <c:strRef>
              <c:f>Sheet1!$D$1</c:f>
              <c:strCache>
                <c:ptCount val="1"/>
                <c:pt idx="0">
                  <c:v>Don't Know</c:v>
                </c:pt>
              </c:strCache>
            </c:strRef>
          </c:tx>
          <c:spPr>
            <a:solidFill>
              <a:schemeClr val="accent6"/>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4-D05B-4E19-BFF2-C19800F79621}"/>
                </c:ext>
              </c:extLst>
            </c:dLbl>
            <c:dLbl>
              <c:idx val="1"/>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5-7910-4CF4-8A15-2884FEA7BCC6}"/>
                </c:ext>
              </c:extLst>
            </c:dLbl>
            <c:dLbl>
              <c:idx val="2"/>
              <c:delete val="1"/>
              <c:extLst>
                <c:ext xmlns:c15="http://schemas.microsoft.com/office/drawing/2012/chart" uri="{CE6537A1-D6FC-4f65-9D91-7224C49458BB}"/>
                <c:ext xmlns:c16="http://schemas.microsoft.com/office/drawing/2014/chart" uri="{C3380CC4-5D6E-409C-BE32-E72D297353CC}">
                  <c16:uniqueId val="{00000001-64FB-4535-9005-02E6296010A0}"/>
                </c:ext>
              </c:extLst>
            </c:dLbl>
            <c:dLbl>
              <c:idx val="3"/>
              <c:delete val="1"/>
              <c:extLst>
                <c:ext xmlns:c15="http://schemas.microsoft.com/office/drawing/2012/chart" uri="{CE6537A1-D6FC-4f65-9D91-7224C49458BB}"/>
                <c:ext xmlns:c16="http://schemas.microsoft.com/office/drawing/2014/chart" uri="{C3380CC4-5D6E-409C-BE32-E72D297353CC}">
                  <c16:uniqueId val="{00000000-64FB-4535-9005-02E6296010A0}"/>
                </c:ext>
              </c:extLst>
            </c:dLbl>
            <c:dLbl>
              <c:idx val="5"/>
              <c:delete val="1"/>
              <c:extLst>
                <c:ext xmlns:c15="http://schemas.microsoft.com/office/drawing/2012/chart" uri="{CE6537A1-D6FC-4f65-9D91-7224C49458BB}"/>
                <c:ext xmlns:c16="http://schemas.microsoft.com/office/drawing/2014/chart" uri="{C3380CC4-5D6E-409C-BE32-E72D297353CC}">
                  <c16:uniqueId val="{00000002-D05B-4E19-BFF2-C19800F79621}"/>
                </c:ext>
              </c:extLst>
            </c:dLbl>
            <c:dLbl>
              <c:idx val="7"/>
              <c:delete val="1"/>
              <c:extLst>
                <c:ext xmlns:c15="http://schemas.microsoft.com/office/drawing/2012/chart" uri="{CE6537A1-D6FC-4f65-9D91-7224C49458BB}"/>
                <c:ext xmlns:c16="http://schemas.microsoft.com/office/drawing/2014/chart" uri="{C3380CC4-5D6E-409C-BE32-E72D297353CC}">
                  <c16:uniqueId val="{00000003-D05B-4E19-BFF2-C19800F79621}"/>
                </c:ext>
              </c:extLst>
            </c:dLbl>
            <c:dLbl>
              <c:idx val="8"/>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2-64FB-4535-9005-02E6296010A0}"/>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Big City</c:v>
                </c:pt>
                <c:pt idx="1">
                  <c:v>Suburban Area</c:v>
                </c:pt>
                <c:pt idx="2">
                  <c:v>Small Town</c:v>
                </c:pt>
                <c:pt idx="3">
                  <c:v>Rural Area</c:v>
                </c:pt>
                <c:pt idx="5">
                  <c:v>Wildland Urban Interface Residents</c:v>
                </c:pt>
                <c:pt idx="7">
                  <c:v>Heard a Great Deal about Burns</c:v>
                </c:pt>
                <c:pt idx="8">
                  <c:v>Heard Some</c:v>
                </c:pt>
                <c:pt idx="9">
                  <c:v>Have Not Heard </c:v>
                </c:pt>
              </c:strCache>
            </c:strRef>
          </c:cat>
          <c:val>
            <c:numRef>
              <c:f>Sheet1!$D$2:$D$11</c:f>
              <c:numCache>
                <c:formatCode>0%</c:formatCode>
                <c:ptCount val="10"/>
                <c:pt idx="0">
                  <c:v>0.04</c:v>
                </c:pt>
                <c:pt idx="1">
                  <c:v>0.05</c:v>
                </c:pt>
                <c:pt idx="2">
                  <c:v>0.03</c:v>
                </c:pt>
                <c:pt idx="3">
                  <c:v>0.04</c:v>
                </c:pt>
                <c:pt idx="5">
                  <c:v>0.02</c:v>
                </c:pt>
                <c:pt idx="7">
                  <c:v>0.02</c:v>
                </c:pt>
                <c:pt idx="8">
                  <c:v>0.05</c:v>
                </c:pt>
                <c:pt idx="9">
                  <c:v>0.1</c:v>
                </c:pt>
              </c:numCache>
            </c:numRef>
          </c:val>
          <c:extLst>
            <c:ext xmlns:c16="http://schemas.microsoft.com/office/drawing/2014/chart" uri="{C3380CC4-5D6E-409C-BE32-E72D297353CC}">
              <c16:uniqueId val="{00000002-BD2E-42E8-98D7-74EA2636CE5A}"/>
            </c:ext>
          </c:extLst>
        </c:ser>
        <c:ser>
          <c:idx val="3"/>
          <c:order val="3"/>
          <c:tx>
            <c:strRef>
              <c:f>Sheet1!$E$1</c:f>
              <c:strCache>
                <c:ptCount val="1"/>
                <c:pt idx="0">
                  <c:v>Smwt. Opp.</c:v>
                </c:pt>
              </c:strCache>
            </c:strRef>
          </c:tx>
          <c:spPr>
            <a:solidFill>
              <a:schemeClr val="accent5"/>
            </a:solidFill>
            <a:ln>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6-7910-4CF4-8A15-2884FEA7BCC6}"/>
                </c:ext>
              </c:extLst>
            </c:dLbl>
            <c:dLbl>
              <c:idx val="2"/>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3-64FB-4535-9005-02E6296010A0}"/>
                </c:ext>
              </c:extLst>
            </c:dLbl>
            <c:dLbl>
              <c:idx val="3"/>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1-D05B-4E19-BFF2-C19800F79621}"/>
                </c:ext>
              </c:extLst>
            </c:dLbl>
            <c:dLbl>
              <c:idx val="5"/>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4-64FB-4535-9005-02E6296010A0}"/>
                </c:ext>
              </c:extLst>
            </c:dLbl>
            <c:dLbl>
              <c:idx val="7"/>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5-64FB-4535-9005-02E6296010A0}"/>
                </c:ext>
              </c:extLst>
            </c:dLbl>
            <c:dLbl>
              <c:idx val="8"/>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6-64FB-4535-9005-02E6296010A0}"/>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Big City</c:v>
                </c:pt>
                <c:pt idx="1">
                  <c:v>Suburban Area</c:v>
                </c:pt>
                <c:pt idx="2">
                  <c:v>Small Town</c:v>
                </c:pt>
                <c:pt idx="3">
                  <c:v>Rural Area</c:v>
                </c:pt>
                <c:pt idx="5">
                  <c:v>Wildland Urban Interface Residents</c:v>
                </c:pt>
                <c:pt idx="7">
                  <c:v>Heard a Great Deal about Burns</c:v>
                </c:pt>
                <c:pt idx="8">
                  <c:v>Heard Some</c:v>
                </c:pt>
                <c:pt idx="9">
                  <c:v>Have Not Heard </c:v>
                </c:pt>
              </c:strCache>
            </c:strRef>
          </c:cat>
          <c:val>
            <c:numRef>
              <c:f>Sheet1!$E$2:$E$11</c:f>
              <c:numCache>
                <c:formatCode>0%</c:formatCode>
                <c:ptCount val="10"/>
                <c:pt idx="0">
                  <c:v>0.06</c:v>
                </c:pt>
                <c:pt idx="1">
                  <c:v>7.0000000000000007E-2</c:v>
                </c:pt>
                <c:pt idx="2">
                  <c:v>0.05</c:v>
                </c:pt>
                <c:pt idx="3">
                  <c:v>0.06</c:v>
                </c:pt>
                <c:pt idx="5">
                  <c:v>0.05</c:v>
                </c:pt>
                <c:pt idx="7">
                  <c:v>0.05</c:v>
                </c:pt>
                <c:pt idx="8">
                  <c:v>0.06</c:v>
                </c:pt>
                <c:pt idx="9">
                  <c:v>0.09</c:v>
                </c:pt>
              </c:numCache>
            </c:numRef>
          </c:val>
          <c:extLst>
            <c:ext xmlns:c16="http://schemas.microsoft.com/office/drawing/2014/chart" uri="{C3380CC4-5D6E-409C-BE32-E72D297353CC}">
              <c16:uniqueId val="{00000003-BD2E-42E8-98D7-74EA2636CE5A}"/>
            </c:ext>
          </c:extLst>
        </c:ser>
        <c:ser>
          <c:idx val="4"/>
          <c:order val="4"/>
          <c:tx>
            <c:strRef>
              <c:f>Sheet1!$F$1</c:f>
              <c:strCache>
                <c:ptCount val="1"/>
                <c:pt idx="0">
                  <c:v>Strng. Opp.</c:v>
                </c:pt>
              </c:strCache>
            </c:strRef>
          </c:tx>
          <c:spPr>
            <a:solidFill>
              <a:schemeClr val="accent4"/>
            </a:solidFill>
            <a:ln>
              <a:noFill/>
            </a:ln>
            <a:effectLst/>
          </c:spPr>
          <c:invertIfNegative val="0"/>
          <c:dLbls>
            <c:dLbl>
              <c:idx val="1"/>
              <c:delete val="1"/>
              <c:extLst>
                <c:ext xmlns:c15="http://schemas.microsoft.com/office/drawing/2012/chart" uri="{CE6537A1-D6FC-4f65-9D91-7224C49458BB}"/>
                <c:ext xmlns:c16="http://schemas.microsoft.com/office/drawing/2014/chart" uri="{C3380CC4-5D6E-409C-BE32-E72D297353CC}">
                  <c16:uniqueId val="{00000004-7910-4CF4-8A15-2884FEA7BCC6}"/>
                </c:ext>
              </c:extLst>
            </c:dLbl>
            <c:dLbl>
              <c:idx val="2"/>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9-64FB-4535-9005-02E6296010A0}"/>
                </c:ext>
              </c:extLst>
            </c:dLbl>
            <c:dLbl>
              <c:idx val="3"/>
              <c:delete val="1"/>
              <c:extLst>
                <c:ext xmlns:c15="http://schemas.microsoft.com/office/drawing/2012/chart" uri="{CE6537A1-D6FC-4f65-9D91-7224C49458BB}"/>
                <c:ext xmlns:c16="http://schemas.microsoft.com/office/drawing/2014/chart" uri="{C3380CC4-5D6E-409C-BE32-E72D297353CC}">
                  <c16:uniqueId val="{00000007-64FB-4535-9005-02E6296010A0}"/>
                </c:ext>
              </c:extLst>
            </c:dLbl>
            <c:dLbl>
              <c:idx val="5"/>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5-D05B-4E19-BFF2-C19800F79621}"/>
                </c:ext>
              </c:extLst>
            </c:dLbl>
            <c:dLbl>
              <c:idx val="7"/>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A-64FB-4535-9005-02E6296010A0}"/>
                </c:ext>
              </c:extLst>
            </c:dLbl>
            <c:dLbl>
              <c:idx val="8"/>
              <c:delete val="1"/>
              <c:extLst>
                <c:ext xmlns:c15="http://schemas.microsoft.com/office/drawing/2012/chart" uri="{CE6537A1-D6FC-4f65-9D91-7224C49458BB}"/>
                <c:ext xmlns:c16="http://schemas.microsoft.com/office/drawing/2014/chart" uri="{C3380CC4-5D6E-409C-BE32-E72D297353CC}">
                  <c16:uniqueId val="{00000008-64FB-4535-9005-02E6296010A0}"/>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Big City</c:v>
                </c:pt>
                <c:pt idx="1">
                  <c:v>Suburban Area</c:v>
                </c:pt>
                <c:pt idx="2">
                  <c:v>Small Town</c:v>
                </c:pt>
                <c:pt idx="3">
                  <c:v>Rural Area</c:v>
                </c:pt>
                <c:pt idx="5">
                  <c:v>Wildland Urban Interface Residents</c:v>
                </c:pt>
                <c:pt idx="7">
                  <c:v>Heard a Great Deal about Burns</c:v>
                </c:pt>
                <c:pt idx="8">
                  <c:v>Heard Some</c:v>
                </c:pt>
                <c:pt idx="9">
                  <c:v>Have Not Heard </c:v>
                </c:pt>
              </c:strCache>
            </c:strRef>
          </c:cat>
          <c:val>
            <c:numRef>
              <c:f>Sheet1!$F$2:$F$11</c:f>
              <c:numCache>
                <c:formatCode>0%</c:formatCode>
                <c:ptCount val="10"/>
                <c:pt idx="0">
                  <c:v>0.1</c:v>
                </c:pt>
                <c:pt idx="1">
                  <c:v>0.04</c:v>
                </c:pt>
                <c:pt idx="2">
                  <c:v>0.05</c:v>
                </c:pt>
                <c:pt idx="3">
                  <c:v>0.04</c:v>
                </c:pt>
                <c:pt idx="5">
                  <c:v>0.05</c:v>
                </c:pt>
                <c:pt idx="7">
                  <c:v>0.05</c:v>
                </c:pt>
                <c:pt idx="8">
                  <c:v>0.04</c:v>
                </c:pt>
                <c:pt idx="9">
                  <c:v>0.17</c:v>
                </c:pt>
              </c:numCache>
            </c:numRef>
          </c:val>
          <c:extLst>
            <c:ext xmlns:c16="http://schemas.microsoft.com/office/drawing/2014/chart" uri="{C3380CC4-5D6E-409C-BE32-E72D297353CC}">
              <c16:uniqueId val="{00000004-BD2E-42E8-98D7-74EA2636CE5A}"/>
            </c:ext>
          </c:extLst>
        </c:ser>
        <c:dLbls>
          <c:showLegendKey val="0"/>
          <c:showVal val="0"/>
          <c:showCatName val="0"/>
          <c:showSerName val="0"/>
          <c:showPercent val="0"/>
          <c:showBubbleSize val="0"/>
        </c:dLbls>
        <c:gapWidth val="45"/>
        <c:overlap val="100"/>
        <c:axId val="989484176"/>
        <c:axId val="731364928"/>
      </c:barChart>
      <c:catAx>
        <c:axId val="989484176"/>
        <c:scaling>
          <c:orientation val="maxMin"/>
        </c:scaling>
        <c:delete val="0"/>
        <c:axPos val="l"/>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lgn="r">
              <a:lnSpc>
                <a:spcPct val="100000"/>
              </a:lnSpc>
              <a:defRPr sz="1800" b="0" i="0" u="none" strike="noStrike" kern="1200" baseline="0">
                <a:solidFill>
                  <a:schemeClr val="tx1"/>
                </a:solidFill>
                <a:latin typeface="+mn-lt"/>
                <a:ea typeface="+mn-ea"/>
                <a:cs typeface="+mn-cs"/>
              </a:defRPr>
            </a:pPr>
            <a:endParaRPr lang="en-US"/>
          </a:p>
        </c:txPr>
        <c:crossAx val="731364928"/>
        <c:crosses val="autoZero"/>
        <c:auto val="1"/>
        <c:lblAlgn val="ctr"/>
        <c:lblOffset val="0"/>
        <c:noMultiLvlLbl val="0"/>
      </c:catAx>
      <c:valAx>
        <c:axId val="731364928"/>
        <c:scaling>
          <c:orientation val="minMax"/>
        </c:scaling>
        <c:delete val="1"/>
        <c:axPos val="t"/>
        <c:numFmt formatCode="0%" sourceLinked="1"/>
        <c:majorTickMark val="none"/>
        <c:minorTickMark val="none"/>
        <c:tickLblPos val="nextTo"/>
        <c:crossAx val="989484176"/>
        <c:crosses val="autoZero"/>
        <c:crossBetween val="between"/>
        <c:majorUnit val="0.2"/>
      </c:valAx>
      <c:spPr>
        <a:noFill/>
        <a:ln>
          <a:noFill/>
        </a:ln>
        <a:effectLst/>
      </c:spPr>
    </c:plotArea>
    <c:legend>
      <c:legendPos val="t"/>
      <c:layout>
        <c:manualLayout>
          <c:xMode val="edge"/>
          <c:yMode val="edge"/>
          <c:x val="0.20186811113708719"/>
          <c:y val="4.5449790404968493E-2"/>
          <c:w val="0.75482872402691481"/>
          <c:h val="5.8746904012399931E-2"/>
        </c:manualLayout>
      </c:layout>
      <c:overlay val="0"/>
      <c:spPr>
        <a:noFill/>
        <a:ln>
          <a:noFill/>
        </a:ln>
        <a:effectLst/>
      </c:spPr>
      <c:txPr>
        <a:bodyPr rot="0" spcFirstLastPara="1" vertOverflow="ellipsis" vert="horz" wrap="square" anchor="ctr" anchorCtr="1"/>
        <a:lstStyle/>
        <a:p>
          <a:pPr>
            <a:defRPr sz="13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399DBDCB-930D-46A8-9F8E-4714795A1F27}" type="datetimeFigureOut">
              <a:rPr lang="en-US" smtClean="0"/>
              <a:t>8/1/2024</a:t>
            </a:fld>
            <a:endParaRPr lang="en-US"/>
          </a:p>
        </p:txBody>
      </p:sp>
      <p:sp>
        <p:nvSpPr>
          <p:cNvPr id="4" name="Slide Image Placeholder 3"/>
          <p:cNvSpPr>
            <a:spLocks noGrp="1" noRot="1" noChangeAspect="1"/>
          </p:cNvSpPr>
          <p:nvPr>
            <p:ph type="sldImg" idx="2"/>
          </p:nvPr>
        </p:nvSpPr>
        <p:spPr>
          <a:xfrm>
            <a:off x="1438275" y="1173163"/>
            <a:ext cx="4225925" cy="3168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C1E1E8C2-162D-4AA6-8750-B159E71DAC9D}" type="slidenum">
              <a:rPr lang="en-US" smtClean="0"/>
              <a:t>‹#›</a:t>
            </a:fld>
            <a:endParaRPr lang="en-US"/>
          </a:p>
        </p:txBody>
      </p:sp>
    </p:spTree>
    <p:extLst>
      <p:ext uri="{BB962C8B-B14F-4D97-AF65-F5344CB8AC3E}">
        <p14:creationId xmlns:p14="http://schemas.microsoft.com/office/powerpoint/2010/main" val="3624743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1E1E8C2-162D-4AA6-8750-B159E71DAC9D}" type="slidenum">
              <a:rPr lang="en-US" smtClean="0"/>
              <a:t>10</a:t>
            </a:fld>
            <a:endParaRPr lang="en-US"/>
          </a:p>
        </p:txBody>
      </p:sp>
    </p:spTree>
    <p:extLst>
      <p:ext uri="{BB962C8B-B14F-4D97-AF65-F5344CB8AC3E}">
        <p14:creationId xmlns:p14="http://schemas.microsoft.com/office/powerpoint/2010/main" val="1306384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COVER">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4A90B8B0-5A62-4859-8D8C-484B9B2D878C}"/>
              </a:ext>
            </a:extLst>
          </p:cNvPr>
          <p:cNvSpPr txBox="1"/>
          <p:nvPr userDrawn="1"/>
        </p:nvSpPr>
        <p:spPr>
          <a:xfrm>
            <a:off x="-1732" y="2259717"/>
            <a:ext cx="9145732" cy="1323439"/>
          </a:xfrm>
          <a:prstGeom prst="rect">
            <a:avLst/>
          </a:prstGeom>
          <a:noFill/>
        </p:spPr>
        <p:txBody>
          <a:bodyPr wrap="square" rtlCol="0" anchor="ctr">
            <a:spAutoFit/>
          </a:bodyPr>
          <a:lstStyle/>
          <a:p>
            <a:pPr algn="ctr"/>
            <a:r>
              <a:rPr lang="en-US" sz="4000" b="1" dirty="0">
                <a:latin typeface="+mj-lt"/>
              </a:rPr>
              <a:t>Western Voter Views </a:t>
            </a:r>
            <a:br>
              <a:rPr lang="en-US" sz="4000" b="1" dirty="0">
                <a:latin typeface="+mj-lt"/>
              </a:rPr>
            </a:br>
            <a:r>
              <a:rPr lang="en-US" sz="4000" b="1" dirty="0">
                <a:latin typeface="+mj-lt"/>
              </a:rPr>
              <a:t>of Beneficial Fire</a:t>
            </a:r>
          </a:p>
        </p:txBody>
      </p:sp>
      <p:sp>
        <p:nvSpPr>
          <p:cNvPr id="14" name="TextBox 13">
            <a:extLst>
              <a:ext uri="{FF2B5EF4-FFF2-40B4-BE49-F238E27FC236}">
                <a16:creationId xmlns:a16="http://schemas.microsoft.com/office/drawing/2014/main" id="{F967DC4F-B596-476D-8028-C9D42370C79F}"/>
              </a:ext>
            </a:extLst>
          </p:cNvPr>
          <p:cNvSpPr txBox="1"/>
          <p:nvPr userDrawn="1"/>
        </p:nvSpPr>
        <p:spPr>
          <a:xfrm>
            <a:off x="3464" y="3885447"/>
            <a:ext cx="9145732" cy="830997"/>
          </a:xfrm>
          <a:prstGeom prst="rect">
            <a:avLst/>
          </a:prstGeom>
          <a:noFill/>
        </p:spPr>
        <p:txBody>
          <a:bodyPr wrap="square" rtlCol="0">
            <a:spAutoFit/>
          </a:bodyPr>
          <a:lstStyle/>
          <a:p>
            <a:pPr algn="ctr"/>
            <a:r>
              <a:rPr lang="en-US" sz="2400" b="0" i="1" dirty="0">
                <a:latin typeface="+mn-lt"/>
              </a:rPr>
              <a:t>Key Findings of a Survey Conducted December 1-12, 2023</a:t>
            </a:r>
          </a:p>
          <a:p>
            <a:pPr algn="ctr"/>
            <a:r>
              <a:rPr lang="en-US" sz="2400" b="0" i="1" dirty="0">
                <a:latin typeface="+mn-lt"/>
              </a:rPr>
              <a:t>and Qualitative Research in August 2023</a:t>
            </a:r>
          </a:p>
        </p:txBody>
      </p:sp>
      <p:pic>
        <p:nvPicPr>
          <p:cNvPr id="22" name="Picture 21" descr="A close up of a sign&#10;&#10;Description generated with very high confidence">
            <a:extLst>
              <a:ext uri="{FF2B5EF4-FFF2-40B4-BE49-F238E27FC236}">
                <a16:creationId xmlns:a16="http://schemas.microsoft.com/office/drawing/2014/main" id="{1EFE3BA6-3906-4745-A858-343B317D19C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847500" y="5334212"/>
            <a:ext cx="2913654" cy="1054391"/>
          </a:xfrm>
          <a:prstGeom prst="rect">
            <a:avLst/>
          </a:prstGeom>
        </p:spPr>
      </p:pic>
      <p:grpSp>
        <p:nvGrpSpPr>
          <p:cNvPr id="27" name="Group 26">
            <a:extLst>
              <a:ext uri="{FF2B5EF4-FFF2-40B4-BE49-F238E27FC236}">
                <a16:creationId xmlns:a16="http://schemas.microsoft.com/office/drawing/2014/main" id="{D9FB0AEB-7A90-4399-ADD7-B31CBC7DECC5}"/>
              </a:ext>
            </a:extLst>
          </p:cNvPr>
          <p:cNvGrpSpPr/>
          <p:nvPr userDrawn="1"/>
        </p:nvGrpSpPr>
        <p:grpSpPr>
          <a:xfrm>
            <a:off x="0" y="0"/>
            <a:ext cx="9144000" cy="1838130"/>
            <a:chOff x="0" y="-28511"/>
            <a:chExt cx="9144000" cy="1838130"/>
          </a:xfrm>
        </p:grpSpPr>
        <p:sp>
          <p:nvSpPr>
            <p:cNvPr id="28" name="Isosceles Triangle 27">
              <a:extLst>
                <a:ext uri="{FF2B5EF4-FFF2-40B4-BE49-F238E27FC236}">
                  <a16:creationId xmlns:a16="http://schemas.microsoft.com/office/drawing/2014/main" id="{ABAB559A-C5EC-465E-B839-E7EC738FC422}"/>
                </a:ext>
              </a:extLst>
            </p:cNvPr>
            <p:cNvSpPr/>
            <p:nvPr/>
          </p:nvSpPr>
          <p:spPr>
            <a:xfrm flipV="1">
              <a:off x="1258920" y="1181106"/>
              <a:ext cx="1754155" cy="625151"/>
            </a:xfrm>
            <a:prstGeom prst="triangle">
              <a:avLst/>
            </a:prstGeom>
            <a:solidFill>
              <a:srgbClr val="618C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184CD1A1-2663-4243-9234-6CE630E01813}"/>
                </a:ext>
              </a:extLst>
            </p:cNvPr>
            <p:cNvSpPr/>
            <p:nvPr/>
          </p:nvSpPr>
          <p:spPr>
            <a:xfrm>
              <a:off x="0" y="274734"/>
              <a:ext cx="4338735" cy="12223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332D9132-22DE-4FB9-B586-857FB09A34D5}"/>
                </a:ext>
              </a:extLst>
            </p:cNvPr>
            <p:cNvSpPr/>
            <p:nvPr/>
          </p:nvSpPr>
          <p:spPr>
            <a:xfrm rot="3156271">
              <a:off x="3695634" y="-1350417"/>
              <a:ext cx="1105335" cy="4472613"/>
            </a:xfrm>
            <a:custGeom>
              <a:avLst/>
              <a:gdLst>
                <a:gd name="connsiteX0" fmla="*/ 0 w 1105335"/>
                <a:gd name="connsiteY0" fmla="*/ 1445954 h 4472613"/>
                <a:gd name="connsiteX1" fmla="*/ 1105335 w 1105335"/>
                <a:gd name="connsiteY1" fmla="*/ 0 h 4472613"/>
                <a:gd name="connsiteX2" fmla="*/ 1105335 w 1105335"/>
                <a:gd name="connsiteY2" fmla="*/ 3026659 h 4472613"/>
                <a:gd name="connsiteX3" fmla="*/ 0 w 1105335"/>
                <a:gd name="connsiteY3" fmla="*/ 4472613 h 4472613"/>
                <a:gd name="connsiteX4" fmla="*/ 0 w 1105335"/>
                <a:gd name="connsiteY4" fmla="*/ 1445954 h 44726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5335" h="4472613">
                  <a:moveTo>
                    <a:pt x="0" y="1445954"/>
                  </a:moveTo>
                  <a:lnTo>
                    <a:pt x="1105335" y="0"/>
                  </a:lnTo>
                  <a:lnTo>
                    <a:pt x="1105335" y="3026659"/>
                  </a:lnTo>
                  <a:lnTo>
                    <a:pt x="0" y="4472613"/>
                  </a:lnTo>
                  <a:lnTo>
                    <a:pt x="0" y="1445954"/>
                  </a:lnTo>
                  <a:close/>
                </a:path>
              </a:pathLst>
            </a:custGeom>
            <a:solidFill>
              <a:srgbClr val="FDCA0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1" name="Freeform: Shape 30">
              <a:extLst>
                <a:ext uri="{FF2B5EF4-FFF2-40B4-BE49-F238E27FC236}">
                  <a16:creationId xmlns:a16="http://schemas.microsoft.com/office/drawing/2014/main" id="{01FAD2DC-243A-4278-9C47-834881EAE38B}"/>
                </a:ext>
              </a:extLst>
            </p:cNvPr>
            <p:cNvSpPr/>
            <p:nvPr/>
          </p:nvSpPr>
          <p:spPr>
            <a:xfrm>
              <a:off x="4039986" y="-28511"/>
              <a:ext cx="5104014" cy="1838130"/>
            </a:xfrm>
            <a:custGeom>
              <a:avLst/>
              <a:gdLst>
                <a:gd name="connsiteX0" fmla="*/ 2404567 w 5104014"/>
                <a:gd name="connsiteY0" fmla="*/ 0 h 1838130"/>
                <a:gd name="connsiteX1" fmla="*/ 5104014 w 5104014"/>
                <a:gd name="connsiteY1" fmla="*/ 0 h 1838130"/>
                <a:gd name="connsiteX2" fmla="*/ 5104014 w 5104014"/>
                <a:gd name="connsiteY2" fmla="*/ 1838130 h 1838130"/>
                <a:gd name="connsiteX3" fmla="*/ 0 w 5104014"/>
                <a:gd name="connsiteY3" fmla="*/ 1838130 h 1838130"/>
                <a:gd name="connsiteX4" fmla="*/ 2404567 w 5104014"/>
                <a:gd name="connsiteY4" fmla="*/ 0 h 18381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04014" h="1838130">
                  <a:moveTo>
                    <a:pt x="2404567" y="0"/>
                  </a:moveTo>
                  <a:lnTo>
                    <a:pt x="5104014" y="0"/>
                  </a:lnTo>
                  <a:lnTo>
                    <a:pt x="5104014" y="1838130"/>
                  </a:lnTo>
                  <a:lnTo>
                    <a:pt x="0" y="1838130"/>
                  </a:lnTo>
                  <a:lnTo>
                    <a:pt x="2404567"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7" name="TextBox 16">
            <a:extLst>
              <a:ext uri="{FF2B5EF4-FFF2-40B4-BE49-F238E27FC236}">
                <a16:creationId xmlns:a16="http://schemas.microsoft.com/office/drawing/2014/main" id="{FA1BC976-1167-4C69-9C24-5F2C97034611}"/>
              </a:ext>
            </a:extLst>
          </p:cNvPr>
          <p:cNvSpPr txBox="1"/>
          <p:nvPr userDrawn="1"/>
        </p:nvSpPr>
        <p:spPr>
          <a:xfrm>
            <a:off x="7916141" y="6413013"/>
            <a:ext cx="1233055" cy="253916"/>
          </a:xfrm>
          <a:prstGeom prst="rect">
            <a:avLst/>
          </a:prstGeom>
          <a:noFill/>
        </p:spPr>
        <p:txBody>
          <a:bodyPr wrap="square" rtlCol="0">
            <a:spAutoFit/>
          </a:bodyPr>
          <a:lstStyle/>
          <a:p>
            <a:pPr algn="r"/>
            <a:r>
              <a:rPr lang="en-US" sz="1050" dirty="0"/>
              <a:t>320-1121</a:t>
            </a:r>
          </a:p>
        </p:txBody>
      </p:sp>
      <p:grpSp>
        <p:nvGrpSpPr>
          <p:cNvPr id="18" name="Group 17">
            <a:extLst>
              <a:ext uri="{FF2B5EF4-FFF2-40B4-BE49-F238E27FC236}">
                <a16:creationId xmlns:a16="http://schemas.microsoft.com/office/drawing/2014/main" id="{0883A803-4922-4536-851B-520C79063E36}"/>
              </a:ext>
            </a:extLst>
          </p:cNvPr>
          <p:cNvGrpSpPr/>
          <p:nvPr userDrawn="1"/>
        </p:nvGrpSpPr>
        <p:grpSpPr>
          <a:xfrm flipV="1">
            <a:off x="0" y="6657975"/>
            <a:ext cx="9144000" cy="200025"/>
            <a:chOff x="0" y="0"/>
            <a:chExt cx="12192000" cy="266700"/>
          </a:xfrm>
        </p:grpSpPr>
        <p:sp>
          <p:nvSpPr>
            <p:cNvPr id="19" name="Rectangle 18">
              <a:extLst>
                <a:ext uri="{FF2B5EF4-FFF2-40B4-BE49-F238E27FC236}">
                  <a16:creationId xmlns:a16="http://schemas.microsoft.com/office/drawing/2014/main" id="{873F7FE7-6B08-4D4C-894E-2BF7FEBD409B}"/>
                </a:ext>
              </a:extLst>
            </p:cNvPr>
            <p:cNvSpPr/>
            <p:nvPr userDrawn="1"/>
          </p:nvSpPr>
          <p:spPr>
            <a:xfrm>
              <a:off x="0" y="76201"/>
              <a:ext cx="12192000" cy="190499"/>
            </a:xfrm>
            <a:prstGeom prst="rect">
              <a:avLst/>
            </a:prstGeom>
            <a:solidFill>
              <a:srgbClr val="FCCA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20" name="Rectangle 19">
              <a:extLst>
                <a:ext uri="{FF2B5EF4-FFF2-40B4-BE49-F238E27FC236}">
                  <a16:creationId xmlns:a16="http://schemas.microsoft.com/office/drawing/2014/main" id="{82D03B4F-AF24-465D-9542-482AA4997591}"/>
                </a:ext>
              </a:extLst>
            </p:cNvPr>
            <p:cNvSpPr/>
            <p:nvPr userDrawn="1"/>
          </p:nvSpPr>
          <p:spPr>
            <a:xfrm>
              <a:off x="0" y="0"/>
              <a:ext cx="12192000" cy="190500"/>
            </a:xfrm>
            <a:prstGeom prst="rect">
              <a:avLst/>
            </a:prstGeom>
            <a:solidFill>
              <a:srgbClr val="1B3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grpSp>
      <p:pic>
        <p:nvPicPr>
          <p:cNvPr id="24" name="Picture 23">
            <a:extLst>
              <a:ext uri="{FF2B5EF4-FFF2-40B4-BE49-F238E27FC236}">
                <a16:creationId xmlns:a16="http://schemas.microsoft.com/office/drawing/2014/main" id="{4CE4B5BB-4B19-2BC5-3B24-2E7B706C7781}"/>
              </a:ext>
            </a:extLst>
          </p:cNvPr>
          <p:cNvPicPr>
            <a:picLocks noChangeAspect="1"/>
          </p:cNvPicPr>
          <p:nvPr userDrawn="1"/>
        </p:nvPicPr>
        <p:blipFill>
          <a:blip r:embed="rId3"/>
          <a:stretch>
            <a:fillRect/>
          </a:stretch>
        </p:blipFill>
        <p:spPr>
          <a:xfrm>
            <a:off x="5189167" y="5337699"/>
            <a:ext cx="2069229" cy="978408"/>
          </a:xfrm>
          <a:prstGeom prst="rect">
            <a:avLst/>
          </a:prstGeom>
        </p:spPr>
      </p:pic>
    </p:spTree>
    <p:extLst>
      <p:ext uri="{BB962C8B-B14F-4D97-AF65-F5344CB8AC3E}">
        <p14:creationId xmlns:p14="http://schemas.microsoft.com/office/powerpoint/2010/main" val="23469392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BULLE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24159-7CCA-4FCE-B757-6FB92428A138}"/>
              </a:ext>
            </a:extLst>
          </p:cNvPr>
          <p:cNvSpPr>
            <a:spLocks noGrp="1"/>
          </p:cNvSpPr>
          <p:nvPr>
            <p:ph type="title"/>
          </p:nvPr>
        </p:nvSpPr>
        <p:spPr>
          <a:xfrm>
            <a:off x="0" y="181519"/>
            <a:ext cx="9144000" cy="1138338"/>
          </a:xfrm>
          <a:prstGeom prst="rect">
            <a:avLst/>
          </a:prstGeom>
        </p:spPr>
        <p:txBody>
          <a:bodyPr vert="horz" lIns="91440" tIns="45720" rIns="91440" bIns="45720" rtlCol="0" anchor="t">
            <a:normAutofit/>
          </a:bodyPr>
          <a:lstStyle>
            <a:lvl1pPr>
              <a:defRPr lang="en-US" sz="3400" dirty="0"/>
            </a:lvl1pPr>
          </a:lstStyle>
          <a:p>
            <a:pPr lvl="0">
              <a:lnSpc>
                <a:spcPts val="3000"/>
              </a:lnSpc>
            </a:pPr>
            <a:r>
              <a:rPr lang="en-US" dirty="0"/>
              <a:t>Click to edit Master title style</a:t>
            </a:r>
          </a:p>
        </p:txBody>
      </p:sp>
      <p:sp>
        <p:nvSpPr>
          <p:cNvPr id="9" name="Text Placeholder 8">
            <a:extLst>
              <a:ext uri="{FF2B5EF4-FFF2-40B4-BE49-F238E27FC236}">
                <a16:creationId xmlns:a16="http://schemas.microsoft.com/office/drawing/2014/main" id="{83C26223-B34F-4C65-B65A-AA734C8FC68B}"/>
              </a:ext>
            </a:extLst>
          </p:cNvPr>
          <p:cNvSpPr>
            <a:spLocks noGrp="1"/>
          </p:cNvSpPr>
          <p:nvPr>
            <p:ph type="body" sz="quarter" idx="10"/>
          </p:nvPr>
        </p:nvSpPr>
        <p:spPr>
          <a:xfrm>
            <a:off x="1982710" y="6156961"/>
            <a:ext cx="7161290" cy="490883"/>
          </a:xfrm>
          <a:prstGeom prst="rect">
            <a:avLst/>
          </a:prstGeom>
        </p:spPr>
        <p:txBody>
          <a:bodyPr anchor="b">
            <a:noAutofit/>
          </a:bodyPr>
          <a:lstStyle>
            <a:lvl1pPr marL="0" indent="0">
              <a:buNone/>
              <a:defRPr sz="1000" i="1"/>
            </a:lvl1pPr>
            <a:lvl2pPr>
              <a:defRPr sz="900"/>
            </a:lvl2pPr>
            <a:lvl3pPr>
              <a:defRPr sz="900"/>
            </a:lvl3pPr>
            <a:lvl4pPr>
              <a:defRPr sz="900"/>
            </a:lvl4pPr>
            <a:lvl5pPr>
              <a:defRPr sz="900"/>
            </a:lvl5pPr>
          </a:lstStyle>
          <a:p>
            <a:pPr lvl="0"/>
            <a:endParaRPr lang="en-US" dirty="0"/>
          </a:p>
        </p:txBody>
      </p:sp>
      <p:sp>
        <p:nvSpPr>
          <p:cNvPr id="11" name="Text Placeholder 10">
            <a:extLst>
              <a:ext uri="{FF2B5EF4-FFF2-40B4-BE49-F238E27FC236}">
                <a16:creationId xmlns:a16="http://schemas.microsoft.com/office/drawing/2014/main" id="{FE61E77B-2CD2-4F65-8B29-A7FC3EE086D1}"/>
              </a:ext>
            </a:extLst>
          </p:cNvPr>
          <p:cNvSpPr>
            <a:spLocks noGrp="1"/>
          </p:cNvSpPr>
          <p:nvPr>
            <p:ph type="body" sz="quarter" idx="11" hasCustomPrompt="1"/>
          </p:nvPr>
        </p:nvSpPr>
        <p:spPr>
          <a:xfrm>
            <a:off x="117872" y="1301751"/>
            <a:ext cx="8908257" cy="4774959"/>
          </a:xfrm>
          <a:prstGeom prst="rect">
            <a:avLst/>
          </a:prstGeom>
        </p:spPr>
        <p:txBody>
          <a:bodyPr/>
          <a:lstStyle>
            <a:lvl1pPr>
              <a:buSzPct val="120000"/>
              <a:defRPr/>
            </a:lvl1pPr>
            <a:lvl2pPr>
              <a:buFont typeface="Wingdings" panose="05000000000000000000" pitchFamily="2" charset="2"/>
              <a:buChar char="§"/>
              <a:defRPr/>
            </a:lvl2pPr>
            <a:lvl3pPr>
              <a:buSzPct val="98000"/>
              <a:buFont typeface="Courier New" panose="02070309020205020404" pitchFamily="49" charset="0"/>
              <a:buChar char="o"/>
              <a:defRPr/>
            </a:lvl3pPr>
            <a:lvl4pPr>
              <a:buFont typeface="Arial" panose="020B0604020202020204" pitchFamily="34" charset="0"/>
              <a:buChar char="•"/>
              <a:defRPr/>
            </a:lvl4pPr>
            <a:lvl5pPr>
              <a:buFont typeface="Wingdings" panose="05000000000000000000" pitchFamily="2" charset="2"/>
              <a:buChar char="§"/>
              <a:defRPr/>
            </a:lvl5pPr>
          </a:lstStyle>
          <a:p>
            <a:r>
              <a:rPr lang="en-US" dirty="0"/>
              <a:t>A</a:t>
            </a:r>
          </a:p>
          <a:p>
            <a:pPr lvl="1"/>
            <a:r>
              <a:rPr lang="en-US" dirty="0"/>
              <a:t>C</a:t>
            </a:r>
          </a:p>
          <a:p>
            <a:pPr lvl="2"/>
            <a:r>
              <a:rPr lang="en-US" dirty="0"/>
              <a:t>D</a:t>
            </a:r>
          </a:p>
          <a:p>
            <a:pPr lvl="3"/>
            <a:r>
              <a:rPr lang="en-US" dirty="0"/>
              <a:t>E</a:t>
            </a:r>
          </a:p>
        </p:txBody>
      </p:sp>
    </p:spTree>
    <p:extLst>
      <p:ext uri="{BB962C8B-B14F-4D97-AF65-F5344CB8AC3E}">
        <p14:creationId xmlns:p14="http://schemas.microsoft.com/office/powerpoint/2010/main" val="325687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HAR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24159-7CCA-4FCE-B757-6FB92428A138}"/>
              </a:ext>
            </a:extLst>
          </p:cNvPr>
          <p:cNvSpPr>
            <a:spLocks noGrp="1"/>
          </p:cNvSpPr>
          <p:nvPr>
            <p:ph type="title"/>
          </p:nvPr>
        </p:nvSpPr>
        <p:spPr>
          <a:xfrm>
            <a:off x="0" y="184276"/>
            <a:ext cx="9144000" cy="1118329"/>
          </a:xfrm>
          <a:prstGeom prst="rect">
            <a:avLst/>
          </a:prstGeom>
        </p:spPr>
        <p:txBody>
          <a:bodyPr vert="horz" lIns="91440" tIns="45720" rIns="91440" bIns="45720" rtlCol="0" anchor="t">
            <a:normAutofit/>
          </a:bodyPr>
          <a:lstStyle>
            <a:lvl1pPr>
              <a:defRPr lang="en-US" sz="3400" dirty="0"/>
            </a:lvl1pPr>
          </a:lstStyle>
          <a:p>
            <a:pPr lvl="0">
              <a:lnSpc>
                <a:spcPts val="3000"/>
              </a:lnSpc>
            </a:pPr>
            <a:r>
              <a:rPr lang="en-US" dirty="0"/>
              <a:t>Click to edit Master title style</a:t>
            </a:r>
          </a:p>
        </p:txBody>
      </p:sp>
      <p:sp>
        <p:nvSpPr>
          <p:cNvPr id="9" name="Text Placeholder 8">
            <a:extLst>
              <a:ext uri="{FF2B5EF4-FFF2-40B4-BE49-F238E27FC236}">
                <a16:creationId xmlns:a16="http://schemas.microsoft.com/office/drawing/2014/main" id="{83C26223-B34F-4C65-B65A-AA734C8FC68B}"/>
              </a:ext>
            </a:extLst>
          </p:cNvPr>
          <p:cNvSpPr>
            <a:spLocks noGrp="1"/>
          </p:cNvSpPr>
          <p:nvPr>
            <p:ph type="body" sz="quarter" idx="10"/>
          </p:nvPr>
        </p:nvSpPr>
        <p:spPr>
          <a:xfrm>
            <a:off x="1983221" y="6156961"/>
            <a:ext cx="7160779" cy="490883"/>
          </a:xfrm>
          <a:prstGeom prst="rect">
            <a:avLst/>
          </a:prstGeom>
        </p:spPr>
        <p:txBody>
          <a:bodyPr anchor="b">
            <a:noAutofit/>
          </a:bodyPr>
          <a:lstStyle>
            <a:lvl1pPr marL="0" indent="0">
              <a:buNone/>
              <a:defRPr sz="1000" i="1"/>
            </a:lvl1pPr>
            <a:lvl2pPr>
              <a:defRPr sz="900"/>
            </a:lvl2pPr>
            <a:lvl3pPr>
              <a:defRPr sz="900"/>
            </a:lvl3pPr>
            <a:lvl4pPr>
              <a:defRPr sz="900"/>
            </a:lvl4pPr>
            <a:lvl5pPr>
              <a:defRPr sz="900"/>
            </a:lvl5pPr>
          </a:lstStyle>
          <a:p>
            <a:pPr lvl="0"/>
            <a:endParaRPr lang="en-US" dirty="0"/>
          </a:p>
        </p:txBody>
      </p:sp>
    </p:spTree>
    <p:extLst>
      <p:ext uri="{BB962C8B-B14F-4D97-AF65-F5344CB8AC3E}">
        <p14:creationId xmlns:p14="http://schemas.microsoft.com/office/powerpoint/2010/main" val="908412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CHART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5303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3_CHAR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20D3E3-746D-95F0-F835-9C869F9C3C17}"/>
              </a:ext>
            </a:extLst>
          </p:cNvPr>
          <p:cNvSpPr>
            <a:spLocks noGrp="1"/>
          </p:cNvSpPr>
          <p:nvPr>
            <p:ph type="title"/>
          </p:nvPr>
        </p:nvSpPr>
        <p:spPr>
          <a:xfrm>
            <a:off x="0" y="227407"/>
            <a:ext cx="9144000" cy="1118329"/>
          </a:xfrm>
          <a:prstGeom prst="rect">
            <a:avLst/>
          </a:prstGeom>
        </p:spPr>
        <p:txBody>
          <a:bodyPr vert="horz" lIns="91440" tIns="45720" rIns="91440" bIns="45720" rtlCol="0" anchor="t">
            <a:normAutofit/>
          </a:bodyPr>
          <a:lstStyle>
            <a:lvl1pPr>
              <a:defRPr lang="en-US" sz="3400" dirty="0"/>
            </a:lvl1pPr>
          </a:lstStyle>
          <a:p>
            <a:pPr lvl="0">
              <a:lnSpc>
                <a:spcPts val="3000"/>
              </a:lnSpc>
            </a:pPr>
            <a:r>
              <a:rPr lang="en-US" dirty="0"/>
              <a:t>Click to edit Master title style</a:t>
            </a:r>
          </a:p>
        </p:txBody>
      </p:sp>
    </p:spTree>
    <p:extLst>
      <p:ext uri="{BB962C8B-B14F-4D97-AF65-F5344CB8AC3E}">
        <p14:creationId xmlns:p14="http://schemas.microsoft.com/office/powerpoint/2010/main" val="37894957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userDrawn="1">
  <p:cSld name="DIVIDER SLIDE">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28B1B66E-90B1-4A74-BDB8-692D2A496ACE}"/>
              </a:ext>
            </a:extLst>
          </p:cNvPr>
          <p:cNvSpPr>
            <a:spLocks noGrp="1"/>
          </p:cNvSpPr>
          <p:nvPr>
            <p:ph type="title"/>
          </p:nvPr>
        </p:nvSpPr>
        <p:spPr>
          <a:xfrm>
            <a:off x="0" y="1846771"/>
            <a:ext cx="9144000" cy="4768394"/>
          </a:xfrm>
          <a:prstGeom prst="rect">
            <a:avLst/>
          </a:prstGeom>
        </p:spPr>
        <p:txBody>
          <a:bodyPr anchor="ctr">
            <a:normAutofit/>
          </a:bodyPr>
          <a:lstStyle>
            <a:lvl1pPr algn="ctr">
              <a:defRPr sz="5000"/>
            </a:lvl1pPr>
          </a:lstStyle>
          <a:p>
            <a:r>
              <a:rPr lang="en-US" dirty="0"/>
              <a:t>Click to edit Master title style</a:t>
            </a:r>
          </a:p>
        </p:txBody>
      </p:sp>
      <p:grpSp>
        <p:nvGrpSpPr>
          <p:cNvPr id="21" name="Group 20">
            <a:extLst>
              <a:ext uri="{FF2B5EF4-FFF2-40B4-BE49-F238E27FC236}">
                <a16:creationId xmlns:a16="http://schemas.microsoft.com/office/drawing/2014/main" id="{32C00502-A6B6-4404-9DCB-8F1CBE31DEAE}"/>
              </a:ext>
            </a:extLst>
          </p:cNvPr>
          <p:cNvGrpSpPr/>
          <p:nvPr userDrawn="1"/>
        </p:nvGrpSpPr>
        <p:grpSpPr>
          <a:xfrm>
            <a:off x="0" y="0"/>
            <a:ext cx="9144000" cy="1838130"/>
            <a:chOff x="0" y="-28511"/>
            <a:chExt cx="9144000" cy="1838130"/>
          </a:xfrm>
        </p:grpSpPr>
        <p:sp>
          <p:nvSpPr>
            <p:cNvPr id="27" name="Isosceles Triangle 26">
              <a:extLst>
                <a:ext uri="{FF2B5EF4-FFF2-40B4-BE49-F238E27FC236}">
                  <a16:creationId xmlns:a16="http://schemas.microsoft.com/office/drawing/2014/main" id="{88115B54-8352-4AA5-82E6-B0895DB31C63}"/>
                </a:ext>
              </a:extLst>
            </p:cNvPr>
            <p:cNvSpPr/>
            <p:nvPr/>
          </p:nvSpPr>
          <p:spPr>
            <a:xfrm flipV="1">
              <a:off x="1258920" y="1181106"/>
              <a:ext cx="1754155" cy="625151"/>
            </a:xfrm>
            <a:prstGeom prst="triangle">
              <a:avLst/>
            </a:prstGeom>
            <a:solidFill>
              <a:srgbClr val="618C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1BC48AC0-938A-49AA-BA90-1A028A6AA17B}"/>
                </a:ext>
              </a:extLst>
            </p:cNvPr>
            <p:cNvSpPr/>
            <p:nvPr/>
          </p:nvSpPr>
          <p:spPr>
            <a:xfrm>
              <a:off x="0" y="274734"/>
              <a:ext cx="4338735" cy="12223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0BD9A1D4-29FA-41A7-9FB9-EA4DF1E26BDD}"/>
                </a:ext>
              </a:extLst>
            </p:cNvPr>
            <p:cNvSpPr/>
            <p:nvPr/>
          </p:nvSpPr>
          <p:spPr>
            <a:xfrm rot="3156271">
              <a:off x="3695634" y="-1350417"/>
              <a:ext cx="1105335" cy="4472613"/>
            </a:xfrm>
            <a:custGeom>
              <a:avLst/>
              <a:gdLst>
                <a:gd name="connsiteX0" fmla="*/ 0 w 1105335"/>
                <a:gd name="connsiteY0" fmla="*/ 1445954 h 4472613"/>
                <a:gd name="connsiteX1" fmla="*/ 1105335 w 1105335"/>
                <a:gd name="connsiteY1" fmla="*/ 0 h 4472613"/>
                <a:gd name="connsiteX2" fmla="*/ 1105335 w 1105335"/>
                <a:gd name="connsiteY2" fmla="*/ 3026659 h 4472613"/>
                <a:gd name="connsiteX3" fmla="*/ 0 w 1105335"/>
                <a:gd name="connsiteY3" fmla="*/ 4472613 h 4472613"/>
                <a:gd name="connsiteX4" fmla="*/ 0 w 1105335"/>
                <a:gd name="connsiteY4" fmla="*/ 1445954 h 44726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5335" h="4472613">
                  <a:moveTo>
                    <a:pt x="0" y="1445954"/>
                  </a:moveTo>
                  <a:lnTo>
                    <a:pt x="1105335" y="0"/>
                  </a:lnTo>
                  <a:lnTo>
                    <a:pt x="1105335" y="3026659"/>
                  </a:lnTo>
                  <a:lnTo>
                    <a:pt x="0" y="4472613"/>
                  </a:lnTo>
                  <a:lnTo>
                    <a:pt x="0" y="1445954"/>
                  </a:lnTo>
                  <a:close/>
                </a:path>
              </a:pathLst>
            </a:custGeom>
            <a:solidFill>
              <a:srgbClr val="FDCA0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1" name="Freeform: Shape 30">
              <a:extLst>
                <a:ext uri="{FF2B5EF4-FFF2-40B4-BE49-F238E27FC236}">
                  <a16:creationId xmlns:a16="http://schemas.microsoft.com/office/drawing/2014/main" id="{94244FCB-9B4A-4F16-AEE1-DDDC00F09BBE}"/>
                </a:ext>
              </a:extLst>
            </p:cNvPr>
            <p:cNvSpPr/>
            <p:nvPr/>
          </p:nvSpPr>
          <p:spPr>
            <a:xfrm>
              <a:off x="4039986" y="-28511"/>
              <a:ext cx="5104014" cy="1838130"/>
            </a:xfrm>
            <a:custGeom>
              <a:avLst/>
              <a:gdLst>
                <a:gd name="connsiteX0" fmla="*/ 2404567 w 5104014"/>
                <a:gd name="connsiteY0" fmla="*/ 0 h 1838130"/>
                <a:gd name="connsiteX1" fmla="*/ 5104014 w 5104014"/>
                <a:gd name="connsiteY1" fmla="*/ 0 h 1838130"/>
                <a:gd name="connsiteX2" fmla="*/ 5104014 w 5104014"/>
                <a:gd name="connsiteY2" fmla="*/ 1838130 h 1838130"/>
                <a:gd name="connsiteX3" fmla="*/ 0 w 5104014"/>
                <a:gd name="connsiteY3" fmla="*/ 1838130 h 1838130"/>
                <a:gd name="connsiteX4" fmla="*/ 2404567 w 5104014"/>
                <a:gd name="connsiteY4" fmla="*/ 0 h 18381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04014" h="1838130">
                  <a:moveTo>
                    <a:pt x="2404567" y="0"/>
                  </a:moveTo>
                  <a:lnTo>
                    <a:pt x="5104014" y="0"/>
                  </a:lnTo>
                  <a:lnTo>
                    <a:pt x="5104014" y="1838130"/>
                  </a:lnTo>
                  <a:lnTo>
                    <a:pt x="0" y="1838130"/>
                  </a:lnTo>
                  <a:lnTo>
                    <a:pt x="2404567"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8" name="Group 17">
            <a:extLst>
              <a:ext uri="{FF2B5EF4-FFF2-40B4-BE49-F238E27FC236}">
                <a16:creationId xmlns:a16="http://schemas.microsoft.com/office/drawing/2014/main" id="{048F5A61-8A50-4497-A497-57AB648F7EA9}"/>
              </a:ext>
            </a:extLst>
          </p:cNvPr>
          <p:cNvGrpSpPr/>
          <p:nvPr userDrawn="1"/>
        </p:nvGrpSpPr>
        <p:grpSpPr>
          <a:xfrm>
            <a:off x="0" y="6646536"/>
            <a:ext cx="9144000" cy="211464"/>
            <a:chOff x="0" y="6646536"/>
            <a:chExt cx="9144000" cy="211464"/>
          </a:xfrm>
        </p:grpSpPr>
        <p:sp>
          <p:nvSpPr>
            <p:cNvPr id="22" name="Rectangle 21">
              <a:extLst>
                <a:ext uri="{FF2B5EF4-FFF2-40B4-BE49-F238E27FC236}">
                  <a16:creationId xmlns:a16="http://schemas.microsoft.com/office/drawing/2014/main" id="{7938F199-D206-44FA-854A-B4E395C1CDBB}"/>
                </a:ext>
              </a:extLst>
            </p:cNvPr>
            <p:cNvSpPr/>
            <p:nvPr userDrawn="1"/>
          </p:nvSpPr>
          <p:spPr>
            <a:xfrm flipV="1">
              <a:off x="0" y="6646536"/>
              <a:ext cx="9144000" cy="134934"/>
            </a:xfrm>
            <a:prstGeom prst="rect">
              <a:avLst/>
            </a:prstGeom>
            <a:solidFill>
              <a:srgbClr val="FCCA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23" name="Rectangle 22">
              <a:extLst>
                <a:ext uri="{FF2B5EF4-FFF2-40B4-BE49-F238E27FC236}">
                  <a16:creationId xmlns:a16="http://schemas.microsoft.com/office/drawing/2014/main" id="{91305502-345C-47D1-A404-99F008C92AEB}"/>
                </a:ext>
              </a:extLst>
            </p:cNvPr>
            <p:cNvSpPr/>
            <p:nvPr userDrawn="1"/>
          </p:nvSpPr>
          <p:spPr>
            <a:xfrm flipV="1">
              <a:off x="0" y="6685121"/>
              <a:ext cx="9144000" cy="172879"/>
            </a:xfrm>
            <a:prstGeom prst="rect">
              <a:avLst/>
            </a:prstGeom>
            <a:solidFill>
              <a:srgbClr val="1B3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grpSp>
      <p:sp>
        <p:nvSpPr>
          <p:cNvPr id="13" name="Text Box 14">
            <a:extLst>
              <a:ext uri="{FF2B5EF4-FFF2-40B4-BE49-F238E27FC236}">
                <a16:creationId xmlns:a16="http://schemas.microsoft.com/office/drawing/2014/main" id="{25F73585-2DD8-43B5-9D50-445C270D9A6D}"/>
              </a:ext>
            </a:extLst>
          </p:cNvPr>
          <p:cNvSpPr txBox="1">
            <a:spLocks noChangeArrowheads="1"/>
          </p:cNvSpPr>
          <p:nvPr userDrawn="1"/>
        </p:nvSpPr>
        <p:spPr bwMode="auto">
          <a:xfrm>
            <a:off x="7809922" y="6640671"/>
            <a:ext cx="1352550" cy="261610"/>
          </a:xfrm>
          <a:prstGeom prst="rect">
            <a:avLst/>
          </a:prstGeom>
          <a:noFill/>
          <a:ln>
            <a:noFill/>
          </a:ln>
          <a:effectLst/>
          <a:extLst>
            <a:ext uri="{909E8E84-426E-40DD-AFC4-6F175D3DCCD1}">
              <a14:hiddenFill xmlns:a14="http://schemas.microsoft.com/office/drawing/2010/main">
                <a:solidFill>
                  <a:srgbClr val="1E2B6D"/>
                </a:solidFill>
              </a14:hiddenFill>
            </a:ext>
            <a:ext uri="{91240B29-F687-4F45-9708-019B960494DF}">
              <a14:hiddenLine xmlns:a14="http://schemas.microsoft.com/office/drawing/2010/main" w="63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68686"/>
                  </a:outerShdw>
                </a:effectLst>
              </a14:hiddenEffects>
            </a:ext>
          </a:extLst>
        </p:spPr>
        <p:txBody>
          <a:bodyPr>
            <a:spAutoFit/>
          </a:bodyPr>
          <a:lstStyle>
            <a:lvl1pPr algn="l" defTabSz="820738">
              <a:defRPr sz="2400">
                <a:solidFill>
                  <a:schemeClr val="tx1"/>
                </a:solidFill>
                <a:latin typeface="Times New Roman" pitchFamily="18" charset="0"/>
              </a:defRPr>
            </a:lvl1pPr>
            <a:lvl2pPr algn="l" defTabSz="820738">
              <a:defRPr sz="2400">
                <a:solidFill>
                  <a:schemeClr val="tx1"/>
                </a:solidFill>
                <a:latin typeface="Times New Roman" pitchFamily="18" charset="0"/>
              </a:defRPr>
            </a:lvl2pPr>
            <a:lvl3pPr algn="l" defTabSz="820738">
              <a:defRPr sz="2400">
                <a:solidFill>
                  <a:schemeClr val="tx1"/>
                </a:solidFill>
                <a:latin typeface="Times New Roman" pitchFamily="18" charset="0"/>
              </a:defRPr>
            </a:lvl3pPr>
            <a:lvl4pPr algn="l" defTabSz="820738">
              <a:defRPr sz="2400">
                <a:solidFill>
                  <a:schemeClr val="tx1"/>
                </a:solidFill>
                <a:latin typeface="Times New Roman" pitchFamily="18" charset="0"/>
              </a:defRPr>
            </a:lvl4pPr>
            <a:lvl5pPr algn="l" defTabSz="820738">
              <a:defRPr sz="2400">
                <a:solidFill>
                  <a:schemeClr val="tx1"/>
                </a:solidFill>
                <a:latin typeface="Times New Roman" pitchFamily="18" charset="0"/>
              </a:defRPr>
            </a:lvl5pPr>
            <a:lvl6pPr defTabSz="820738" fontAlgn="base">
              <a:spcBef>
                <a:spcPct val="0"/>
              </a:spcBef>
              <a:spcAft>
                <a:spcPct val="0"/>
              </a:spcAft>
              <a:defRPr sz="2400">
                <a:solidFill>
                  <a:schemeClr val="tx1"/>
                </a:solidFill>
                <a:latin typeface="Times New Roman" pitchFamily="18" charset="0"/>
              </a:defRPr>
            </a:lvl6pPr>
            <a:lvl7pPr defTabSz="820738" fontAlgn="base">
              <a:spcBef>
                <a:spcPct val="0"/>
              </a:spcBef>
              <a:spcAft>
                <a:spcPct val="0"/>
              </a:spcAft>
              <a:defRPr sz="2400">
                <a:solidFill>
                  <a:schemeClr val="tx1"/>
                </a:solidFill>
                <a:latin typeface="Times New Roman" pitchFamily="18" charset="0"/>
              </a:defRPr>
            </a:lvl7pPr>
            <a:lvl8pPr defTabSz="820738" fontAlgn="base">
              <a:spcBef>
                <a:spcPct val="0"/>
              </a:spcBef>
              <a:spcAft>
                <a:spcPct val="0"/>
              </a:spcAft>
              <a:defRPr sz="2400">
                <a:solidFill>
                  <a:schemeClr val="tx1"/>
                </a:solidFill>
                <a:latin typeface="Times New Roman" pitchFamily="18" charset="0"/>
              </a:defRPr>
            </a:lvl8pPr>
            <a:lvl9pPr defTabSz="820738" fontAlgn="base">
              <a:spcBef>
                <a:spcPct val="0"/>
              </a:spcBef>
              <a:spcAft>
                <a:spcPct val="0"/>
              </a:spcAft>
              <a:defRPr sz="2400">
                <a:solidFill>
                  <a:schemeClr val="tx1"/>
                </a:solidFill>
                <a:latin typeface="Times New Roman" pitchFamily="18" charset="0"/>
              </a:defRPr>
            </a:lvl9pPr>
          </a:lstStyle>
          <a:p>
            <a:pPr algn="r">
              <a:spcBef>
                <a:spcPct val="50000"/>
              </a:spcBef>
              <a:defRPr/>
            </a:pPr>
            <a:fld id="{8F7DFF3F-7FFA-48C0-A368-6C9A302F2E91}" type="slidenum">
              <a:rPr lang="en-US" sz="1100" smtClean="0">
                <a:solidFill>
                  <a:schemeClr val="accent3"/>
                </a:solidFill>
                <a:latin typeface="+mn-lt"/>
              </a:rPr>
              <a:pPr algn="r">
                <a:spcBef>
                  <a:spcPct val="50000"/>
                </a:spcBef>
                <a:defRPr/>
              </a:pPr>
              <a:t>‹#›</a:t>
            </a:fld>
            <a:endParaRPr lang="en-US" sz="1100" dirty="0">
              <a:solidFill>
                <a:schemeClr val="accent3"/>
              </a:solidFill>
              <a:latin typeface="+mn-lt"/>
            </a:endParaRPr>
          </a:p>
        </p:txBody>
      </p:sp>
    </p:spTree>
    <p:extLst>
      <p:ext uri="{BB962C8B-B14F-4D97-AF65-F5344CB8AC3E}">
        <p14:creationId xmlns:p14="http://schemas.microsoft.com/office/powerpoint/2010/main" val="30417650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CONTACT - FM3 OK">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A423034D-1A4B-4A34-8C4D-446EC0696B5E}"/>
              </a:ext>
            </a:extLst>
          </p:cNvPr>
          <p:cNvGrpSpPr/>
          <p:nvPr userDrawn="1"/>
        </p:nvGrpSpPr>
        <p:grpSpPr>
          <a:xfrm>
            <a:off x="0" y="0"/>
            <a:ext cx="9144000" cy="1838130"/>
            <a:chOff x="0" y="-28511"/>
            <a:chExt cx="9144000" cy="1838130"/>
          </a:xfrm>
        </p:grpSpPr>
        <p:sp>
          <p:nvSpPr>
            <p:cNvPr id="16" name="Isosceles Triangle 15">
              <a:extLst>
                <a:ext uri="{FF2B5EF4-FFF2-40B4-BE49-F238E27FC236}">
                  <a16:creationId xmlns:a16="http://schemas.microsoft.com/office/drawing/2014/main" id="{B42403BD-DF25-4394-9640-A0BF122E5577}"/>
                </a:ext>
              </a:extLst>
            </p:cNvPr>
            <p:cNvSpPr/>
            <p:nvPr/>
          </p:nvSpPr>
          <p:spPr>
            <a:xfrm flipV="1">
              <a:off x="1258920" y="1181106"/>
              <a:ext cx="1754155" cy="625151"/>
            </a:xfrm>
            <a:prstGeom prst="triangle">
              <a:avLst/>
            </a:prstGeom>
            <a:solidFill>
              <a:srgbClr val="618C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FEF0C84-4A02-42BA-8DB3-7F1E265165B6}"/>
                </a:ext>
              </a:extLst>
            </p:cNvPr>
            <p:cNvSpPr/>
            <p:nvPr/>
          </p:nvSpPr>
          <p:spPr>
            <a:xfrm>
              <a:off x="0" y="274734"/>
              <a:ext cx="4338735" cy="12223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7D2ECD62-1F01-4ADF-BEC2-04824510CBDC}"/>
                </a:ext>
              </a:extLst>
            </p:cNvPr>
            <p:cNvSpPr/>
            <p:nvPr/>
          </p:nvSpPr>
          <p:spPr>
            <a:xfrm rot="3156271">
              <a:off x="3695634" y="-1350417"/>
              <a:ext cx="1105335" cy="4472613"/>
            </a:xfrm>
            <a:custGeom>
              <a:avLst/>
              <a:gdLst>
                <a:gd name="connsiteX0" fmla="*/ 0 w 1105335"/>
                <a:gd name="connsiteY0" fmla="*/ 1445954 h 4472613"/>
                <a:gd name="connsiteX1" fmla="*/ 1105335 w 1105335"/>
                <a:gd name="connsiteY1" fmla="*/ 0 h 4472613"/>
                <a:gd name="connsiteX2" fmla="*/ 1105335 w 1105335"/>
                <a:gd name="connsiteY2" fmla="*/ 3026659 h 4472613"/>
                <a:gd name="connsiteX3" fmla="*/ 0 w 1105335"/>
                <a:gd name="connsiteY3" fmla="*/ 4472613 h 4472613"/>
                <a:gd name="connsiteX4" fmla="*/ 0 w 1105335"/>
                <a:gd name="connsiteY4" fmla="*/ 1445954 h 44726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5335" h="4472613">
                  <a:moveTo>
                    <a:pt x="0" y="1445954"/>
                  </a:moveTo>
                  <a:lnTo>
                    <a:pt x="1105335" y="0"/>
                  </a:lnTo>
                  <a:lnTo>
                    <a:pt x="1105335" y="3026659"/>
                  </a:lnTo>
                  <a:lnTo>
                    <a:pt x="0" y="4472613"/>
                  </a:lnTo>
                  <a:lnTo>
                    <a:pt x="0" y="1445954"/>
                  </a:lnTo>
                  <a:close/>
                </a:path>
              </a:pathLst>
            </a:custGeom>
            <a:solidFill>
              <a:srgbClr val="FDCA0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Freeform: Shape 25">
              <a:extLst>
                <a:ext uri="{FF2B5EF4-FFF2-40B4-BE49-F238E27FC236}">
                  <a16:creationId xmlns:a16="http://schemas.microsoft.com/office/drawing/2014/main" id="{29982AC6-521C-42F1-9716-A1A8D55407F8}"/>
                </a:ext>
              </a:extLst>
            </p:cNvPr>
            <p:cNvSpPr/>
            <p:nvPr/>
          </p:nvSpPr>
          <p:spPr>
            <a:xfrm>
              <a:off x="4039986" y="-28511"/>
              <a:ext cx="5104014" cy="1838130"/>
            </a:xfrm>
            <a:custGeom>
              <a:avLst/>
              <a:gdLst>
                <a:gd name="connsiteX0" fmla="*/ 2404567 w 5104014"/>
                <a:gd name="connsiteY0" fmla="*/ 0 h 1838130"/>
                <a:gd name="connsiteX1" fmla="*/ 5104014 w 5104014"/>
                <a:gd name="connsiteY1" fmla="*/ 0 h 1838130"/>
                <a:gd name="connsiteX2" fmla="*/ 5104014 w 5104014"/>
                <a:gd name="connsiteY2" fmla="*/ 1838130 h 1838130"/>
                <a:gd name="connsiteX3" fmla="*/ 0 w 5104014"/>
                <a:gd name="connsiteY3" fmla="*/ 1838130 h 1838130"/>
                <a:gd name="connsiteX4" fmla="*/ 2404567 w 5104014"/>
                <a:gd name="connsiteY4" fmla="*/ 0 h 18381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04014" h="1838130">
                  <a:moveTo>
                    <a:pt x="2404567" y="0"/>
                  </a:moveTo>
                  <a:lnTo>
                    <a:pt x="5104014" y="0"/>
                  </a:lnTo>
                  <a:lnTo>
                    <a:pt x="5104014" y="1838130"/>
                  </a:lnTo>
                  <a:lnTo>
                    <a:pt x="0" y="1838130"/>
                  </a:lnTo>
                  <a:lnTo>
                    <a:pt x="2404567"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7" name="TextBox 26">
            <a:extLst>
              <a:ext uri="{FF2B5EF4-FFF2-40B4-BE49-F238E27FC236}">
                <a16:creationId xmlns:a16="http://schemas.microsoft.com/office/drawing/2014/main" id="{DF7910BF-3105-40C9-8910-328BCEC5DF1E}"/>
              </a:ext>
            </a:extLst>
          </p:cNvPr>
          <p:cNvSpPr txBox="1"/>
          <p:nvPr userDrawn="1"/>
        </p:nvSpPr>
        <p:spPr>
          <a:xfrm>
            <a:off x="0" y="551045"/>
            <a:ext cx="3976255" cy="729430"/>
          </a:xfrm>
          <a:prstGeom prst="rect">
            <a:avLst/>
          </a:prstGeom>
          <a:noFill/>
        </p:spPr>
        <p:txBody>
          <a:bodyPr wrap="square" rtlCol="0">
            <a:spAutoFit/>
          </a:bodyPr>
          <a:lstStyle/>
          <a:p>
            <a:pPr marL="0" algn="l" defTabSz="685800" rtl="0" eaLnBrk="1" latinLnBrk="0" hangingPunct="1">
              <a:lnSpc>
                <a:spcPct val="90000"/>
              </a:lnSpc>
              <a:spcBef>
                <a:spcPct val="0"/>
              </a:spcBef>
              <a:tabLst>
                <a:tab pos="2743200" algn="l"/>
              </a:tabLst>
            </a:pPr>
            <a:r>
              <a:rPr lang="en-US" sz="2300" b="1" kern="1200" dirty="0">
                <a:ln w="10541" cmpd="sng">
                  <a:noFill/>
                  <a:prstDash val="solid"/>
                </a:ln>
                <a:solidFill>
                  <a:schemeClr val="bg1"/>
                </a:solidFill>
                <a:latin typeface="+mj-lt"/>
                <a:ea typeface="+mn-ea"/>
                <a:cs typeface="+mn-cs"/>
              </a:rPr>
              <a:t>For more information, </a:t>
            </a:r>
            <a:br>
              <a:rPr lang="en-US" sz="2300" b="1" kern="1200" dirty="0">
                <a:ln w="10541" cmpd="sng">
                  <a:noFill/>
                  <a:prstDash val="solid"/>
                </a:ln>
                <a:solidFill>
                  <a:schemeClr val="bg1"/>
                </a:solidFill>
                <a:latin typeface="+mj-lt"/>
                <a:ea typeface="+mn-ea"/>
                <a:cs typeface="+mn-cs"/>
              </a:rPr>
            </a:br>
            <a:r>
              <a:rPr lang="en-US" sz="2300" b="1" kern="1200" dirty="0">
                <a:ln w="10541" cmpd="sng">
                  <a:noFill/>
                  <a:prstDash val="solid"/>
                </a:ln>
                <a:solidFill>
                  <a:schemeClr val="bg1"/>
                </a:solidFill>
                <a:latin typeface="+mj-lt"/>
                <a:ea typeface="+mn-ea"/>
                <a:cs typeface="+mn-cs"/>
              </a:rPr>
              <a:t>contact:</a:t>
            </a:r>
          </a:p>
        </p:txBody>
      </p:sp>
      <p:grpSp>
        <p:nvGrpSpPr>
          <p:cNvPr id="28" name="Group 27">
            <a:extLst>
              <a:ext uri="{FF2B5EF4-FFF2-40B4-BE49-F238E27FC236}">
                <a16:creationId xmlns:a16="http://schemas.microsoft.com/office/drawing/2014/main" id="{C3CCD293-7D38-4BD0-A1EE-1B844836851A}"/>
              </a:ext>
            </a:extLst>
          </p:cNvPr>
          <p:cNvGrpSpPr/>
          <p:nvPr userDrawn="1"/>
        </p:nvGrpSpPr>
        <p:grpSpPr>
          <a:xfrm flipV="1">
            <a:off x="0" y="6675741"/>
            <a:ext cx="9144000" cy="182259"/>
            <a:chOff x="0" y="0"/>
            <a:chExt cx="12192000" cy="243012"/>
          </a:xfrm>
        </p:grpSpPr>
        <p:sp>
          <p:nvSpPr>
            <p:cNvPr id="29" name="Rectangle 28">
              <a:extLst>
                <a:ext uri="{FF2B5EF4-FFF2-40B4-BE49-F238E27FC236}">
                  <a16:creationId xmlns:a16="http://schemas.microsoft.com/office/drawing/2014/main" id="{06681328-2F6F-49DE-9B0F-E179882B99B3}"/>
                </a:ext>
              </a:extLst>
            </p:cNvPr>
            <p:cNvSpPr/>
            <p:nvPr userDrawn="1"/>
          </p:nvSpPr>
          <p:spPr>
            <a:xfrm>
              <a:off x="0" y="99888"/>
              <a:ext cx="12192000" cy="143124"/>
            </a:xfrm>
            <a:prstGeom prst="rect">
              <a:avLst/>
            </a:prstGeom>
            <a:solidFill>
              <a:srgbClr val="FCCA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30" name="Rectangle 29">
              <a:extLst>
                <a:ext uri="{FF2B5EF4-FFF2-40B4-BE49-F238E27FC236}">
                  <a16:creationId xmlns:a16="http://schemas.microsoft.com/office/drawing/2014/main" id="{C7865168-06C9-4056-AA6E-929D2E9C0F73}"/>
                </a:ext>
              </a:extLst>
            </p:cNvPr>
            <p:cNvSpPr/>
            <p:nvPr userDrawn="1"/>
          </p:nvSpPr>
          <p:spPr>
            <a:xfrm>
              <a:off x="0" y="0"/>
              <a:ext cx="12192000" cy="190500"/>
            </a:xfrm>
            <a:prstGeom prst="rect">
              <a:avLst/>
            </a:prstGeom>
            <a:solidFill>
              <a:srgbClr val="1B3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grpSp>
      <p:graphicFrame>
        <p:nvGraphicFramePr>
          <p:cNvPr id="2" name="Table 1">
            <a:extLst>
              <a:ext uri="{FF2B5EF4-FFF2-40B4-BE49-F238E27FC236}">
                <a16:creationId xmlns:a16="http://schemas.microsoft.com/office/drawing/2014/main" id="{DDDE7942-3116-6319-8CEF-F787AD3380E3}"/>
              </a:ext>
            </a:extLst>
          </p:cNvPr>
          <p:cNvGraphicFramePr>
            <a:graphicFrameLocks noGrp="1"/>
          </p:cNvGraphicFramePr>
          <p:nvPr userDrawn="1">
            <p:extLst>
              <p:ext uri="{D42A27DB-BD31-4B8C-83A1-F6EECF244321}">
                <p14:modId xmlns:p14="http://schemas.microsoft.com/office/powerpoint/2010/main" val="602992084"/>
              </p:ext>
            </p:extLst>
          </p:nvPr>
        </p:nvGraphicFramePr>
        <p:xfrm>
          <a:off x="4428026" y="3365658"/>
          <a:ext cx="4519376" cy="1889760"/>
        </p:xfrm>
        <a:graphic>
          <a:graphicData uri="http://schemas.openxmlformats.org/drawingml/2006/table">
            <a:tbl>
              <a:tblPr>
                <a:tableStyleId>{93296810-A885-4BE3-A3E7-6D5BEEA58F35}</a:tableStyleId>
              </a:tblPr>
              <a:tblGrid>
                <a:gridCol w="4519376">
                  <a:extLst>
                    <a:ext uri="{9D8B030D-6E8A-4147-A177-3AD203B41FA5}">
                      <a16:colId xmlns:a16="http://schemas.microsoft.com/office/drawing/2014/main" val="1830107636"/>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kern="1200" dirty="0">
                          <a:ln w="10541" cmpd="sng">
                            <a:noFill/>
                            <a:prstDash val="solid"/>
                          </a:ln>
                          <a:solidFill>
                            <a:schemeClr val="tx1"/>
                          </a:solidFill>
                          <a:latin typeface="+mj-lt"/>
                          <a:ea typeface="+mn-ea"/>
                          <a:cs typeface="+mn-cs"/>
                        </a:rPr>
                        <a:t>Dave Metz</a:t>
                      </a: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87160880"/>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Dave@FM3research.com</a:t>
                      </a: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83932688"/>
                  </a:ext>
                </a:extLst>
              </a:tr>
              <a:tr h="0">
                <a:tc>
                  <a:txBody>
                    <a:bodyPr/>
                    <a:lstStyle/>
                    <a:p>
                      <a:pPr algn="ctr"/>
                      <a:endParaRPr lang="en-US" sz="2000" dirty="0"/>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14591391"/>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kern="1200" dirty="0">
                          <a:ln w="10541" cmpd="sng">
                            <a:noFill/>
                            <a:prstDash val="solid"/>
                          </a:ln>
                          <a:solidFill>
                            <a:schemeClr val="tx1"/>
                          </a:solidFill>
                          <a:latin typeface="+mj-lt"/>
                          <a:ea typeface="+mn-ea"/>
                          <a:cs typeface="+mn-cs"/>
                        </a:rPr>
                        <a:t>Miranda Everitt</a:t>
                      </a: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730637974"/>
                  </a:ext>
                </a:extLst>
              </a:tr>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Miranda@FM3research.com</a:t>
                      </a: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93746002"/>
                  </a:ext>
                </a:extLst>
              </a:tr>
            </a:tbl>
          </a:graphicData>
        </a:graphic>
      </p:graphicFrame>
      <p:grpSp>
        <p:nvGrpSpPr>
          <p:cNvPr id="3" name="Group 2">
            <a:extLst>
              <a:ext uri="{FF2B5EF4-FFF2-40B4-BE49-F238E27FC236}">
                <a16:creationId xmlns:a16="http://schemas.microsoft.com/office/drawing/2014/main" id="{133A65B6-B7C0-DF57-7F38-B23D821EBE16}"/>
              </a:ext>
            </a:extLst>
          </p:cNvPr>
          <p:cNvGrpSpPr/>
          <p:nvPr userDrawn="1"/>
        </p:nvGrpSpPr>
        <p:grpSpPr>
          <a:xfrm>
            <a:off x="300181" y="3016258"/>
            <a:ext cx="4368800" cy="2588560"/>
            <a:chOff x="300181" y="3016258"/>
            <a:chExt cx="4368800" cy="2588560"/>
          </a:xfrm>
        </p:grpSpPr>
        <p:sp>
          <p:nvSpPr>
            <p:cNvPr id="4" name="TextBox 3">
              <a:extLst>
                <a:ext uri="{FF2B5EF4-FFF2-40B4-BE49-F238E27FC236}">
                  <a16:creationId xmlns:a16="http://schemas.microsoft.com/office/drawing/2014/main" id="{E7F494B1-C90E-F4D9-EA14-CCB673F689AE}"/>
                </a:ext>
              </a:extLst>
            </p:cNvPr>
            <p:cNvSpPr txBox="1"/>
            <p:nvPr userDrawn="1"/>
          </p:nvSpPr>
          <p:spPr>
            <a:xfrm>
              <a:off x="300181" y="4281379"/>
              <a:ext cx="4368800" cy="1323439"/>
            </a:xfrm>
            <a:prstGeom prst="rect">
              <a:avLst/>
            </a:prstGeom>
            <a:noFill/>
          </p:spPr>
          <p:txBody>
            <a:bodyPr wrap="square" rtlCol="0">
              <a:spAutoFit/>
            </a:bodyPr>
            <a:lstStyle/>
            <a:p>
              <a:pPr algn="ctr"/>
              <a:r>
                <a:rPr lang="en-US" sz="2000" b="0" dirty="0">
                  <a:solidFill>
                    <a:schemeClr val="tx1"/>
                  </a:solidFill>
                </a:rPr>
                <a:t>1999 Harrison St., Suite 2020</a:t>
              </a:r>
              <a:br>
                <a:rPr lang="en-US" sz="2000" b="0" dirty="0">
                  <a:solidFill>
                    <a:schemeClr val="tx1"/>
                  </a:solidFill>
                </a:rPr>
              </a:br>
              <a:r>
                <a:rPr lang="en-US" sz="2000" b="0" dirty="0">
                  <a:solidFill>
                    <a:schemeClr val="tx1"/>
                  </a:solidFill>
                </a:rPr>
                <a:t>Oakland, CA 94612</a:t>
              </a:r>
              <a:br>
                <a:rPr lang="en-US" sz="2000" b="0" dirty="0">
                  <a:solidFill>
                    <a:schemeClr val="tx1"/>
                  </a:solidFill>
                </a:rPr>
              </a:br>
              <a:r>
                <a:rPr lang="en-US" sz="2000" b="0" dirty="0">
                  <a:solidFill>
                    <a:schemeClr val="tx1"/>
                  </a:solidFill>
                </a:rPr>
                <a:t>Phone (510) 451-9521</a:t>
              </a:r>
            </a:p>
            <a:p>
              <a:pPr algn="ctr"/>
              <a:r>
                <a:rPr lang="en-US" sz="2000" b="0" dirty="0">
                  <a:solidFill>
                    <a:schemeClr val="tx1"/>
                  </a:solidFill>
                </a:rPr>
                <a:t>Fax (510) 451-0384 </a:t>
              </a:r>
            </a:p>
          </p:txBody>
        </p:sp>
        <p:pic>
          <p:nvPicPr>
            <p:cNvPr id="5" name="Picture 4" descr="Logo&#10;&#10;Description automatically generated with medium confidence">
              <a:extLst>
                <a:ext uri="{FF2B5EF4-FFF2-40B4-BE49-F238E27FC236}">
                  <a16:creationId xmlns:a16="http://schemas.microsoft.com/office/drawing/2014/main" id="{05304188-4BF8-5140-D74C-BE525FED686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21877" y="3016258"/>
              <a:ext cx="3525408" cy="1275773"/>
            </a:xfrm>
            <a:prstGeom prst="rect">
              <a:avLst/>
            </a:prstGeom>
          </p:spPr>
        </p:pic>
      </p:grpSp>
    </p:spTree>
    <p:extLst>
      <p:ext uri="{BB962C8B-B14F-4D97-AF65-F5344CB8AC3E}">
        <p14:creationId xmlns:p14="http://schemas.microsoft.com/office/powerpoint/2010/main" val="1834994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ONTACT - FM3 OK &amp; NBS">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72C70A33-A858-0D0E-26E9-48D8AFCDA5FE}"/>
              </a:ext>
            </a:extLst>
          </p:cNvPr>
          <p:cNvPicPr>
            <a:picLocks noChangeAspect="1"/>
          </p:cNvPicPr>
          <p:nvPr userDrawn="1"/>
        </p:nvPicPr>
        <p:blipFill>
          <a:blip r:embed="rId2"/>
          <a:stretch>
            <a:fillRect/>
          </a:stretch>
        </p:blipFill>
        <p:spPr>
          <a:xfrm>
            <a:off x="1103287" y="4848724"/>
            <a:ext cx="2504112" cy="1184036"/>
          </a:xfrm>
          <a:prstGeom prst="rect">
            <a:avLst/>
          </a:prstGeom>
        </p:spPr>
      </p:pic>
      <p:pic>
        <p:nvPicPr>
          <p:cNvPr id="23" name="Picture 22" descr="A close up of a sign&#10;&#10;Description generated with very high confidence">
            <a:extLst>
              <a:ext uri="{FF2B5EF4-FFF2-40B4-BE49-F238E27FC236}">
                <a16:creationId xmlns:a16="http://schemas.microsoft.com/office/drawing/2014/main" id="{7A2F24BD-3B37-467C-BDA8-834E1ADB17A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60840" y="2428925"/>
            <a:ext cx="2189006" cy="1361390"/>
          </a:xfrm>
          <a:prstGeom prst="rect">
            <a:avLst/>
          </a:prstGeom>
        </p:spPr>
      </p:pic>
      <p:graphicFrame>
        <p:nvGraphicFramePr>
          <p:cNvPr id="24" name="Table 23">
            <a:extLst>
              <a:ext uri="{FF2B5EF4-FFF2-40B4-BE49-F238E27FC236}">
                <a16:creationId xmlns:a16="http://schemas.microsoft.com/office/drawing/2014/main" id="{C496888E-5351-4239-9AD4-CA3A6FB2A03C}"/>
              </a:ext>
            </a:extLst>
          </p:cNvPr>
          <p:cNvGraphicFramePr>
            <a:graphicFrameLocks noGrp="1"/>
          </p:cNvGraphicFramePr>
          <p:nvPr userDrawn="1">
            <p:extLst>
              <p:ext uri="{D42A27DB-BD31-4B8C-83A1-F6EECF244321}">
                <p14:modId xmlns:p14="http://schemas.microsoft.com/office/powerpoint/2010/main" val="2223928701"/>
              </p:ext>
            </p:extLst>
          </p:nvPr>
        </p:nvGraphicFramePr>
        <p:xfrm>
          <a:off x="4198873" y="2164740"/>
          <a:ext cx="4519376" cy="1889760"/>
        </p:xfrm>
        <a:graphic>
          <a:graphicData uri="http://schemas.openxmlformats.org/drawingml/2006/table">
            <a:tbl>
              <a:tblPr>
                <a:tableStyleId>{93296810-A885-4BE3-A3E7-6D5BEEA58F35}</a:tableStyleId>
              </a:tblPr>
              <a:tblGrid>
                <a:gridCol w="4519376">
                  <a:extLst>
                    <a:ext uri="{9D8B030D-6E8A-4147-A177-3AD203B41FA5}">
                      <a16:colId xmlns:a16="http://schemas.microsoft.com/office/drawing/2014/main" val="1830107636"/>
                    </a:ext>
                  </a:extLst>
                </a:gridCol>
              </a:tblGrid>
              <a:tr h="2668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kern="1200" dirty="0">
                          <a:ln w="10541" cmpd="sng">
                            <a:noFill/>
                            <a:prstDash val="solid"/>
                          </a:ln>
                          <a:solidFill>
                            <a:schemeClr val="tx1"/>
                          </a:solidFill>
                          <a:latin typeface="+mj-lt"/>
                          <a:ea typeface="+mn-ea"/>
                          <a:cs typeface="+mn-cs"/>
                        </a:rPr>
                        <a:t>Dave Metz</a:t>
                      </a: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87160880"/>
                  </a:ext>
                </a:extLst>
              </a:tr>
              <a:tr h="1600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Dave@FM3research.com</a:t>
                      </a: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83932688"/>
                  </a:ext>
                </a:extLst>
              </a:tr>
              <a:tr h="160097">
                <a:tc>
                  <a:txBody>
                    <a:bodyPr/>
                    <a:lstStyle/>
                    <a:p>
                      <a:pPr algn="ctr"/>
                      <a:endParaRPr lang="en-US" sz="2000" dirty="0"/>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14591391"/>
                  </a:ext>
                </a:extLst>
              </a:tr>
              <a:tr h="2668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kern="1200" dirty="0">
                          <a:ln w="10541" cmpd="sng">
                            <a:noFill/>
                            <a:prstDash val="solid"/>
                          </a:ln>
                          <a:solidFill>
                            <a:schemeClr val="tx1"/>
                          </a:solidFill>
                          <a:latin typeface="+mj-lt"/>
                          <a:ea typeface="+mn-ea"/>
                          <a:cs typeface="+mn-cs"/>
                        </a:rPr>
                        <a:t>Miranda Everitt</a:t>
                      </a: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730637974"/>
                  </a:ext>
                </a:extLst>
              </a:tr>
              <a:tr h="1600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Miranda@FM3research.com</a:t>
                      </a: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93746002"/>
                  </a:ext>
                </a:extLst>
              </a:tr>
            </a:tbl>
          </a:graphicData>
        </a:graphic>
      </p:graphicFrame>
      <p:graphicFrame>
        <p:nvGraphicFramePr>
          <p:cNvPr id="25" name="Table 24">
            <a:extLst>
              <a:ext uri="{FF2B5EF4-FFF2-40B4-BE49-F238E27FC236}">
                <a16:creationId xmlns:a16="http://schemas.microsoft.com/office/drawing/2014/main" id="{D198841B-B9F5-4550-9329-006E71CF09B4}"/>
              </a:ext>
            </a:extLst>
          </p:cNvPr>
          <p:cNvGraphicFramePr>
            <a:graphicFrameLocks noGrp="1"/>
          </p:cNvGraphicFramePr>
          <p:nvPr userDrawn="1">
            <p:extLst>
              <p:ext uri="{D42A27DB-BD31-4B8C-83A1-F6EECF244321}">
                <p14:modId xmlns:p14="http://schemas.microsoft.com/office/powerpoint/2010/main" val="843342793"/>
              </p:ext>
            </p:extLst>
          </p:nvPr>
        </p:nvGraphicFramePr>
        <p:xfrm>
          <a:off x="4198873" y="5076900"/>
          <a:ext cx="4519376" cy="792480"/>
        </p:xfrm>
        <a:graphic>
          <a:graphicData uri="http://schemas.openxmlformats.org/drawingml/2006/table">
            <a:tbl>
              <a:tblPr>
                <a:tableStyleId>{93296810-A885-4BE3-A3E7-6D5BEEA58F35}</a:tableStyleId>
              </a:tblPr>
              <a:tblGrid>
                <a:gridCol w="4519376">
                  <a:extLst>
                    <a:ext uri="{9D8B030D-6E8A-4147-A177-3AD203B41FA5}">
                      <a16:colId xmlns:a16="http://schemas.microsoft.com/office/drawing/2014/main" val="1830107636"/>
                    </a:ext>
                  </a:extLst>
                </a:gridCol>
              </a:tblGrid>
              <a:tr h="26682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3200" b="1" kern="1200" dirty="0">
                          <a:ln w="10541" cmpd="sng">
                            <a:noFill/>
                            <a:prstDash val="solid"/>
                          </a:ln>
                          <a:solidFill>
                            <a:schemeClr val="tx1"/>
                          </a:solidFill>
                          <a:latin typeface="+mj-lt"/>
                          <a:ea typeface="+mn-ea"/>
                          <a:cs typeface="+mn-cs"/>
                        </a:rPr>
                        <a:t>Lori Weigel</a:t>
                      </a: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99625237"/>
                  </a:ext>
                </a:extLst>
              </a:tr>
              <a:tr h="1600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solidFill>
                            <a:schemeClr val="tx1"/>
                          </a:solidFill>
                        </a:rPr>
                        <a:t>Lori@Newbridgestrategy.com</a:t>
                      </a:r>
                    </a:p>
                  </a:txBody>
                  <a:tcPr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5195803"/>
                  </a:ext>
                </a:extLst>
              </a:tr>
            </a:tbl>
          </a:graphicData>
        </a:graphic>
      </p:graphicFrame>
      <p:grpSp>
        <p:nvGrpSpPr>
          <p:cNvPr id="15" name="Group 14">
            <a:extLst>
              <a:ext uri="{FF2B5EF4-FFF2-40B4-BE49-F238E27FC236}">
                <a16:creationId xmlns:a16="http://schemas.microsoft.com/office/drawing/2014/main" id="{10EC4B68-54D0-49C1-811B-6A825B201465}"/>
              </a:ext>
            </a:extLst>
          </p:cNvPr>
          <p:cNvGrpSpPr/>
          <p:nvPr userDrawn="1"/>
        </p:nvGrpSpPr>
        <p:grpSpPr>
          <a:xfrm>
            <a:off x="0" y="0"/>
            <a:ext cx="9144000" cy="1838130"/>
            <a:chOff x="0" y="-28511"/>
            <a:chExt cx="9144000" cy="1838130"/>
          </a:xfrm>
        </p:grpSpPr>
        <p:sp>
          <p:nvSpPr>
            <p:cNvPr id="16" name="Isosceles Triangle 15">
              <a:extLst>
                <a:ext uri="{FF2B5EF4-FFF2-40B4-BE49-F238E27FC236}">
                  <a16:creationId xmlns:a16="http://schemas.microsoft.com/office/drawing/2014/main" id="{74D068FA-C8B7-4E47-B501-CD8DD5D1D744}"/>
                </a:ext>
              </a:extLst>
            </p:cNvPr>
            <p:cNvSpPr/>
            <p:nvPr/>
          </p:nvSpPr>
          <p:spPr>
            <a:xfrm flipV="1">
              <a:off x="1258920" y="1181106"/>
              <a:ext cx="1754155" cy="625151"/>
            </a:xfrm>
            <a:prstGeom prst="triangle">
              <a:avLst/>
            </a:prstGeom>
            <a:solidFill>
              <a:srgbClr val="618C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28937800-386B-45F0-932E-66C586B82472}"/>
                </a:ext>
              </a:extLst>
            </p:cNvPr>
            <p:cNvSpPr/>
            <p:nvPr/>
          </p:nvSpPr>
          <p:spPr>
            <a:xfrm>
              <a:off x="0" y="274734"/>
              <a:ext cx="4338735" cy="12223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CFC138E2-02B0-4330-AEC4-569693A7CF88}"/>
                </a:ext>
              </a:extLst>
            </p:cNvPr>
            <p:cNvSpPr/>
            <p:nvPr/>
          </p:nvSpPr>
          <p:spPr>
            <a:xfrm rot="3156271">
              <a:off x="3695634" y="-1350417"/>
              <a:ext cx="1105335" cy="4472613"/>
            </a:xfrm>
            <a:custGeom>
              <a:avLst/>
              <a:gdLst>
                <a:gd name="connsiteX0" fmla="*/ 0 w 1105335"/>
                <a:gd name="connsiteY0" fmla="*/ 1445954 h 4472613"/>
                <a:gd name="connsiteX1" fmla="*/ 1105335 w 1105335"/>
                <a:gd name="connsiteY1" fmla="*/ 0 h 4472613"/>
                <a:gd name="connsiteX2" fmla="*/ 1105335 w 1105335"/>
                <a:gd name="connsiteY2" fmla="*/ 3026659 h 4472613"/>
                <a:gd name="connsiteX3" fmla="*/ 0 w 1105335"/>
                <a:gd name="connsiteY3" fmla="*/ 4472613 h 4472613"/>
                <a:gd name="connsiteX4" fmla="*/ 0 w 1105335"/>
                <a:gd name="connsiteY4" fmla="*/ 1445954 h 44726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5335" h="4472613">
                  <a:moveTo>
                    <a:pt x="0" y="1445954"/>
                  </a:moveTo>
                  <a:lnTo>
                    <a:pt x="1105335" y="0"/>
                  </a:lnTo>
                  <a:lnTo>
                    <a:pt x="1105335" y="3026659"/>
                  </a:lnTo>
                  <a:lnTo>
                    <a:pt x="0" y="4472613"/>
                  </a:lnTo>
                  <a:lnTo>
                    <a:pt x="0" y="1445954"/>
                  </a:lnTo>
                  <a:close/>
                </a:path>
              </a:pathLst>
            </a:custGeom>
            <a:solidFill>
              <a:srgbClr val="FDCA0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Freeform: Shape 25">
              <a:extLst>
                <a:ext uri="{FF2B5EF4-FFF2-40B4-BE49-F238E27FC236}">
                  <a16:creationId xmlns:a16="http://schemas.microsoft.com/office/drawing/2014/main" id="{E3B89921-B4BE-4B9E-8BFF-5D0517AFD697}"/>
                </a:ext>
              </a:extLst>
            </p:cNvPr>
            <p:cNvSpPr/>
            <p:nvPr/>
          </p:nvSpPr>
          <p:spPr>
            <a:xfrm>
              <a:off x="4039986" y="-28511"/>
              <a:ext cx="5104014" cy="1838130"/>
            </a:xfrm>
            <a:custGeom>
              <a:avLst/>
              <a:gdLst>
                <a:gd name="connsiteX0" fmla="*/ 2404567 w 5104014"/>
                <a:gd name="connsiteY0" fmla="*/ 0 h 1838130"/>
                <a:gd name="connsiteX1" fmla="*/ 5104014 w 5104014"/>
                <a:gd name="connsiteY1" fmla="*/ 0 h 1838130"/>
                <a:gd name="connsiteX2" fmla="*/ 5104014 w 5104014"/>
                <a:gd name="connsiteY2" fmla="*/ 1838130 h 1838130"/>
                <a:gd name="connsiteX3" fmla="*/ 0 w 5104014"/>
                <a:gd name="connsiteY3" fmla="*/ 1838130 h 1838130"/>
                <a:gd name="connsiteX4" fmla="*/ 2404567 w 5104014"/>
                <a:gd name="connsiteY4" fmla="*/ 0 h 183813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104014" h="1838130">
                  <a:moveTo>
                    <a:pt x="2404567" y="0"/>
                  </a:moveTo>
                  <a:lnTo>
                    <a:pt x="5104014" y="0"/>
                  </a:lnTo>
                  <a:lnTo>
                    <a:pt x="5104014" y="1838130"/>
                  </a:lnTo>
                  <a:lnTo>
                    <a:pt x="0" y="1838130"/>
                  </a:lnTo>
                  <a:lnTo>
                    <a:pt x="2404567"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7" name="TextBox 26">
            <a:extLst>
              <a:ext uri="{FF2B5EF4-FFF2-40B4-BE49-F238E27FC236}">
                <a16:creationId xmlns:a16="http://schemas.microsoft.com/office/drawing/2014/main" id="{62BF9CDB-2056-4CC5-AC35-20263FA257B7}"/>
              </a:ext>
            </a:extLst>
          </p:cNvPr>
          <p:cNvSpPr txBox="1"/>
          <p:nvPr userDrawn="1"/>
        </p:nvSpPr>
        <p:spPr>
          <a:xfrm>
            <a:off x="0" y="551045"/>
            <a:ext cx="3976255" cy="729430"/>
          </a:xfrm>
          <a:prstGeom prst="rect">
            <a:avLst/>
          </a:prstGeom>
          <a:noFill/>
        </p:spPr>
        <p:txBody>
          <a:bodyPr wrap="square" rtlCol="0">
            <a:spAutoFit/>
          </a:bodyPr>
          <a:lstStyle/>
          <a:p>
            <a:pPr marL="0" algn="l" defTabSz="685800" rtl="0" eaLnBrk="1" latinLnBrk="0" hangingPunct="1">
              <a:lnSpc>
                <a:spcPct val="90000"/>
              </a:lnSpc>
              <a:spcBef>
                <a:spcPct val="0"/>
              </a:spcBef>
              <a:tabLst>
                <a:tab pos="2743200" algn="l"/>
              </a:tabLst>
            </a:pPr>
            <a:r>
              <a:rPr lang="en-US" sz="2300" b="1" kern="1200" dirty="0">
                <a:ln w="10541" cmpd="sng">
                  <a:noFill/>
                  <a:prstDash val="solid"/>
                </a:ln>
                <a:solidFill>
                  <a:schemeClr val="bg1"/>
                </a:solidFill>
                <a:latin typeface="+mj-lt"/>
                <a:ea typeface="+mn-ea"/>
                <a:cs typeface="+mn-cs"/>
              </a:rPr>
              <a:t>For more information, </a:t>
            </a:r>
            <a:br>
              <a:rPr lang="en-US" sz="2300" b="1" kern="1200" dirty="0">
                <a:ln w="10541" cmpd="sng">
                  <a:noFill/>
                  <a:prstDash val="solid"/>
                </a:ln>
                <a:solidFill>
                  <a:schemeClr val="bg1"/>
                </a:solidFill>
                <a:latin typeface="+mj-lt"/>
                <a:ea typeface="+mn-ea"/>
                <a:cs typeface="+mn-cs"/>
              </a:rPr>
            </a:br>
            <a:r>
              <a:rPr lang="en-US" sz="2300" b="1" kern="1200" dirty="0">
                <a:ln w="10541" cmpd="sng">
                  <a:noFill/>
                  <a:prstDash val="solid"/>
                </a:ln>
                <a:solidFill>
                  <a:schemeClr val="bg1"/>
                </a:solidFill>
                <a:latin typeface="+mj-lt"/>
                <a:ea typeface="+mn-ea"/>
                <a:cs typeface="+mn-cs"/>
              </a:rPr>
              <a:t>contact:</a:t>
            </a:r>
          </a:p>
        </p:txBody>
      </p:sp>
      <p:grpSp>
        <p:nvGrpSpPr>
          <p:cNvPr id="28" name="Group 27">
            <a:extLst>
              <a:ext uri="{FF2B5EF4-FFF2-40B4-BE49-F238E27FC236}">
                <a16:creationId xmlns:a16="http://schemas.microsoft.com/office/drawing/2014/main" id="{6B0AE313-5265-41CA-93C7-7270A8EEA95F}"/>
              </a:ext>
            </a:extLst>
          </p:cNvPr>
          <p:cNvGrpSpPr/>
          <p:nvPr userDrawn="1"/>
        </p:nvGrpSpPr>
        <p:grpSpPr>
          <a:xfrm flipV="1">
            <a:off x="0" y="6675741"/>
            <a:ext cx="9144000" cy="182259"/>
            <a:chOff x="0" y="0"/>
            <a:chExt cx="12192000" cy="243012"/>
          </a:xfrm>
        </p:grpSpPr>
        <p:sp>
          <p:nvSpPr>
            <p:cNvPr id="29" name="Rectangle 28">
              <a:extLst>
                <a:ext uri="{FF2B5EF4-FFF2-40B4-BE49-F238E27FC236}">
                  <a16:creationId xmlns:a16="http://schemas.microsoft.com/office/drawing/2014/main" id="{3A8029AD-33A6-4F63-BDC5-D00CC074201A}"/>
                </a:ext>
              </a:extLst>
            </p:cNvPr>
            <p:cNvSpPr/>
            <p:nvPr userDrawn="1"/>
          </p:nvSpPr>
          <p:spPr>
            <a:xfrm>
              <a:off x="0" y="99888"/>
              <a:ext cx="12192000" cy="143124"/>
            </a:xfrm>
            <a:prstGeom prst="rect">
              <a:avLst/>
            </a:prstGeom>
            <a:solidFill>
              <a:srgbClr val="FCCA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30" name="Rectangle 29">
              <a:extLst>
                <a:ext uri="{FF2B5EF4-FFF2-40B4-BE49-F238E27FC236}">
                  <a16:creationId xmlns:a16="http://schemas.microsoft.com/office/drawing/2014/main" id="{E5804F16-455E-4034-A40F-C1AE15096997}"/>
                </a:ext>
              </a:extLst>
            </p:cNvPr>
            <p:cNvSpPr/>
            <p:nvPr userDrawn="1"/>
          </p:nvSpPr>
          <p:spPr>
            <a:xfrm>
              <a:off x="0" y="0"/>
              <a:ext cx="12192000" cy="190500"/>
            </a:xfrm>
            <a:prstGeom prst="rect">
              <a:avLst/>
            </a:prstGeom>
            <a:solidFill>
              <a:srgbClr val="1B3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grpSp>
    </p:spTree>
    <p:extLst>
      <p:ext uri="{BB962C8B-B14F-4D97-AF65-F5344CB8AC3E}">
        <p14:creationId xmlns:p14="http://schemas.microsoft.com/office/powerpoint/2010/main" val="1824221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descr="Logo&#10;&#10;Description automatically generated">
            <a:extLst>
              <a:ext uri="{FF2B5EF4-FFF2-40B4-BE49-F238E27FC236}">
                <a16:creationId xmlns:a16="http://schemas.microsoft.com/office/drawing/2014/main" id="{1EFC2F50-C3F9-8E46-F7D1-AD2CE2648FCD}"/>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7862" y="6336792"/>
            <a:ext cx="838060" cy="521208"/>
          </a:xfrm>
          <a:prstGeom prst="rect">
            <a:avLst/>
          </a:prstGeom>
        </p:spPr>
      </p:pic>
      <p:pic>
        <p:nvPicPr>
          <p:cNvPr id="16" name="Picture 15">
            <a:extLst>
              <a:ext uri="{FF2B5EF4-FFF2-40B4-BE49-F238E27FC236}">
                <a16:creationId xmlns:a16="http://schemas.microsoft.com/office/drawing/2014/main" id="{5CE9B932-E6C8-5C89-64E2-B0357D39BF1A}"/>
              </a:ext>
            </a:extLst>
          </p:cNvPr>
          <p:cNvPicPr>
            <a:picLocks noChangeAspect="1"/>
          </p:cNvPicPr>
          <p:nvPr userDrawn="1"/>
        </p:nvPicPr>
        <p:blipFill>
          <a:blip r:embed="rId11"/>
          <a:stretch>
            <a:fillRect/>
          </a:stretch>
        </p:blipFill>
        <p:spPr>
          <a:xfrm>
            <a:off x="927774" y="6318694"/>
            <a:ext cx="1086282" cy="513634"/>
          </a:xfrm>
          <a:prstGeom prst="rect">
            <a:avLst/>
          </a:prstGeom>
        </p:spPr>
      </p:pic>
      <p:pic>
        <p:nvPicPr>
          <p:cNvPr id="9" name="Picture 8">
            <a:extLst>
              <a:ext uri="{FF2B5EF4-FFF2-40B4-BE49-F238E27FC236}">
                <a16:creationId xmlns:a16="http://schemas.microsoft.com/office/drawing/2014/main" id="{AEBA8295-75CD-475E-8C10-FCF800E06AB7}"/>
              </a:ext>
            </a:extLst>
          </p:cNvPr>
          <p:cNvPicPr>
            <a:picLocks noChangeAspect="1"/>
          </p:cNvPicPr>
          <p:nvPr userDrawn="1"/>
        </p:nvPicPr>
        <p:blipFill rotWithShape="1">
          <a:blip r:embed="rId12"/>
          <a:srcRect t="23469" b="63622"/>
          <a:stretch/>
        </p:blipFill>
        <p:spPr>
          <a:xfrm>
            <a:off x="0" y="0"/>
            <a:ext cx="9144000" cy="130207"/>
          </a:xfrm>
          <a:prstGeom prst="rect">
            <a:avLst/>
          </a:prstGeom>
        </p:spPr>
      </p:pic>
      <p:grpSp>
        <p:nvGrpSpPr>
          <p:cNvPr id="2" name="Group 1">
            <a:extLst>
              <a:ext uri="{FF2B5EF4-FFF2-40B4-BE49-F238E27FC236}">
                <a16:creationId xmlns:a16="http://schemas.microsoft.com/office/drawing/2014/main" id="{10BA9397-1DE7-4FC4-8102-AC7634C4F316}"/>
              </a:ext>
            </a:extLst>
          </p:cNvPr>
          <p:cNvGrpSpPr/>
          <p:nvPr userDrawn="1"/>
        </p:nvGrpSpPr>
        <p:grpSpPr>
          <a:xfrm>
            <a:off x="2061713" y="6613260"/>
            <a:ext cx="7082286" cy="252691"/>
            <a:chOff x="877454" y="6655031"/>
            <a:chExt cx="8266545" cy="202969"/>
          </a:xfrm>
        </p:grpSpPr>
        <p:sp>
          <p:nvSpPr>
            <p:cNvPr id="14" name="Rectangle 13">
              <a:extLst>
                <a:ext uri="{FF2B5EF4-FFF2-40B4-BE49-F238E27FC236}">
                  <a16:creationId xmlns:a16="http://schemas.microsoft.com/office/drawing/2014/main" id="{FBE8C53D-592A-4BE4-B920-F61480743A24}"/>
                </a:ext>
              </a:extLst>
            </p:cNvPr>
            <p:cNvSpPr/>
            <p:nvPr userDrawn="1"/>
          </p:nvSpPr>
          <p:spPr>
            <a:xfrm flipV="1">
              <a:off x="877454" y="6655031"/>
              <a:ext cx="8266545" cy="195218"/>
            </a:xfrm>
            <a:prstGeom prst="rect">
              <a:avLst/>
            </a:prstGeom>
            <a:solidFill>
              <a:srgbClr val="FCCA0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sp>
          <p:nvSpPr>
            <p:cNvPr id="15" name="Rectangle 14">
              <a:extLst>
                <a:ext uri="{FF2B5EF4-FFF2-40B4-BE49-F238E27FC236}">
                  <a16:creationId xmlns:a16="http://schemas.microsoft.com/office/drawing/2014/main" id="{6E06A044-8C38-495E-AC91-2CB3531FFCCB}"/>
                </a:ext>
              </a:extLst>
            </p:cNvPr>
            <p:cNvSpPr/>
            <p:nvPr userDrawn="1"/>
          </p:nvSpPr>
          <p:spPr>
            <a:xfrm flipV="1">
              <a:off x="877454" y="6685121"/>
              <a:ext cx="8266545" cy="172879"/>
            </a:xfrm>
            <a:prstGeom prst="rect">
              <a:avLst/>
            </a:prstGeom>
            <a:solidFill>
              <a:srgbClr val="1B3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dirty="0"/>
            </a:p>
          </p:txBody>
        </p:sp>
      </p:grpSp>
      <p:sp>
        <p:nvSpPr>
          <p:cNvPr id="11" name="Text Box 14">
            <a:extLst>
              <a:ext uri="{FF2B5EF4-FFF2-40B4-BE49-F238E27FC236}">
                <a16:creationId xmlns:a16="http://schemas.microsoft.com/office/drawing/2014/main" id="{0F85D66A-BFDC-43EE-A7D1-7A881CB9630A}"/>
              </a:ext>
            </a:extLst>
          </p:cNvPr>
          <p:cNvSpPr txBox="1">
            <a:spLocks noChangeArrowheads="1"/>
          </p:cNvSpPr>
          <p:nvPr userDrawn="1"/>
        </p:nvSpPr>
        <p:spPr bwMode="auto">
          <a:xfrm>
            <a:off x="7809922" y="6640671"/>
            <a:ext cx="1352550" cy="261610"/>
          </a:xfrm>
          <a:prstGeom prst="rect">
            <a:avLst/>
          </a:prstGeom>
          <a:noFill/>
          <a:ln>
            <a:noFill/>
          </a:ln>
          <a:effectLst/>
          <a:extLst>
            <a:ext uri="{909E8E84-426E-40DD-AFC4-6F175D3DCCD1}">
              <a14:hiddenFill xmlns:a14="http://schemas.microsoft.com/office/drawing/2010/main">
                <a:solidFill>
                  <a:srgbClr val="1E2B6D"/>
                </a:solidFill>
              </a14:hiddenFill>
            </a:ext>
            <a:ext uri="{91240B29-F687-4F45-9708-019B960494DF}">
              <a14:hiddenLine xmlns:a14="http://schemas.microsoft.com/office/drawing/2010/main" w="635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68686"/>
                  </a:outerShdw>
                </a:effectLst>
              </a14:hiddenEffects>
            </a:ext>
          </a:extLst>
        </p:spPr>
        <p:txBody>
          <a:bodyPr>
            <a:spAutoFit/>
          </a:bodyPr>
          <a:lstStyle>
            <a:lvl1pPr algn="l" defTabSz="820738">
              <a:defRPr sz="2400">
                <a:solidFill>
                  <a:schemeClr val="tx1"/>
                </a:solidFill>
                <a:latin typeface="Times New Roman" pitchFamily="18" charset="0"/>
              </a:defRPr>
            </a:lvl1pPr>
            <a:lvl2pPr algn="l" defTabSz="820738">
              <a:defRPr sz="2400">
                <a:solidFill>
                  <a:schemeClr val="tx1"/>
                </a:solidFill>
                <a:latin typeface="Times New Roman" pitchFamily="18" charset="0"/>
              </a:defRPr>
            </a:lvl2pPr>
            <a:lvl3pPr algn="l" defTabSz="820738">
              <a:defRPr sz="2400">
                <a:solidFill>
                  <a:schemeClr val="tx1"/>
                </a:solidFill>
                <a:latin typeface="Times New Roman" pitchFamily="18" charset="0"/>
              </a:defRPr>
            </a:lvl3pPr>
            <a:lvl4pPr algn="l" defTabSz="820738">
              <a:defRPr sz="2400">
                <a:solidFill>
                  <a:schemeClr val="tx1"/>
                </a:solidFill>
                <a:latin typeface="Times New Roman" pitchFamily="18" charset="0"/>
              </a:defRPr>
            </a:lvl4pPr>
            <a:lvl5pPr algn="l" defTabSz="820738">
              <a:defRPr sz="2400">
                <a:solidFill>
                  <a:schemeClr val="tx1"/>
                </a:solidFill>
                <a:latin typeface="Times New Roman" pitchFamily="18" charset="0"/>
              </a:defRPr>
            </a:lvl5pPr>
            <a:lvl6pPr defTabSz="820738" fontAlgn="base">
              <a:spcBef>
                <a:spcPct val="0"/>
              </a:spcBef>
              <a:spcAft>
                <a:spcPct val="0"/>
              </a:spcAft>
              <a:defRPr sz="2400">
                <a:solidFill>
                  <a:schemeClr val="tx1"/>
                </a:solidFill>
                <a:latin typeface="Times New Roman" pitchFamily="18" charset="0"/>
              </a:defRPr>
            </a:lvl6pPr>
            <a:lvl7pPr defTabSz="820738" fontAlgn="base">
              <a:spcBef>
                <a:spcPct val="0"/>
              </a:spcBef>
              <a:spcAft>
                <a:spcPct val="0"/>
              </a:spcAft>
              <a:defRPr sz="2400">
                <a:solidFill>
                  <a:schemeClr val="tx1"/>
                </a:solidFill>
                <a:latin typeface="Times New Roman" pitchFamily="18" charset="0"/>
              </a:defRPr>
            </a:lvl7pPr>
            <a:lvl8pPr defTabSz="820738" fontAlgn="base">
              <a:spcBef>
                <a:spcPct val="0"/>
              </a:spcBef>
              <a:spcAft>
                <a:spcPct val="0"/>
              </a:spcAft>
              <a:defRPr sz="2400">
                <a:solidFill>
                  <a:schemeClr val="tx1"/>
                </a:solidFill>
                <a:latin typeface="Times New Roman" pitchFamily="18" charset="0"/>
              </a:defRPr>
            </a:lvl8pPr>
            <a:lvl9pPr defTabSz="820738" fontAlgn="base">
              <a:spcBef>
                <a:spcPct val="0"/>
              </a:spcBef>
              <a:spcAft>
                <a:spcPct val="0"/>
              </a:spcAft>
              <a:defRPr sz="2400">
                <a:solidFill>
                  <a:schemeClr val="tx1"/>
                </a:solidFill>
                <a:latin typeface="Times New Roman" pitchFamily="18" charset="0"/>
              </a:defRPr>
            </a:lvl9pPr>
          </a:lstStyle>
          <a:p>
            <a:pPr algn="r">
              <a:spcBef>
                <a:spcPct val="50000"/>
              </a:spcBef>
              <a:defRPr/>
            </a:pPr>
            <a:fld id="{8F7DFF3F-7FFA-48C0-A368-6C9A302F2E91}" type="slidenum">
              <a:rPr lang="en-US" sz="1100" smtClean="0">
                <a:solidFill>
                  <a:schemeClr val="accent3"/>
                </a:solidFill>
                <a:latin typeface="+mn-lt"/>
              </a:rPr>
              <a:pPr algn="r">
                <a:spcBef>
                  <a:spcPct val="50000"/>
                </a:spcBef>
                <a:defRPr/>
              </a:pPr>
              <a:t>‹#›</a:t>
            </a:fld>
            <a:endParaRPr lang="en-US" sz="1100" dirty="0">
              <a:solidFill>
                <a:schemeClr val="accent3"/>
              </a:solidFill>
              <a:latin typeface="+mn-lt"/>
            </a:endParaRPr>
          </a:p>
        </p:txBody>
      </p:sp>
    </p:spTree>
    <p:extLst>
      <p:ext uri="{BB962C8B-B14F-4D97-AF65-F5344CB8AC3E}">
        <p14:creationId xmlns:p14="http://schemas.microsoft.com/office/powerpoint/2010/main" val="316529419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9" r:id="rId3"/>
    <p:sldLayoutId id="2147483682" r:id="rId4"/>
    <p:sldLayoutId id="2147483685" r:id="rId5"/>
    <p:sldLayoutId id="2147483677" r:id="rId6"/>
    <p:sldLayoutId id="2147483661" r:id="rId7"/>
    <p:sldLayoutId id="2147483680" r:id="rId8"/>
  </p:sldLayoutIdLst>
  <p:txStyles>
    <p:titleStyle>
      <a:lvl1pPr algn="ctr" defTabSz="914400" rtl="0" eaLnBrk="1" latinLnBrk="0" hangingPunct="1">
        <a:lnSpc>
          <a:spcPct val="90000"/>
        </a:lnSpc>
        <a:spcBef>
          <a:spcPct val="0"/>
        </a:spcBef>
        <a:buNone/>
        <a:defRPr sz="32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5.xml"/><Relationship Id="rId6" Type="http://schemas.openxmlformats.org/officeDocument/2006/relationships/image" Target="../media/image9.png"/><Relationship Id="rId5" Type="http://schemas.openxmlformats.org/officeDocument/2006/relationships/image" Target="../media/image8.svg"/><Relationship Id="rId4" Type="http://schemas.openxmlformats.org/officeDocument/2006/relationships/image" Target="../media/image7.png"/></Relationships>
</file>

<file path=ppt/slides/_rels/slide20.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chart" Target="../charts/chart16.xml"/><Relationship Id="rId1" Type="http://schemas.openxmlformats.org/officeDocument/2006/relationships/slideLayout" Target="../slideLayouts/slideLayout3.xml"/><Relationship Id="rId4" Type="http://schemas.openxmlformats.org/officeDocument/2006/relationships/chart" Target="../charts/char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3.xml"/><Relationship Id="rId5" Type="http://schemas.openxmlformats.org/officeDocument/2006/relationships/image" Target="../media/image11.sv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873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AEC020E-17B3-E24C-F238-491B62978A1E}"/>
              </a:ext>
            </a:extLst>
          </p:cNvPr>
          <p:cNvSpPr>
            <a:spLocks noGrp="1"/>
          </p:cNvSpPr>
          <p:nvPr>
            <p:ph type="body" sz="quarter" idx="10"/>
          </p:nvPr>
        </p:nvSpPr>
        <p:spPr/>
        <p:txBody>
          <a:bodyPr/>
          <a:lstStyle/>
          <a:p>
            <a:r>
              <a:rPr lang="en-US" dirty="0"/>
              <a:t>Q3.</a:t>
            </a:r>
          </a:p>
        </p:txBody>
      </p:sp>
      <p:graphicFrame>
        <p:nvGraphicFramePr>
          <p:cNvPr id="4" name="Chart 3">
            <a:extLst>
              <a:ext uri="{FF2B5EF4-FFF2-40B4-BE49-F238E27FC236}">
                <a16:creationId xmlns:a16="http://schemas.microsoft.com/office/drawing/2014/main" id="{59A52C19-A772-5C05-4E96-87BFBAAE6D9A}"/>
              </a:ext>
            </a:extLst>
          </p:cNvPr>
          <p:cNvGraphicFramePr/>
          <p:nvPr>
            <p:extLst>
              <p:ext uri="{D42A27DB-BD31-4B8C-83A1-F6EECF244321}">
                <p14:modId xmlns:p14="http://schemas.microsoft.com/office/powerpoint/2010/main" val="2776170104"/>
              </p:ext>
            </p:extLst>
          </p:nvPr>
        </p:nvGraphicFramePr>
        <p:xfrm>
          <a:off x="15946" y="2559499"/>
          <a:ext cx="5079900" cy="3843485"/>
        </p:xfrm>
        <a:graphic>
          <a:graphicData uri="http://schemas.openxmlformats.org/drawingml/2006/chart">
            <c:chart xmlns:c="http://schemas.openxmlformats.org/drawingml/2006/chart" xmlns:r="http://schemas.openxmlformats.org/officeDocument/2006/relationships" r:id="rId3"/>
          </a:graphicData>
        </a:graphic>
      </p:graphicFrame>
      <p:sp>
        <p:nvSpPr>
          <p:cNvPr id="5" name="Arrow: Chevron 4">
            <a:extLst>
              <a:ext uri="{FF2B5EF4-FFF2-40B4-BE49-F238E27FC236}">
                <a16:creationId xmlns:a16="http://schemas.microsoft.com/office/drawing/2014/main" id="{5A95B704-63BA-00FA-8842-710C189148CC}"/>
              </a:ext>
            </a:extLst>
          </p:cNvPr>
          <p:cNvSpPr/>
          <p:nvPr/>
        </p:nvSpPr>
        <p:spPr bwMode="auto">
          <a:xfrm>
            <a:off x="4387649" y="3229711"/>
            <a:ext cx="578973" cy="2476500"/>
          </a:xfrm>
          <a:prstGeom prst="chevron">
            <a:avLst>
              <a:gd name="adj" fmla="val 75158"/>
            </a:avLst>
          </a:prstGeom>
          <a:solidFill>
            <a:schemeClr val="tx2">
              <a:alpha val="90000"/>
            </a:schemeClr>
          </a:solidFill>
          <a:ln w="635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ctr" defTabSz="820738" rtl="0" eaLnBrk="1" fontAlgn="base" latinLnBrk="0" hangingPunct="1">
              <a:lnSpc>
                <a:spcPct val="100000"/>
              </a:lnSpc>
              <a:spcBef>
                <a:spcPct val="0"/>
              </a:spcBef>
              <a:spcAft>
                <a:spcPct val="0"/>
              </a:spcAft>
              <a:buClrTx/>
              <a:buSzTx/>
              <a:buFontTx/>
              <a:buNone/>
              <a:tabLst/>
              <a:defRPr/>
            </a:pPr>
            <a:endParaRPr kumimoji="0" lang="en-US" sz="2200" b="0" i="0" u="none" strike="noStrike" kern="0" cap="none" spc="0" normalizeH="0" baseline="0" noProof="0" dirty="0">
              <a:ln>
                <a:noFill/>
              </a:ln>
              <a:solidFill>
                <a:schemeClr val="tx1"/>
              </a:solidFill>
              <a:effectLst/>
              <a:uLnTx/>
              <a:uFillTx/>
              <a:latin typeface="Arial" charset="0"/>
            </a:endParaRPr>
          </a:p>
        </p:txBody>
      </p:sp>
      <p:sp>
        <p:nvSpPr>
          <p:cNvPr id="6" name="TextBox 5">
            <a:extLst>
              <a:ext uri="{FF2B5EF4-FFF2-40B4-BE49-F238E27FC236}">
                <a16:creationId xmlns:a16="http://schemas.microsoft.com/office/drawing/2014/main" id="{0B348D54-493E-E314-ED7E-AC623ECB7D65}"/>
              </a:ext>
            </a:extLst>
          </p:cNvPr>
          <p:cNvSpPr txBox="1"/>
          <p:nvPr/>
        </p:nvSpPr>
        <p:spPr>
          <a:xfrm>
            <a:off x="4813052" y="3683131"/>
            <a:ext cx="1200150" cy="1569660"/>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schemeClr val="accent1"/>
                </a:solidFill>
                <a:effectLst/>
                <a:uLnTx/>
                <a:uFillTx/>
              </a:rPr>
              <a:t>Total </a:t>
            </a:r>
            <a:br>
              <a:rPr kumimoji="0" lang="en-US" sz="3200" b="1" i="0" u="none" strike="noStrike" kern="0" cap="none" spc="0" normalizeH="0" baseline="0" noProof="0" dirty="0">
                <a:ln>
                  <a:noFill/>
                </a:ln>
                <a:solidFill>
                  <a:schemeClr val="accent1"/>
                </a:solidFill>
                <a:effectLst/>
                <a:uLnTx/>
                <a:uFillTx/>
              </a:rPr>
            </a:br>
            <a:r>
              <a:rPr kumimoji="0" lang="en-US" sz="3200" b="1" i="0" u="none" strike="noStrike" kern="0" cap="none" spc="0" normalizeH="0" baseline="0" noProof="0" dirty="0">
                <a:ln>
                  <a:noFill/>
                </a:ln>
                <a:solidFill>
                  <a:schemeClr val="accent1"/>
                </a:solidFill>
                <a:effectLst/>
                <a:uLnTx/>
                <a:uFillTx/>
              </a:rPr>
              <a:t>Yes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schemeClr val="accent1"/>
                </a:solidFill>
                <a:effectLst/>
                <a:uLnTx/>
                <a:uFillTx/>
              </a:rPr>
              <a:t>90%</a:t>
            </a:r>
          </a:p>
        </p:txBody>
      </p:sp>
      <p:sp>
        <p:nvSpPr>
          <p:cNvPr id="9" name="Title 8">
            <a:extLst>
              <a:ext uri="{FF2B5EF4-FFF2-40B4-BE49-F238E27FC236}">
                <a16:creationId xmlns:a16="http://schemas.microsoft.com/office/drawing/2014/main" id="{75F9BF81-3668-751A-0692-0FF8189B1B00}"/>
              </a:ext>
            </a:extLst>
          </p:cNvPr>
          <p:cNvSpPr>
            <a:spLocks noGrp="1"/>
          </p:cNvSpPr>
          <p:nvPr>
            <p:ph type="title"/>
          </p:nvPr>
        </p:nvSpPr>
        <p:spPr/>
        <p:txBody>
          <a:bodyPr/>
          <a:lstStyle/>
          <a:p>
            <a:r>
              <a:rPr lang="en-US" dirty="0"/>
              <a:t>Nine in ten voters have heard of controlled burns, and one-third have heard “a great deal.”</a:t>
            </a:r>
          </a:p>
        </p:txBody>
      </p:sp>
      <p:sp>
        <p:nvSpPr>
          <p:cNvPr id="11" name="TextBox 10">
            <a:extLst>
              <a:ext uri="{FF2B5EF4-FFF2-40B4-BE49-F238E27FC236}">
                <a16:creationId xmlns:a16="http://schemas.microsoft.com/office/drawing/2014/main" id="{43343631-4E06-6A24-C25D-DADFA41623FA}"/>
              </a:ext>
            </a:extLst>
          </p:cNvPr>
          <p:cNvSpPr txBox="1"/>
          <p:nvPr/>
        </p:nvSpPr>
        <p:spPr>
          <a:xfrm>
            <a:off x="940490" y="1340073"/>
            <a:ext cx="7263019" cy="877163"/>
          </a:xfrm>
          <a:prstGeom prst="rect">
            <a:avLst/>
          </a:prstGeom>
          <a:noFill/>
        </p:spPr>
        <p:txBody>
          <a:bodyPr wrap="square">
            <a:spAutoFit/>
          </a:bodyPr>
          <a:lstStyle/>
          <a:p>
            <a:pPr marL="0" marR="0" algn="ctr">
              <a:spcBef>
                <a:spcPts val="0"/>
              </a:spcBef>
              <a:spcAft>
                <a:spcPts val="0"/>
              </a:spcAft>
              <a:tabLst>
                <a:tab pos="3657600" algn="ctr"/>
                <a:tab pos="4343400" algn="ctr"/>
                <a:tab pos="5029200" algn="ctr"/>
                <a:tab pos="5715000" algn="ctr"/>
                <a:tab pos="6400800" algn="ctr"/>
              </a:tabLst>
            </a:pPr>
            <a:r>
              <a:rPr lang="en-US" sz="1700" i="1" dirty="0">
                <a:effectLst/>
                <a:latin typeface="+mj-lt"/>
                <a:ea typeface="Times New Roman" panose="02020603050405020304" pitchFamily="18" charset="0"/>
              </a:rPr>
              <a:t>My next questions are about controlled burns, which are planned and </a:t>
            </a:r>
            <a:br>
              <a:rPr lang="en-US" sz="1700" i="1" dirty="0">
                <a:effectLst/>
                <a:latin typeface="+mj-lt"/>
                <a:ea typeface="Times New Roman" panose="02020603050405020304" pitchFamily="18" charset="0"/>
              </a:rPr>
            </a:br>
            <a:r>
              <a:rPr lang="en-US" sz="1700" i="1" dirty="0">
                <a:effectLst/>
                <a:latin typeface="+mj-lt"/>
                <a:ea typeface="Times New Roman" panose="02020603050405020304" pitchFamily="18" charset="0"/>
              </a:rPr>
              <a:t>managed fires set to reduce future fire risk, clear down trees and brush, </a:t>
            </a:r>
            <a:br>
              <a:rPr lang="en-US" sz="1700" i="1" dirty="0">
                <a:effectLst/>
                <a:latin typeface="+mj-lt"/>
                <a:ea typeface="Times New Roman" panose="02020603050405020304" pitchFamily="18" charset="0"/>
              </a:rPr>
            </a:br>
            <a:r>
              <a:rPr lang="en-US" sz="1700" i="1" dirty="0">
                <a:effectLst/>
                <a:latin typeface="+mj-lt"/>
                <a:ea typeface="Times New Roman" panose="02020603050405020304" pitchFamily="18" charset="0"/>
              </a:rPr>
              <a:t>control plant diseases and invasive species, and improve wildlife habitat.</a:t>
            </a:r>
          </a:p>
        </p:txBody>
      </p:sp>
      <p:sp>
        <p:nvSpPr>
          <p:cNvPr id="12" name="Rectangle 11">
            <a:extLst>
              <a:ext uri="{FF2B5EF4-FFF2-40B4-BE49-F238E27FC236}">
                <a16:creationId xmlns:a16="http://schemas.microsoft.com/office/drawing/2014/main" id="{A478FDE3-B1FE-DF70-F9E7-C99FC98A70A0}"/>
              </a:ext>
            </a:extLst>
          </p:cNvPr>
          <p:cNvSpPr/>
          <p:nvPr/>
        </p:nvSpPr>
        <p:spPr>
          <a:xfrm>
            <a:off x="6142383" y="2960667"/>
            <a:ext cx="2861768" cy="3196294"/>
          </a:xfrm>
          <a:prstGeom prst="rect">
            <a:avLst/>
          </a:prstGeom>
          <a:solidFill>
            <a:schemeClr val="accent6">
              <a:lumMod val="40000"/>
              <a:lumOff val="60000"/>
            </a:schemeClr>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accent1"/>
                </a:solidFill>
              </a:rPr>
              <a:t>Those most likely to have heard a great deal:</a:t>
            </a:r>
          </a:p>
          <a:p>
            <a:pPr marL="285750" indent="-285750">
              <a:buFont typeface="Wingdings" panose="05000000000000000000" pitchFamily="2" charset="2"/>
              <a:buChar char="§"/>
            </a:pPr>
            <a:r>
              <a:rPr lang="en-US" b="1" dirty="0">
                <a:solidFill>
                  <a:schemeClr val="accent1"/>
                </a:solidFill>
              </a:rPr>
              <a:t>Closest neighbors within 1,000 feet</a:t>
            </a:r>
          </a:p>
          <a:p>
            <a:pPr marL="285750" indent="-285750">
              <a:buFont typeface="Wingdings" panose="05000000000000000000" pitchFamily="2" charset="2"/>
              <a:buChar char="§"/>
            </a:pPr>
            <a:r>
              <a:rPr lang="en-US" b="1" dirty="0">
                <a:solidFill>
                  <a:schemeClr val="accent1"/>
                </a:solidFill>
              </a:rPr>
              <a:t>Heard about managing fire risk on their own property</a:t>
            </a:r>
          </a:p>
          <a:p>
            <a:pPr marL="285750" indent="-285750">
              <a:buFont typeface="Wingdings" panose="05000000000000000000" pitchFamily="2" charset="2"/>
              <a:buChar char="§"/>
            </a:pPr>
            <a:r>
              <a:rPr lang="en-US" b="1" dirty="0">
                <a:solidFill>
                  <a:schemeClr val="accent1"/>
                </a:solidFill>
              </a:rPr>
              <a:t>Wildland urban interface residents</a:t>
            </a:r>
          </a:p>
          <a:p>
            <a:pPr marL="285750" indent="-285750">
              <a:buFont typeface="Wingdings" panose="05000000000000000000" pitchFamily="2" charset="2"/>
              <a:buChar char="§"/>
            </a:pPr>
            <a:r>
              <a:rPr lang="en-US" b="1" dirty="0">
                <a:solidFill>
                  <a:schemeClr val="accent1"/>
                </a:solidFill>
              </a:rPr>
              <a:t>Non-urban Californians</a:t>
            </a:r>
          </a:p>
          <a:p>
            <a:pPr marL="285750" indent="-285750">
              <a:buFont typeface="Wingdings" panose="05000000000000000000" pitchFamily="2" charset="2"/>
              <a:buChar char="§"/>
            </a:pPr>
            <a:r>
              <a:rPr lang="en-US" b="1" dirty="0">
                <a:solidFill>
                  <a:schemeClr val="accent1"/>
                </a:solidFill>
              </a:rPr>
              <a:t>Independents ages 50+</a:t>
            </a:r>
          </a:p>
        </p:txBody>
      </p:sp>
      <p:sp>
        <p:nvSpPr>
          <p:cNvPr id="13" name="TextBox 12">
            <a:extLst>
              <a:ext uri="{FF2B5EF4-FFF2-40B4-BE49-F238E27FC236}">
                <a16:creationId xmlns:a16="http://schemas.microsoft.com/office/drawing/2014/main" id="{04A15545-3FD0-4543-6388-5C3A5C1A8A91}"/>
              </a:ext>
            </a:extLst>
          </p:cNvPr>
          <p:cNvSpPr txBox="1"/>
          <p:nvPr/>
        </p:nvSpPr>
        <p:spPr>
          <a:xfrm>
            <a:off x="940489" y="2235008"/>
            <a:ext cx="7263019" cy="353943"/>
          </a:xfrm>
          <a:prstGeom prst="rect">
            <a:avLst/>
          </a:prstGeom>
          <a:noFill/>
        </p:spPr>
        <p:txBody>
          <a:bodyPr wrap="square">
            <a:spAutoFit/>
          </a:bodyPr>
          <a:lstStyle/>
          <a:p>
            <a:pPr marL="0" marR="0" algn="ctr">
              <a:spcBef>
                <a:spcPts val="0"/>
              </a:spcBef>
              <a:spcAft>
                <a:spcPts val="0"/>
              </a:spcAft>
              <a:tabLst>
                <a:tab pos="3657600" algn="ctr"/>
                <a:tab pos="4343400" algn="ctr"/>
                <a:tab pos="5029200" algn="ctr"/>
                <a:tab pos="5715000" algn="ctr"/>
                <a:tab pos="6400800" algn="ctr"/>
              </a:tabLst>
            </a:pPr>
            <a:r>
              <a:rPr lang="en-US" sz="1700" i="1" dirty="0">
                <a:latin typeface="+mj-lt"/>
                <a:ea typeface="Times New Roman" panose="02020603050405020304" pitchFamily="18" charset="0"/>
                <a:cs typeface="Times New Roman" panose="02020603050405020304" pitchFamily="18" charset="0"/>
              </a:rPr>
              <a:t>H</a:t>
            </a:r>
            <a:r>
              <a:rPr lang="en-US" sz="1700" i="1" dirty="0">
                <a:effectLst/>
                <a:latin typeface="+mj-lt"/>
                <a:ea typeface="Times New Roman" panose="02020603050405020304" pitchFamily="18" charset="0"/>
                <a:cs typeface="Times New Roman" panose="02020603050405020304" pitchFamily="18" charset="0"/>
              </a:rPr>
              <a:t>ave you ever seen, heard, or read anything about controlled burns? </a:t>
            </a:r>
            <a:endParaRPr lang="en-US" sz="1700" i="1" dirty="0">
              <a:effectLst/>
              <a:latin typeface="+mj-lt"/>
              <a:ea typeface="Times New Roman" panose="02020603050405020304" pitchFamily="18" charset="0"/>
            </a:endParaRPr>
          </a:p>
        </p:txBody>
      </p:sp>
    </p:spTree>
    <p:extLst>
      <p:ext uri="{BB962C8B-B14F-4D97-AF65-F5344CB8AC3E}">
        <p14:creationId xmlns:p14="http://schemas.microsoft.com/office/powerpoint/2010/main" val="18589368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776FE338-0846-4A9C-82C0-B0586D41C2DA}"/>
              </a:ext>
            </a:extLst>
          </p:cNvPr>
          <p:cNvSpPr>
            <a:spLocks noGrp="1"/>
          </p:cNvSpPr>
          <p:nvPr>
            <p:ph type="body" sz="quarter" idx="10"/>
          </p:nvPr>
        </p:nvSpPr>
        <p:spPr/>
        <p:txBody>
          <a:bodyPr/>
          <a:lstStyle/>
          <a:p>
            <a:r>
              <a:rPr lang="en-US" dirty="0"/>
              <a:t>Q4.</a:t>
            </a:r>
          </a:p>
        </p:txBody>
      </p:sp>
      <p:sp>
        <p:nvSpPr>
          <p:cNvPr id="7" name="Title 6">
            <a:extLst>
              <a:ext uri="{FF2B5EF4-FFF2-40B4-BE49-F238E27FC236}">
                <a16:creationId xmlns:a16="http://schemas.microsoft.com/office/drawing/2014/main" id="{44F817E7-D9E2-1C27-9226-A34357D5493A}"/>
              </a:ext>
            </a:extLst>
          </p:cNvPr>
          <p:cNvSpPr>
            <a:spLocks noGrp="1"/>
          </p:cNvSpPr>
          <p:nvPr>
            <p:ph type="title"/>
          </p:nvPr>
        </p:nvSpPr>
        <p:spPr/>
        <p:txBody>
          <a:bodyPr>
            <a:normAutofit fontScale="90000"/>
          </a:bodyPr>
          <a:lstStyle/>
          <a:p>
            <a:r>
              <a:rPr lang="en-US" dirty="0"/>
              <a:t>Voters associate controlled burns with prevention and planning, and see them as healthy and beneficial.</a:t>
            </a:r>
          </a:p>
        </p:txBody>
      </p:sp>
      <p:sp>
        <p:nvSpPr>
          <p:cNvPr id="8" name="Rectangle 7">
            <a:extLst>
              <a:ext uri="{FF2B5EF4-FFF2-40B4-BE49-F238E27FC236}">
                <a16:creationId xmlns:a16="http://schemas.microsoft.com/office/drawing/2014/main" id="{B5155FE5-B330-2537-D93A-DED7C85418C2}"/>
              </a:ext>
            </a:extLst>
          </p:cNvPr>
          <p:cNvSpPr/>
          <p:nvPr/>
        </p:nvSpPr>
        <p:spPr>
          <a:xfrm>
            <a:off x="0" y="1220632"/>
            <a:ext cx="9144000" cy="615553"/>
          </a:xfrm>
          <a:prstGeom prst="rect">
            <a:avLst/>
          </a:prstGeom>
        </p:spPr>
        <p:txBody>
          <a:bodyPr wrap="square">
            <a:spAutoFit/>
          </a:bodyPr>
          <a:lstStyle/>
          <a:p>
            <a:pPr algn="ctr"/>
            <a:r>
              <a:rPr lang="en-US" sz="1700" i="1" dirty="0">
                <a:ea typeface="Times New Roman" panose="02020603050405020304" pitchFamily="18" charset="0"/>
                <a:cs typeface="Times New Roman" panose="02020603050405020304" pitchFamily="18" charset="0"/>
              </a:rPr>
              <a:t>Please tell me the first two or three words or phrases that </a:t>
            </a:r>
            <a:br>
              <a:rPr lang="en-US" sz="1700" i="1" dirty="0">
                <a:ea typeface="Times New Roman" panose="02020603050405020304" pitchFamily="18" charset="0"/>
                <a:cs typeface="Times New Roman" panose="02020603050405020304" pitchFamily="18" charset="0"/>
              </a:rPr>
            </a:br>
            <a:r>
              <a:rPr lang="en-US" sz="1700" i="1" dirty="0">
                <a:ea typeface="Times New Roman" panose="02020603050405020304" pitchFamily="18" charset="0"/>
                <a:cs typeface="Times New Roman" panose="02020603050405020304" pitchFamily="18" charset="0"/>
              </a:rPr>
              <a:t>come to your mind when you think about controlled burns. </a:t>
            </a:r>
            <a:endParaRPr lang="en-US" i="1" dirty="0"/>
          </a:p>
        </p:txBody>
      </p:sp>
      <p:graphicFrame>
        <p:nvGraphicFramePr>
          <p:cNvPr id="10" name="Chart 9">
            <a:extLst>
              <a:ext uri="{FF2B5EF4-FFF2-40B4-BE49-F238E27FC236}">
                <a16:creationId xmlns:a16="http://schemas.microsoft.com/office/drawing/2014/main" id="{0CCBF2A8-8853-3665-5823-FEA03FA61BB2}"/>
              </a:ext>
            </a:extLst>
          </p:cNvPr>
          <p:cNvGraphicFramePr/>
          <p:nvPr>
            <p:extLst>
              <p:ext uri="{D42A27DB-BD31-4B8C-83A1-F6EECF244321}">
                <p14:modId xmlns:p14="http://schemas.microsoft.com/office/powerpoint/2010/main" val="2436101833"/>
              </p:ext>
            </p:extLst>
          </p:nvPr>
        </p:nvGraphicFramePr>
        <p:xfrm>
          <a:off x="-637309" y="2141493"/>
          <a:ext cx="9864436" cy="4201043"/>
        </p:xfrm>
        <a:graphic>
          <a:graphicData uri="http://schemas.openxmlformats.org/drawingml/2006/chart">
            <c:chart xmlns:c="http://schemas.openxmlformats.org/drawingml/2006/chart" xmlns:r="http://schemas.openxmlformats.org/officeDocument/2006/relationships" r:id="rId2"/>
          </a:graphicData>
        </a:graphic>
      </p:graphicFrame>
      <p:sp>
        <p:nvSpPr>
          <p:cNvPr id="13" name="TextBox 12">
            <a:extLst>
              <a:ext uri="{FF2B5EF4-FFF2-40B4-BE49-F238E27FC236}">
                <a16:creationId xmlns:a16="http://schemas.microsoft.com/office/drawing/2014/main" id="{5E0F0969-8655-12B5-836B-870DF14FDA41}"/>
              </a:ext>
            </a:extLst>
          </p:cNvPr>
          <p:cNvSpPr txBox="1"/>
          <p:nvPr/>
        </p:nvSpPr>
        <p:spPr>
          <a:xfrm>
            <a:off x="15241" y="1774676"/>
            <a:ext cx="9128759" cy="338554"/>
          </a:xfrm>
          <a:prstGeom prst="rect">
            <a:avLst/>
          </a:prstGeom>
          <a:noFill/>
        </p:spPr>
        <p:txBody>
          <a:bodyPr wrap="square">
            <a:spAutoFit/>
          </a:bodyPr>
          <a:lstStyle/>
          <a:p>
            <a:pPr algn="ctr"/>
            <a:r>
              <a:rPr lang="en-US" sz="1600" i="1" dirty="0">
                <a:ea typeface="Times New Roman" panose="02020603050405020304" pitchFamily="18" charset="0"/>
                <a:cs typeface="Times New Roman" panose="02020603050405020304" pitchFamily="18" charset="0"/>
              </a:rPr>
              <a:t>(Open-ended; </a:t>
            </a:r>
            <a:r>
              <a:rPr lang="en-US" sz="1600" i="1" dirty="0"/>
              <a:t>Asked Online Only, n=1,119</a:t>
            </a:r>
            <a:r>
              <a:rPr lang="en-US" sz="1600" i="1" dirty="0">
                <a:ea typeface="Times New Roman" panose="02020603050405020304" pitchFamily="18" charset="0"/>
                <a:cs typeface="Times New Roman" panose="02020603050405020304" pitchFamily="18" charset="0"/>
              </a:rPr>
              <a:t>)</a:t>
            </a:r>
            <a:endParaRPr lang="en-US" sz="1600" dirty="0"/>
          </a:p>
        </p:txBody>
      </p:sp>
    </p:spTree>
    <p:extLst>
      <p:ext uri="{BB962C8B-B14F-4D97-AF65-F5344CB8AC3E}">
        <p14:creationId xmlns:p14="http://schemas.microsoft.com/office/powerpoint/2010/main" val="42357012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9CCC215-ADC1-4E2F-8476-BDA148AE2ADD}"/>
              </a:ext>
            </a:extLst>
          </p:cNvPr>
          <p:cNvSpPr>
            <a:spLocks noGrp="1"/>
          </p:cNvSpPr>
          <p:nvPr>
            <p:ph type="body" sz="quarter" idx="10"/>
          </p:nvPr>
        </p:nvSpPr>
        <p:spPr/>
        <p:txBody>
          <a:bodyPr/>
          <a:lstStyle/>
          <a:p>
            <a:r>
              <a:rPr lang="en-US" dirty="0"/>
              <a:t>Q5. ^Not Part of Split Sample</a:t>
            </a:r>
          </a:p>
        </p:txBody>
      </p:sp>
      <p:graphicFrame>
        <p:nvGraphicFramePr>
          <p:cNvPr id="4" name="Chart 3"/>
          <p:cNvGraphicFramePr/>
          <p:nvPr>
            <p:extLst>
              <p:ext uri="{D42A27DB-BD31-4B8C-83A1-F6EECF244321}">
                <p14:modId xmlns:p14="http://schemas.microsoft.com/office/powerpoint/2010/main" val="1365781729"/>
              </p:ext>
            </p:extLst>
          </p:nvPr>
        </p:nvGraphicFramePr>
        <p:xfrm>
          <a:off x="119270" y="1772816"/>
          <a:ext cx="8382179" cy="462798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155765745"/>
              </p:ext>
            </p:extLst>
          </p:nvPr>
        </p:nvGraphicFramePr>
        <p:xfrm>
          <a:off x="7807221" y="1813527"/>
          <a:ext cx="1291390" cy="4143928"/>
        </p:xfrm>
        <a:graphic>
          <a:graphicData uri="http://schemas.openxmlformats.org/drawingml/2006/table">
            <a:tbl>
              <a:tblPr>
                <a:tableStyleId>{5C22544A-7EE6-4342-B048-85BDC9FD1C3A}</a:tableStyleId>
              </a:tblPr>
              <a:tblGrid>
                <a:gridCol w="1291390">
                  <a:extLst>
                    <a:ext uri="{9D8B030D-6E8A-4147-A177-3AD203B41FA5}">
                      <a16:colId xmlns:a16="http://schemas.microsoft.com/office/drawing/2014/main" val="20000"/>
                    </a:ext>
                  </a:extLst>
                </a:gridCol>
              </a:tblGrid>
              <a:tr h="37514">
                <a:tc>
                  <a:txBody>
                    <a:bodyPr/>
                    <a:lstStyle/>
                    <a:p>
                      <a:pPr algn="ctr" fontAlgn="b"/>
                      <a:r>
                        <a:rPr lang="en-US" sz="1800" b="1" u="none" strike="noStrike" dirty="0">
                          <a:effectLst/>
                        </a:rPr>
                        <a:t>Difference</a:t>
                      </a:r>
                      <a:endParaRPr lang="en-US" sz="1800" b="1" i="0" u="none" strike="noStrike" dirty="0">
                        <a:solidFill>
                          <a:srgbClr val="000000"/>
                        </a:solidFill>
                        <a:effectLst/>
                        <a:latin typeface="Calibri"/>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61101">
                <a:tc>
                  <a:txBody>
                    <a:bodyPr/>
                    <a:lstStyle/>
                    <a:p>
                      <a:pPr algn="ctr" fontAlgn="b"/>
                      <a:r>
                        <a:rPr lang="en-US" sz="1800" b="1" i="0" u="none" strike="noStrike" dirty="0">
                          <a:solidFill>
                            <a:schemeClr val="accent1"/>
                          </a:solidFill>
                          <a:effectLst/>
                          <a:latin typeface="Calibri" panose="020F0502020204030204" pitchFamily="34" charset="0"/>
                        </a:rPr>
                        <a:t>+80%</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44945">
                <a:tc>
                  <a:txBody>
                    <a:bodyPr/>
                    <a:lstStyle/>
                    <a:p>
                      <a:pPr algn="ctr" fontAlgn="b"/>
                      <a:r>
                        <a:rPr lang="en-US" sz="1800" b="1" i="0" u="none" strike="noStrike" dirty="0">
                          <a:solidFill>
                            <a:schemeClr val="accent1"/>
                          </a:solidFill>
                          <a:effectLst/>
                          <a:latin typeface="Calibri" panose="020F0502020204030204" pitchFamily="34" charset="0"/>
                        </a:rPr>
                        <a:t>+77%</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81891">
                <a:tc>
                  <a:txBody>
                    <a:bodyPr/>
                    <a:lstStyle/>
                    <a:p>
                      <a:pPr algn="ctr" fontAlgn="b"/>
                      <a:r>
                        <a:rPr lang="en-US" sz="1800" b="1" i="0" u="none" strike="noStrike" dirty="0">
                          <a:solidFill>
                            <a:schemeClr val="accent1"/>
                          </a:solidFill>
                          <a:effectLst/>
                          <a:latin typeface="Calibri" panose="020F0502020204030204" pitchFamily="34" charset="0"/>
                        </a:rPr>
                        <a:t>+76%</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563418">
                <a:tc>
                  <a:txBody>
                    <a:bodyPr/>
                    <a:lstStyle/>
                    <a:p>
                      <a:pPr algn="ctr" fontAlgn="b"/>
                      <a:r>
                        <a:rPr lang="en-US" sz="1800" b="1" i="0" u="none" strike="noStrike" dirty="0">
                          <a:solidFill>
                            <a:schemeClr val="accent1"/>
                          </a:solidFill>
                          <a:effectLst/>
                          <a:latin typeface="Calibri" panose="020F0502020204030204" pitchFamily="34" charset="0"/>
                        </a:rPr>
                        <a:t>+75%</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581891">
                <a:tc>
                  <a:txBody>
                    <a:bodyPr/>
                    <a:lstStyle/>
                    <a:p>
                      <a:pPr algn="ctr" fontAlgn="b"/>
                      <a:r>
                        <a:rPr lang="en-US" sz="1800" b="1" i="0" u="none" strike="noStrike" dirty="0">
                          <a:solidFill>
                            <a:schemeClr val="accent1"/>
                          </a:solidFill>
                          <a:effectLst/>
                          <a:latin typeface="Calibri" panose="020F0502020204030204" pitchFamily="34" charset="0"/>
                        </a:rPr>
                        <a:t>+67%</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544946">
                <a:tc>
                  <a:txBody>
                    <a:bodyPr/>
                    <a:lstStyle/>
                    <a:p>
                      <a:pPr algn="ctr" fontAlgn="b"/>
                      <a:r>
                        <a:rPr lang="en-US" sz="1800" b="1" i="0" u="none" strike="noStrike" dirty="0">
                          <a:solidFill>
                            <a:schemeClr val="accent1"/>
                          </a:solidFill>
                          <a:effectLst/>
                          <a:latin typeface="Calibri" panose="020F0502020204030204" pitchFamily="34" charset="0"/>
                        </a:rPr>
                        <a:t>+49%</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581891">
                <a:tc>
                  <a:txBody>
                    <a:bodyPr/>
                    <a:lstStyle/>
                    <a:p>
                      <a:pPr algn="ctr" fontAlgn="b"/>
                      <a:r>
                        <a:rPr lang="en-US" sz="1800" b="1" i="0" u="none" strike="noStrike" dirty="0">
                          <a:solidFill>
                            <a:schemeClr val="accent1"/>
                          </a:solidFill>
                          <a:effectLst/>
                          <a:latin typeface="Calibri" panose="020F0502020204030204" pitchFamily="34" charset="0"/>
                        </a:rPr>
                        <a:t>+49%</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bl>
          </a:graphicData>
        </a:graphic>
      </p:graphicFrame>
      <p:sp>
        <p:nvSpPr>
          <p:cNvPr id="7" name="TextBox 6">
            <a:extLst>
              <a:ext uri="{FF2B5EF4-FFF2-40B4-BE49-F238E27FC236}">
                <a16:creationId xmlns:a16="http://schemas.microsoft.com/office/drawing/2014/main" id="{69809562-3BD4-233D-B306-B3076F890DD4}"/>
              </a:ext>
            </a:extLst>
          </p:cNvPr>
          <p:cNvSpPr txBox="1"/>
          <p:nvPr/>
        </p:nvSpPr>
        <p:spPr>
          <a:xfrm>
            <a:off x="83611" y="3756485"/>
            <a:ext cx="3771416" cy="717504"/>
          </a:xfrm>
          <a:prstGeom prst="rect">
            <a:avLst/>
          </a:prstGeom>
          <a:noFill/>
        </p:spPr>
        <p:txBody>
          <a:bodyPr wrap="square">
            <a:spAutoFit/>
          </a:bodyPr>
          <a:lstStyle/>
          <a:p>
            <a:pPr algn="r">
              <a:lnSpc>
                <a:spcPts val="1600"/>
              </a:lnSpc>
            </a:pPr>
            <a:r>
              <a:rPr lang="en-US" b="0" i="0" u="none" strike="noStrike" dirty="0">
                <a:solidFill>
                  <a:srgbClr val="000000"/>
                </a:solidFill>
                <a:effectLst/>
                <a:latin typeface="+mj-lt"/>
              </a:rPr>
              <a:t>Eliminate dead, down, and overgrown vegetation that can start and fuel wildfires</a:t>
            </a:r>
            <a:r>
              <a:rPr lang="en-US" dirty="0">
                <a:latin typeface="+mj-lt"/>
              </a:rPr>
              <a:t> </a:t>
            </a:r>
          </a:p>
        </p:txBody>
      </p:sp>
      <p:sp>
        <p:nvSpPr>
          <p:cNvPr id="9" name="TextBox 8">
            <a:extLst>
              <a:ext uri="{FF2B5EF4-FFF2-40B4-BE49-F238E27FC236}">
                <a16:creationId xmlns:a16="http://schemas.microsoft.com/office/drawing/2014/main" id="{CE410AA6-0E0B-0F1E-B194-49AF2DCC2AB7}"/>
              </a:ext>
            </a:extLst>
          </p:cNvPr>
          <p:cNvSpPr txBox="1"/>
          <p:nvPr/>
        </p:nvSpPr>
        <p:spPr>
          <a:xfrm>
            <a:off x="457014" y="1149714"/>
            <a:ext cx="8229971" cy="615553"/>
          </a:xfrm>
          <a:prstGeom prst="rect">
            <a:avLst/>
          </a:prstGeom>
          <a:noFill/>
        </p:spPr>
        <p:txBody>
          <a:bodyPr wrap="square">
            <a:spAutoFit/>
          </a:bodyPr>
          <a:lstStyle/>
          <a:p>
            <a:pPr algn="ctr"/>
            <a:r>
              <a:rPr lang="en-US" sz="1700" i="1" dirty="0">
                <a:effectLst/>
                <a:latin typeface="+mj-lt"/>
                <a:ea typeface="Times New Roman" panose="02020603050405020304" pitchFamily="18" charset="0"/>
                <a:cs typeface="Times New Roman" panose="02020603050405020304" pitchFamily="18" charset="0"/>
              </a:rPr>
              <a:t>I am going to give you some words and phrases. Please tell me how well that phrase describes controlled burns – very well, somewhat well, not too well, or not well at all. </a:t>
            </a:r>
            <a:endParaRPr lang="en-US" sz="1700" i="1" dirty="0">
              <a:latin typeface="+mj-lt"/>
            </a:endParaRPr>
          </a:p>
        </p:txBody>
      </p:sp>
      <p:sp>
        <p:nvSpPr>
          <p:cNvPr id="11" name="Title 10">
            <a:extLst>
              <a:ext uri="{FF2B5EF4-FFF2-40B4-BE49-F238E27FC236}">
                <a16:creationId xmlns:a16="http://schemas.microsoft.com/office/drawing/2014/main" id="{43C381E7-C4A3-051F-FA34-CD03A144F02D}"/>
              </a:ext>
            </a:extLst>
          </p:cNvPr>
          <p:cNvSpPr>
            <a:spLocks noGrp="1"/>
          </p:cNvSpPr>
          <p:nvPr>
            <p:ph type="title"/>
          </p:nvPr>
        </p:nvSpPr>
        <p:spPr/>
        <p:txBody>
          <a:bodyPr/>
          <a:lstStyle/>
          <a:p>
            <a:r>
              <a:rPr lang="en-US" dirty="0"/>
              <a:t>Voters broadly agree that controlled burns are beneficial, essential and make forests healthier.</a:t>
            </a:r>
          </a:p>
        </p:txBody>
      </p:sp>
    </p:spTree>
    <p:extLst>
      <p:ext uri="{BB962C8B-B14F-4D97-AF65-F5344CB8AC3E}">
        <p14:creationId xmlns:p14="http://schemas.microsoft.com/office/powerpoint/2010/main" val="526935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9CCC215-ADC1-4E2F-8476-BDA148AE2ADD}"/>
              </a:ext>
            </a:extLst>
          </p:cNvPr>
          <p:cNvSpPr>
            <a:spLocks noGrp="1"/>
          </p:cNvSpPr>
          <p:nvPr>
            <p:ph type="body" sz="quarter" idx="10"/>
          </p:nvPr>
        </p:nvSpPr>
        <p:spPr/>
        <p:txBody>
          <a:bodyPr/>
          <a:lstStyle/>
          <a:p>
            <a:r>
              <a:rPr lang="en-US" dirty="0"/>
              <a:t>Q5. I am going to give you some words and phrases. After you hear each one, please tell me how well that phrase describes controlled burns – very well, somewhat well, not too well, or not well at all. ^Not Part of Split Sample</a:t>
            </a:r>
          </a:p>
        </p:txBody>
      </p:sp>
      <p:graphicFrame>
        <p:nvGraphicFramePr>
          <p:cNvPr id="4" name="Chart 3"/>
          <p:cNvGraphicFramePr/>
          <p:nvPr>
            <p:extLst>
              <p:ext uri="{D42A27DB-BD31-4B8C-83A1-F6EECF244321}">
                <p14:modId xmlns:p14="http://schemas.microsoft.com/office/powerpoint/2010/main" val="2192226952"/>
              </p:ext>
            </p:extLst>
          </p:nvPr>
        </p:nvGraphicFramePr>
        <p:xfrm>
          <a:off x="119270" y="1102306"/>
          <a:ext cx="8229971" cy="509819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191120312"/>
              </p:ext>
            </p:extLst>
          </p:nvPr>
        </p:nvGraphicFramePr>
        <p:xfrm>
          <a:off x="7815175" y="1120778"/>
          <a:ext cx="1291390" cy="4617905"/>
        </p:xfrm>
        <a:graphic>
          <a:graphicData uri="http://schemas.openxmlformats.org/drawingml/2006/table">
            <a:tbl>
              <a:tblPr>
                <a:tableStyleId>{5C22544A-7EE6-4342-B048-85BDC9FD1C3A}</a:tableStyleId>
              </a:tblPr>
              <a:tblGrid>
                <a:gridCol w="1291390">
                  <a:extLst>
                    <a:ext uri="{9D8B030D-6E8A-4147-A177-3AD203B41FA5}">
                      <a16:colId xmlns:a16="http://schemas.microsoft.com/office/drawing/2014/main" val="20000"/>
                    </a:ext>
                  </a:extLst>
                </a:gridCol>
              </a:tblGrid>
              <a:tr h="312684">
                <a:tc>
                  <a:txBody>
                    <a:bodyPr/>
                    <a:lstStyle/>
                    <a:p>
                      <a:pPr algn="ctr" fontAlgn="b"/>
                      <a:r>
                        <a:rPr lang="en-US" sz="1800" b="1" u="none" strike="noStrike" dirty="0">
                          <a:effectLst/>
                        </a:rPr>
                        <a:t>Difference</a:t>
                      </a:r>
                      <a:endParaRPr lang="en-US" sz="1800" b="1" i="0" u="none" strike="noStrike" dirty="0">
                        <a:solidFill>
                          <a:srgbClr val="000000"/>
                        </a:solidFill>
                        <a:effectLst/>
                        <a:latin typeface="Calibri"/>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444421">
                <a:tc>
                  <a:txBody>
                    <a:bodyPr/>
                    <a:lstStyle/>
                    <a:p>
                      <a:pPr algn="ctr" fontAlgn="b"/>
                      <a:r>
                        <a:rPr lang="en-US" sz="1800" b="1" i="0" u="none" strike="noStrike" dirty="0">
                          <a:solidFill>
                            <a:schemeClr val="accent1"/>
                          </a:solidFill>
                          <a:effectLst/>
                          <a:latin typeface="Calibri" panose="020F0502020204030204" pitchFamily="34" charset="0"/>
                        </a:rPr>
                        <a:t>+47%</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563418">
                <a:tc>
                  <a:txBody>
                    <a:bodyPr/>
                    <a:lstStyle/>
                    <a:p>
                      <a:pPr algn="ctr" fontAlgn="b"/>
                      <a:r>
                        <a:rPr lang="en-US" sz="1800" b="1" i="0" u="none" strike="noStrike" dirty="0">
                          <a:solidFill>
                            <a:schemeClr val="accent1"/>
                          </a:solidFill>
                          <a:effectLst/>
                          <a:latin typeface="Calibri" panose="020F0502020204030204" pitchFamily="34" charset="0"/>
                        </a:rPr>
                        <a:t>+26%</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35709">
                <a:tc>
                  <a:txBody>
                    <a:bodyPr/>
                    <a:lstStyle/>
                    <a:p>
                      <a:pPr algn="ctr" fontAlgn="b"/>
                      <a:r>
                        <a:rPr lang="en-US" sz="1800" b="1" i="0" u="none" strike="noStrike" dirty="0">
                          <a:solidFill>
                            <a:schemeClr val="accent1"/>
                          </a:solidFill>
                          <a:effectLst/>
                          <a:latin typeface="Calibri" panose="020F0502020204030204" pitchFamily="34" charset="0"/>
                        </a:rPr>
                        <a:t>+25%</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563418">
                <a:tc>
                  <a:txBody>
                    <a:bodyPr/>
                    <a:lstStyle/>
                    <a:p>
                      <a:pPr algn="ctr" fontAlgn="b"/>
                      <a:r>
                        <a:rPr lang="en-US" sz="1800" b="1" i="0" u="none" strike="noStrike" dirty="0">
                          <a:solidFill>
                            <a:schemeClr val="accent1"/>
                          </a:solidFill>
                          <a:effectLst/>
                          <a:latin typeface="Calibri" panose="020F0502020204030204" pitchFamily="34" charset="0"/>
                        </a:rPr>
                        <a:t>+10%</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544946">
                <a:tc>
                  <a:txBody>
                    <a:bodyPr/>
                    <a:lstStyle/>
                    <a:p>
                      <a:pPr algn="ctr" fontAlgn="b"/>
                      <a:r>
                        <a:rPr lang="en-US" sz="1800" b="1" i="0" u="none" strike="noStrike" dirty="0">
                          <a:solidFill>
                            <a:schemeClr val="accent1"/>
                          </a:solidFill>
                          <a:effectLst/>
                          <a:latin typeface="Calibri" panose="020F0502020204030204" pitchFamily="34" charset="0"/>
                        </a:rPr>
                        <a:t>+6%</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544945">
                <a:tc>
                  <a:txBody>
                    <a:bodyPr/>
                    <a:lstStyle/>
                    <a:p>
                      <a:pPr algn="ctr" fontAlgn="b"/>
                      <a:r>
                        <a:rPr lang="en-US" sz="1800" b="1" i="0" u="none" strike="noStrike" dirty="0">
                          <a:solidFill>
                            <a:schemeClr val="tx1"/>
                          </a:solidFill>
                          <a:effectLst/>
                          <a:latin typeface="Calibri" panose="020F0502020204030204" pitchFamily="34" charset="0"/>
                        </a:rPr>
                        <a:t>0%</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554182">
                <a:tc>
                  <a:txBody>
                    <a:bodyPr/>
                    <a:lstStyle/>
                    <a:p>
                      <a:pPr algn="ctr" fontAlgn="b"/>
                      <a:r>
                        <a:rPr lang="en-US" sz="1800" b="1" i="0" u="none" strike="noStrike" dirty="0">
                          <a:solidFill>
                            <a:schemeClr val="accent4"/>
                          </a:solidFill>
                          <a:effectLst/>
                          <a:latin typeface="Calibri" panose="020F0502020204030204" pitchFamily="34" charset="0"/>
                        </a:rPr>
                        <a:t>-42%</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r h="554182">
                <a:tc>
                  <a:txBody>
                    <a:bodyPr/>
                    <a:lstStyle/>
                    <a:p>
                      <a:pPr algn="ctr" fontAlgn="b"/>
                      <a:r>
                        <a:rPr lang="en-US" sz="1800" b="1" i="0" u="none" strike="noStrike" dirty="0">
                          <a:solidFill>
                            <a:schemeClr val="accent4"/>
                          </a:solidFill>
                          <a:effectLst/>
                          <a:latin typeface="Calibri" panose="020F0502020204030204" pitchFamily="34" charset="0"/>
                        </a:rPr>
                        <a:t>-42%</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8"/>
                  </a:ext>
                </a:extLst>
              </a:tr>
            </a:tbl>
          </a:graphicData>
        </a:graphic>
      </p:graphicFrame>
      <p:sp>
        <p:nvSpPr>
          <p:cNvPr id="7" name="Title 6">
            <a:extLst>
              <a:ext uri="{FF2B5EF4-FFF2-40B4-BE49-F238E27FC236}">
                <a16:creationId xmlns:a16="http://schemas.microsoft.com/office/drawing/2014/main" id="{E0E514F5-B5F9-FDC4-29E3-9FB882DB051C}"/>
              </a:ext>
            </a:extLst>
          </p:cNvPr>
          <p:cNvSpPr>
            <a:spLocks noGrp="1"/>
          </p:cNvSpPr>
          <p:nvPr>
            <p:ph type="title"/>
          </p:nvPr>
        </p:nvSpPr>
        <p:spPr/>
        <p:txBody>
          <a:bodyPr>
            <a:normAutofit fontScale="90000"/>
          </a:bodyPr>
          <a:lstStyle/>
          <a:p>
            <a:r>
              <a:rPr lang="en-US" dirty="0"/>
              <a:t>They reject characterizations of controlled burns as “destructive” or putting people and property at risk.</a:t>
            </a:r>
          </a:p>
        </p:txBody>
      </p:sp>
    </p:spTree>
    <p:extLst>
      <p:ext uri="{BB962C8B-B14F-4D97-AF65-F5344CB8AC3E}">
        <p14:creationId xmlns:p14="http://schemas.microsoft.com/office/powerpoint/2010/main" val="30399110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4E944-3FF4-4874-9078-EAFEBD1C0F3C}"/>
              </a:ext>
            </a:extLst>
          </p:cNvPr>
          <p:cNvSpPr>
            <a:spLocks noGrp="1"/>
          </p:cNvSpPr>
          <p:nvPr>
            <p:ph type="title"/>
          </p:nvPr>
        </p:nvSpPr>
        <p:spPr/>
        <p:txBody>
          <a:bodyPr/>
          <a:lstStyle/>
          <a:p>
            <a:r>
              <a:rPr lang="en-US" dirty="0"/>
              <a:t>Views of Beneficial Fire</a:t>
            </a:r>
          </a:p>
        </p:txBody>
      </p:sp>
    </p:spTree>
    <p:extLst>
      <p:ext uri="{BB962C8B-B14F-4D97-AF65-F5344CB8AC3E}">
        <p14:creationId xmlns:p14="http://schemas.microsoft.com/office/powerpoint/2010/main" val="28066207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a:extLst>
              <a:ext uri="{FF2B5EF4-FFF2-40B4-BE49-F238E27FC236}">
                <a16:creationId xmlns:a16="http://schemas.microsoft.com/office/drawing/2014/main" id="{C96C0755-2826-49AF-9AD3-4678027A1ACF}"/>
              </a:ext>
            </a:extLst>
          </p:cNvPr>
          <p:cNvSpPr>
            <a:spLocks noGrp="1"/>
          </p:cNvSpPr>
          <p:nvPr>
            <p:ph type="body" sz="quarter" idx="10"/>
          </p:nvPr>
        </p:nvSpPr>
        <p:spPr/>
        <p:txBody>
          <a:bodyPr/>
          <a:lstStyle/>
          <a:p>
            <a:r>
              <a:rPr lang="en-US" dirty="0"/>
              <a:t>Q6. Does this sound like something you would support or oppose? </a:t>
            </a:r>
          </a:p>
        </p:txBody>
      </p:sp>
      <p:graphicFrame>
        <p:nvGraphicFramePr>
          <p:cNvPr id="4" name="Chart 3">
            <a:extLst>
              <a:ext uri="{FF2B5EF4-FFF2-40B4-BE49-F238E27FC236}">
                <a16:creationId xmlns:a16="http://schemas.microsoft.com/office/drawing/2014/main" id="{6B5BB6D6-A570-4CCA-920A-EFA661B11950}"/>
              </a:ext>
            </a:extLst>
          </p:cNvPr>
          <p:cNvGraphicFramePr/>
          <p:nvPr>
            <p:extLst>
              <p:ext uri="{D42A27DB-BD31-4B8C-83A1-F6EECF244321}">
                <p14:modId xmlns:p14="http://schemas.microsoft.com/office/powerpoint/2010/main" val="2300617772"/>
              </p:ext>
            </p:extLst>
          </p:nvPr>
        </p:nvGraphicFramePr>
        <p:xfrm>
          <a:off x="586786" y="3030311"/>
          <a:ext cx="7674864" cy="3466495"/>
        </p:xfrm>
        <a:graphic>
          <a:graphicData uri="http://schemas.openxmlformats.org/drawingml/2006/chart">
            <c:chart xmlns:c="http://schemas.openxmlformats.org/drawingml/2006/chart" xmlns:r="http://schemas.openxmlformats.org/officeDocument/2006/relationships" r:id="rId2"/>
          </a:graphicData>
        </a:graphic>
      </p:graphicFrame>
      <p:grpSp>
        <p:nvGrpSpPr>
          <p:cNvPr id="5" name="Group 4">
            <a:extLst>
              <a:ext uri="{FF2B5EF4-FFF2-40B4-BE49-F238E27FC236}">
                <a16:creationId xmlns:a16="http://schemas.microsoft.com/office/drawing/2014/main" id="{AFFE17CC-74AA-0344-6BD7-D08DAFB21D3D}"/>
              </a:ext>
            </a:extLst>
          </p:cNvPr>
          <p:cNvGrpSpPr/>
          <p:nvPr/>
        </p:nvGrpSpPr>
        <p:grpSpPr>
          <a:xfrm>
            <a:off x="3674689" y="4491390"/>
            <a:ext cx="1037154" cy="839259"/>
            <a:chOff x="6549505" y="3875268"/>
            <a:chExt cx="1037154" cy="1014229"/>
          </a:xfrm>
        </p:grpSpPr>
        <p:sp>
          <p:nvSpPr>
            <p:cNvPr id="8" name="TextBox 7">
              <a:extLst>
                <a:ext uri="{FF2B5EF4-FFF2-40B4-BE49-F238E27FC236}">
                  <a16:creationId xmlns:a16="http://schemas.microsoft.com/office/drawing/2014/main" id="{64B1F797-2B41-49A7-9E03-546F3143045D}"/>
                </a:ext>
              </a:extLst>
            </p:cNvPr>
            <p:cNvSpPr txBox="1"/>
            <p:nvPr/>
          </p:nvSpPr>
          <p:spPr>
            <a:xfrm>
              <a:off x="6549505" y="3881271"/>
              <a:ext cx="1037154" cy="994945"/>
            </a:xfrm>
            <a:prstGeom prst="rect">
              <a:avLst/>
            </a:prstGeom>
            <a:noFill/>
          </p:spPr>
          <p:txBody>
            <a:bodyPr wrap="square" rtlCol="0">
              <a:spAutoFit/>
            </a:bodyPr>
            <a:lstStyle/>
            <a:p>
              <a:pPr algn="ctr">
                <a:lnSpc>
                  <a:spcPts val="1900"/>
                </a:lnSpc>
              </a:pPr>
              <a:r>
                <a:rPr lang="en-US" b="1" dirty="0">
                  <a:solidFill>
                    <a:schemeClr val="accent4"/>
                  </a:solidFill>
                </a:rPr>
                <a:t>Total Oppose</a:t>
              </a:r>
              <a:br>
                <a:rPr lang="en-US" b="1" dirty="0">
                  <a:solidFill>
                    <a:schemeClr val="accent4"/>
                  </a:solidFill>
                </a:rPr>
              </a:br>
              <a:r>
                <a:rPr lang="en-US" b="1" dirty="0">
                  <a:solidFill>
                    <a:schemeClr val="accent4"/>
                  </a:solidFill>
                </a:rPr>
                <a:t>12%</a:t>
              </a:r>
            </a:p>
          </p:txBody>
        </p:sp>
        <p:cxnSp>
          <p:nvCxnSpPr>
            <p:cNvPr id="10" name="Straight Connector 9">
              <a:extLst>
                <a:ext uri="{FF2B5EF4-FFF2-40B4-BE49-F238E27FC236}">
                  <a16:creationId xmlns:a16="http://schemas.microsoft.com/office/drawing/2014/main" id="{A0341E86-65FA-C470-8CEA-CDAA398B6D7B}"/>
                </a:ext>
              </a:extLst>
            </p:cNvPr>
            <p:cNvCxnSpPr>
              <a:cxnSpLocks/>
            </p:cNvCxnSpPr>
            <p:nvPr/>
          </p:nvCxnSpPr>
          <p:spPr>
            <a:xfrm>
              <a:off x="6574981" y="3875268"/>
              <a:ext cx="0" cy="1014229"/>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3" name="Group 2">
            <a:extLst>
              <a:ext uri="{FF2B5EF4-FFF2-40B4-BE49-F238E27FC236}">
                <a16:creationId xmlns:a16="http://schemas.microsoft.com/office/drawing/2014/main" id="{1FFA0341-72B7-B444-DAD8-73B3F1133B41}"/>
              </a:ext>
            </a:extLst>
          </p:cNvPr>
          <p:cNvGrpSpPr/>
          <p:nvPr/>
        </p:nvGrpSpPr>
        <p:grpSpPr>
          <a:xfrm>
            <a:off x="7595662" y="3118419"/>
            <a:ext cx="1033272" cy="860091"/>
            <a:chOff x="6553387" y="2276137"/>
            <a:chExt cx="1033272" cy="1039404"/>
          </a:xfrm>
        </p:grpSpPr>
        <p:sp>
          <p:nvSpPr>
            <p:cNvPr id="7" name="TextBox 6">
              <a:extLst>
                <a:ext uri="{FF2B5EF4-FFF2-40B4-BE49-F238E27FC236}">
                  <a16:creationId xmlns:a16="http://schemas.microsoft.com/office/drawing/2014/main" id="{25BE03FF-E80A-40F3-B78A-9C945BEE7418}"/>
                </a:ext>
              </a:extLst>
            </p:cNvPr>
            <p:cNvSpPr txBox="1"/>
            <p:nvPr/>
          </p:nvSpPr>
          <p:spPr>
            <a:xfrm>
              <a:off x="6553387" y="2276137"/>
              <a:ext cx="1033272" cy="994945"/>
            </a:xfrm>
            <a:prstGeom prst="rect">
              <a:avLst/>
            </a:prstGeom>
            <a:noFill/>
          </p:spPr>
          <p:txBody>
            <a:bodyPr wrap="square" rtlCol="0">
              <a:spAutoFit/>
            </a:bodyPr>
            <a:lstStyle/>
            <a:p>
              <a:pPr algn="ctr">
                <a:lnSpc>
                  <a:spcPts val="1900"/>
                </a:lnSpc>
              </a:pPr>
              <a:r>
                <a:rPr lang="en-US" b="1" dirty="0">
                  <a:solidFill>
                    <a:schemeClr val="accent1"/>
                  </a:solidFill>
                </a:rPr>
                <a:t>Total Support</a:t>
              </a:r>
              <a:br>
                <a:rPr lang="en-US" b="1" dirty="0">
                  <a:solidFill>
                    <a:schemeClr val="accent1"/>
                  </a:solidFill>
                </a:rPr>
              </a:br>
              <a:r>
                <a:rPr lang="en-US" b="1" dirty="0">
                  <a:solidFill>
                    <a:schemeClr val="accent1"/>
                  </a:solidFill>
                </a:rPr>
                <a:t>83%</a:t>
              </a:r>
            </a:p>
          </p:txBody>
        </p:sp>
        <p:cxnSp>
          <p:nvCxnSpPr>
            <p:cNvPr id="11" name="Straight Connector 10">
              <a:extLst>
                <a:ext uri="{FF2B5EF4-FFF2-40B4-BE49-F238E27FC236}">
                  <a16:creationId xmlns:a16="http://schemas.microsoft.com/office/drawing/2014/main" id="{6F45F798-2C4A-6385-E35B-E820CF356D73}"/>
                </a:ext>
              </a:extLst>
            </p:cNvPr>
            <p:cNvCxnSpPr>
              <a:cxnSpLocks/>
            </p:cNvCxnSpPr>
            <p:nvPr/>
          </p:nvCxnSpPr>
          <p:spPr>
            <a:xfrm>
              <a:off x="6574981" y="2301312"/>
              <a:ext cx="0" cy="1014229"/>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12" name="TextBox 11">
            <a:extLst>
              <a:ext uri="{FF2B5EF4-FFF2-40B4-BE49-F238E27FC236}">
                <a16:creationId xmlns:a16="http://schemas.microsoft.com/office/drawing/2014/main" id="{224B30C2-64FC-60DC-3988-4BA59C947501}"/>
              </a:ext>
            </a:extLst>
          </p:cNvPr>
          <p:cNvSpPr txBox="1"/>
          <p:nvPr/>
        </p:nvSpPr>
        <p:spPr>
          <a:xfrm>
            <a:off x="444363" y="1446894"/>
            <a:ext cx="8255273" cy="1477328"/>
          </a:xfrm>
          <a:prstGeom prst="rect">
            <a:avLst/>
          </a:prstGeom>
          <a:solidFill>
            <a:schemeClr val="accent6">
              <a:lumMod val="20000"/>
              <a:lumOff val="80000"/>
            </a:schemeClr>
          </a:solidFill>
          <a:ln>
            <a:solidFill>
              <a:schemeClr val="accent1"/>
            </a:solidFill>
          </a:ln>
        </p:spPr>
        <p:txBody>
          <a:bodyPr wrap="square">
            <a:spAutoFit/>
          </a:bodyPr>
          <a:lstStyle/>
          <a:p>
            <a:pPr marR="0" lvl="0" algn="just">
              <a:lnSpc>
                <a:spcPts val="1800"/>
              </a:lnSpc>
              <a:spcBef>
                <a:spcPts val="0"/>
              </a:spcBef>
              <a:spcAft>
                <a:spcPts val="0"/>
              </a:spcAft>
              <a:tabLst>
                <a:tab pos="4114800" algn="l"/>
                <a:tab pos="5943600" algn="r"/>
                <a:tab pos="6400800" algn="r"/>
              </a:tabLst>
            </a:pPr>
            <a:r>
              <a:rPr lang="en-US" sz="1700" dirty="0">
                <a:effectLst/>
                <a:latin typeface="+mj-lt"/>
                <a:ea typeface="Times New Roman" panose="02020603050405020304" pitchFamily="18" charset="0"/>
              </a:rPr>
              <a:t>Some people have proposed increasing the use of what they call “beneficial fire” to reduce wildfire risk, protect water quality and improve wildlife habitat. Beneficial fire includes both:</a:t>
            </a:r>
          </a:p>
          <a:p>
            <a:pPr marL="457200" marR="0" algn="just">
              <a:lnSpc>
                <a:spcPts val="1800"/>
              </a:lnSpc>
              <a:spcBef>
                <a:spcPts val="0"/>
              </a:spcBef>
              <a:spcAft>
                <a:spcPts val="0"/>
              </a:spcAft>
              <a:tabLst>
                <a:tab pos="4114800" algn="l"/>
                <a:tab pos="5943600" algn="r"/>
                <a:tab pos="6400800" algn="r"/>
              </a:tabLst>
            </a:pPr>
            <a:r>
              <a:rPr lang="en-US" sz="1700" dirty="0">
                <a:effectLst/>
                <a:latin typeface="+mj-lt"/>
                <a:ea typeface="Times New Roman" panose="02020603050405020304" pitchFamily="18" charset="0"/>
              </a:rPr>
              <a:t> </a:t>
            </a:r>
          </a:p>
          <a:p>
            <a:pPr marL="342900" marR="0" lvl="0" indent="-342900" algn="just">
              <a:lnSpc>
                <a:spcPts val="1800"/>
              </a:lnSpc>
              <a:spcBef>
                <a:spcPts val="0"/>
              </a:spcBef>
              <a:spcAft>
                <a:spcPts val="0"/>
              </a:spcAft>
              <a:buFont typeface="Symbol" panose="05050102010706020507" pitchFamily="18" charset="2"/>
              <a:buChar char=""/>
              <a:tabLst>
                <a:tab pos="4114800" algn="l"/>
                <a:tab pos="5943600" algn="r"/>
                <a:tab pos="6400800" algn="r"/>
              </a:tabLst>
            </a:pPr>
            <a:r>
              <a:rPr lang="en-US" sz="1700" dirty="0">
                <a:effectLst/>
                <a:latin typeface="+mj-lt"/>
                <a:ea typeface="Times New Roman" panose="02020603050405020304" pitchFamily="18" charset="0"/>
              </a:rPr>
              <a:t>Intentionally set and professionally managed controlled burns, and</a:t>
            </a:r>
          </a:p>
          <a:p>
            <a:pPr marL="342900" marR="0" lvl="0" indent="-342900" algn="just">
              <a:lnSpc>
                <a:spcPts val="1800"/>
              </a:lnSpc>
              <a:spcBef>
                <a:spcPts val="0"/>
              </a:spcBef>
              <a:spcAft>
                <a:spcPts val="0"/>
              </a:spcAft>
              <a:buFont typeface="Symbol" panose="05050102010706020507" pitchFamily="18" charset="2"/>
              <a:buChar char=""/>
              <a:tabLst>
                <a:tab pos="4114800" algn="l"/>
                <a:tab pos="5943600" algn="r"/>
                <a:tab pos="6400800" algn="r"/>
              </a:tabLst>
            </a:pPr>
            <a:r>
              <a:rPr lang="en-US" sz="1700" dirty="0">
                <a:effectLst/>
                <a:latin typeface="+mj-lt"/>
                <a:ea typeface="Times New Roman" panose="02020603050405020304" pitchFamily="18" charset="0"/>
              </a:rPr>
              <a:t>Letting naturally occurring wildfires burn when experts determine that they can promote forest health without threatening lives or property.</a:t>
            </a:r>
          </a:p>
        </p:txBody>
      </p:sp>
      <p:sp>
        <p:nvSpPr>
          <p:cNvPr id="14" name="Title 13">
            <a:extLst>
              <a:ext uri="{FF2B5EF4-FFF2-40B4-BE49-F238E27FC236}">
                <a16:creationId xmlns:a16="http://schemas.microsoft.com/office/drawing/2014/main" id="{2BBA8B1E-6087-E318-C8E4-A05D0199BB29}"/>
              </a:ext>
            </a:extLst>
          </p:cNvPr>
          <p:cNvSpPr>
            <a:spLocks noGrp="1"/>
          </p:cNvSpPr>
          <p:nvPr>
            <p:ph type="title"/>
          </p:nvPr>
        </p:nvSpPr>
        <p:spPr/>
        <p:txBody>
          <a:bodyPr/>
          <a:lstStyle/>
          <a:p>
            <a:r>
              <a:rPr lang="en-US" dirty="0"/>
              <a:t>Support for beneficial fire is extremely broad, with nearly half “strongly” in support.</a:t>
            </a:r>
          </a:p>
        </p:txBody>
      </p:sp>
    </p:spTree>
    <p:extLst>
      <p:ext uri="{BB962C8B-B14F-4D97-AF65-F5344CB8AC3E}">
        <p14:creationId xmlns:p14="http://schemas.microsoft.com/office/powerpoint/2010/main" val="19338397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3424398F-4525-0984-692D-52A558D10D8C}"/>
              </a:ext>
            </a:extLst>
          </p:cNvPr>
          <p:cNvSpPr>
            <a:spLocks noGrp="1"/>
          </p:cNvSpPr>
          <p:nvPr>
            <p:ph type="body" sz="quarter" idx="10"/>
          </p:nvPr>
        </p:nvSpPr>
        <p:spPr/>
        <p:txBody>
          <a:bodyPr/>
          <a:lstStyle/>
          <a:p>
            <a:r>
              <a:rPr lang="en-US" dirty="0"/>
              <a:t>Q6. Does this sound like something you would support or oppose? </a:t>
            </a:r>
          </a:p>
        </p:txBody>
      </p:sp>
      <p:graphicFrame>
        <p:nvGraphicFramePr>
          <p:cNvPr id="6" name="Chart 5">
            <a:extLst>
              <a:ext uri="{FF2B5EF4-FFF2-40B4-BE49-F238E27FC236}">
                <a16:creationId xmlns:a16="http://schemas.microsoft.com/office/drawing/2014/main" id="{566806E7-EEBD-ABED-DD4C-40F1EC4850DF}"/>
              </a:ext>
            </a:extLst>
          </p:cNvPr>
          <p:cNvGraphicFramePr/>
          <p:nvPr>
            <p:extLst>
              <p:ext uri="{D42A27DB-BD31-4B8C-83A1-F6EECF244321}">
                <p14:modId xmlns:p14="http://schemas.microsoft.com/office/powerpoint/2010/main" val="4226663979"/>
              </p:ext>
            </p:extLst>
          </p:nvPr>
        </p:nvGraphicFramePr>
        <p:xfrm>
          <a:off x="92363" y="1634836"/>
          <a:ext cx="7754999" cy="469357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able 6">
            <a:extLst>
              <a:ext uri="{FF2B5EF4-FFF2-40B4-BE49-F238E27FC236}">
                <a16:creationId xmlns:a16="http://schemas.microsoft.com/office/drawing/2014/main" id="{E8501130-7122-25F2-9BBB-EA89046F55DC}"/>
              </a:ext>
            </a:extLst>
          </p:cNvPr>
          <p:cNvGraphicFramePr>
            <a:graphicFrameLocks noGrp="1"/>
          </p:cNvGraphicFramePr>
          <p:nvPr>
            <p:extLst>
              <p:ext uri="{D42A27DB-BD31-4B8C-83A1-F6EECF244321}">
                <p14:modId xmlns:p14="http://schemas.microsoft.com/office/powerpoint/2010/main" val="2620018205"/>
              </p:ext>
            </p:extLst>
          </p:nvPr>
        </p:nvGraphicFramePr>
        <p:xfrm>
          <a:off x="7872182" y="1783035"/>
          <a:ext cx="1107376" cy="4349910"/>
        </p:xfrm>
        <a:graphic>
          <a:graphicData uri="http://schemas.openxmlformats.org/drawingml/2006/table">
            <a:tbl>
              <a:tblPr>
                <a:tableStyleId>{5C22544A-7EE6-4342-B048-85BDC9FD1C3A}</a:tableStyleId>
              </a:tblPr>
              <a:tblGrid>
                <a:gridCol w="599981">
                  <a:extLst>
                    <a:ext uri="{9D8B030D-6E8A-4147-A177-3AD203B41FA5}">
                      <a16:colId xmlns:a16="http://schemas.microsoft.com/office/drawing/2014/main" val="20000"/>
                    </a:ext>
                  </a:extLst>
                </a:gridCol>
                <a:gridCol w="507395">
                  <a:extLst>
                    <a:ext uri="{9D8B030D-6E8A-4147-A177-3AD203B41FA5}">
                      <a16:colId xmlns:a16="http://schemas.microsoft.com/office/drawing/2014/main" val="2621941874"/>
                    </a:ext>
                  </a:extLst>
                </a:gridCol>
              </a:tblGrid>
              <a:tr h="0">
                <a:tc>
                  <a:txBody>
                    <a:bodyPr/>
                    <a:lstStyle/>
                    <a:p>
                      <a:pPr algn="ctr" fontAlgn="b">
                        <a:lnSpc>
                          <a:spcPts val="1700"/>
                        </a:lnSpc>
                      </a:pPr>
                      <a:r>
                        <a:rPr lang="en-US" sz="1700" b="1" i="0" u="none" strike="noStrike" dirty="0">
                          <a:solidFill>
                            <a:schemeClr val="accent1"/>
                          </a:solidFill>
                          <a:effectLst/>
                          <a:latin typeface="+mn-lt"/>
                        </a:rPr>
                        <a:t>Total Supp.</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lnSpc>
                          <a:spcPts val="1700"/>
                        </a:lnSpc>
                      </a:pPr>
                      <a:r>
                        <a:rPr lang="en-US" sz="1700" b="1" i="0" u="none" strike="noStrike" dirty="0">
                          <a:solidFill>
                            <a:schemeClr val="accent4"/>
                          </a:solidFill>
                          <a:effectLst/>
                          <a:latin typeface="+mn-lt"/>
                        </a:rPr>
                        <a:t>Total Opp.</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97167">
                <a:tc>
                  <a:txBody>
                    <a:bodyPr/>
                    <a:lstStyle/>
                    <a:p>
                      <a:pPr algn="ctr" fontAlgn="b"/>
                      <a:r>
                        <a:rPr lang="en-US" sz="1800" b="1" i="0" u="none" strike="noStrike" dirty="0">
                          <a:solidFill>
                            <a:schemeClr val="accent1"/>
                          </a:solidFill>
                          <a:effectLst/>
                          <a:latin typeface="Calibri" panose="020F0502020204030204" pitchFamily="34" charset="0"/>
                        </a:rPr>
                        <a:t>79%</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dirty="0">
                          <a:solidFill>
                            <a:schemeClr val="accent4"/>
                          </a:solidFill>
                          <a:effectLst/>
                          <a:latin typeface="Calibri" panose="020F0502020204030204" pitchFamily="34" charset="0"/>
                        </a:rPr>
                        <a:t>16%</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46903897"/>
                  </a:ext>
                </a:extLst>
              </a:tr>
              <a:tr h="387928">
                <a:tc>
                  <a:txBody>
                    <a:bodyPr/>
                    <a:lstStyle/>
                    <a:p>
                      <a:pPr algn="ctr" fontAlgn="b"/>
                      <a:r>
                        <a:rPr lang="en-US" sz="1800" b="1" i="0" u="none" strike="noStrike">
                          <a:solidFill>
                            <a:schemeClr val="accent1"/>
                          </a:solidFill>
                          <a:effectLst/>
                          <a:latin typeface="Calibri" panose="020F0502020204030204" pitchFamily="34" charset="0"/>
                        </a:rPr>
                        <a:t>85%</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dirty="0">
                          <a:solidFill>
                            <a:schemeClr val="accent4"/>
                          </a:solidFill>
                          <a:effectLst/>
                          <a:latin typeface="Calibri" panose="020F0502020204030204" pitchFamily="34" charset="0"/>
                        </a:rPr>
                        <a:t>10%</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479139327"/>
                  </a:ext>
                </a:extLst>
              </a:tr>
              <a:tr h="397163">
                <a:tc>
                  <a:txBody>
                    <a:bodyPr/>
                    <a:lstStyle/>
                    <a:p>
                      <a:pPr algn="ctr" fontAlgn="b"/>
                      <a:r>
                        <a:rPr lang="en-US" sz="1800" b="1" i="0" u="none" strike="noStrike">
                          <a:solidFill>
                            <a:schemeClr val="accent1"/>
                          </a:solidFill>
                          <a:effectLst/>
                          <a:latin typeface="Calibri" panose="020F0502020204030204" pitchFamily="34" charset="0"/>
                        </a:rPr>
                        <a:t>86%</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a:solidFill>
                            <a:schemeClr val="accent4"/>
                          </a:solidFill>
                          <a:effectLst/>
                          <a:latin typeface="Calibri" panose="020F0502020204030204" pitchFamily="34" charset="0"/>
                        </a:rPr>
                        <a:t>11%</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89782285"/>
                  </a:ext>
                </a:extLst>
              </a:tr>
              <a:tr h="415637">
                <a:tc>
                  <a:txBody>
                    <a:bodyPr/>
                    <a:lstStyle/>
                    <a:p>
                      <a:pPr algn="ctr" fontAlgn="b"/>
                      <a:r>
                        <a:rPr lang="en-US" sz="1800" b="1" i="0" u="none" strike="noStrike">
                          <a:solidFill>
                            <a:schemeClr val="accent1"/>
                          </a:solidFill>
                          <a:effectLst/>
                          <a:latin typeface="Calibri" panose="020F0502020204030204" pitchFamily="34" charset="0"/>
                        </a:rPr>
                        <a:t>86%</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dirty="0">
                          <a:solidFill>
                            <a:schemeClr val="accent4"/>
                          </a:solidFill>
                          <a:effectLst/>
                          <a:latin typeface="Calibri" panose="020F0502020204030204" pitchFamily="34" charset="0"/>
                        </a:rPr>
                        <a:t>10%</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249864127"/>
                  </a:ext>
                </a:extLst>
              </a:tr>
              <a:tr h="378308">
                <a:tc>
                  <a:txBody>
                    <a:bodyPr/>
                    <a:lstStyle/>
                    <a:p>
                      <a:pPr algn="ctr" fontAlgn="b"/>
                      <a:endParaRPr lang="en-US" sz="1800" b="1" i="0" u="none" strike="noStrike">
                        <a:solidFill>
                          <a:schemeClr val="accent1"/>
                        </a:solidFill>
                        <a:effectLst/>
                        <a:latin typeface="Calibri" panose="020F0502020204030204" pitchFamily="34" charset="0"/>
                      </a:endParaRP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800" b="1" i="0" u="none" strike="noStrike">
                        <a:solidFill>
                          <a:schemeClr val="accent4"/>
                        </a:solidFill>
                        <a:effectLst/>
                        <a:latin typeface="Calibri" panose="020F0502020204030204" pitchFamily="34" charset="0"/>
                      </a:endParaRP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820437802"/>
                  </a:ext>
                </a:extLst>
              </a:tr>
              <a:tr h="425255">
                <a:tc>
                  <a:txBody>
                    <a:bodyPr/>
                    <a:lstStyle/>
                    <a:p>
                      <a:pPr algn="ctr" fontAlgn="b"/>
                      <a:r>
                        <a:rPr lang="en-US" sz="1800" b="1" i="0" u="none" strike="noStrike">
                          <a:solidFill>
                            <a:schemeClr val="accent1"/>
                          </a:solidFill>
                          <a:effectLst/>
                          <a:latin typeface="Calibri" panose="020F0502020204030204" pitchFamily="34" charset="0"/>
                        </a:rPr>
                        <a:t>88%</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dirty="0">
                          <a:solidFill>
                            <a:schemeClr val="accent4"/>
                          </a:solidFill>
                          <a:effectLst/>
                          <a:latin typeface="Calibri" panose="020F0502020204030204" pitchFamily="34" charset="0"/>
                        </a:rPr>
                        <a:t>9%</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428977085"/>
                  </a:ext>
                </a:extLst>
              </a:tr>
              <a:tr h="378308">
                <a:tc>
                  <a:txBody>
                    <a:bodyPr/>
                    <a:lstStyle/>
                    <a:p>
                      <a:pPr algn="ctr" fontAlgn="b"/>
                      <a:endParaRPr lang="en-US" sz="1800" b="1" i="0" u="none" strike="noStrike">
                        <a:solidFill>
                          <a:schemeClr val="accent1"/>
                        </a:solidFill>
                        <a:effectLst/>
                        <a:latin typeface="Calibri" panose="020F0502020204030204" pitchFamily="34" charset="0"/>
                      </a:endParaRP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endParaRPr lang="en-US" sz="1800" b="1" i="0" u="none" strike="noStrike">
                        <a:solidFill>
                          <a:schemeClr val="accent4"/>
                        </a:solidFill>
                        <a:effectLst/>
                        <a:latin typeface="Calibri" panose="020F0502020204030204" pitchFamily="34" charset="0"/>
                      </a:endParaRP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749500679"/>
                  </a:ext>
                </a:extLst>
              </a:tr>
              <a:tr h="397547">
                <a:tc>
                  <a:txBody>
                    <a:bodyPr/>
                    <a:lstStyle/>
                    <a:p>
                      <a:pPr algn="ctr" fontAlgn="b"/>
                      <a:r>
                        <a:rPr lang="en-US" sz="1800" b="1" i="0" u="none" strike="noStrike">
                          <a:solidFill>
                            <a:schemeClr val="accent1"/>
                          </a:solidFill>
                          <a:effectLst/>
                          <a:latin typeface="Calibri" panose="020F0502020204030204" pitchFamily="34" charset="0"/>
                        </a:rPr>
                        <a:t>88%</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a:solidFill>
                            <a:schemeClr val="accent4"/>
                          </a:solidFill>
                          <a:effectLst/>
                          <a:latin typeface="Calibri" panose="020F0502020204030204" pitchFamily="34" charset="0"/>
                        </a:rPr>
                        <a:t>10%</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195842972"/>
                  </a:ext>
                </a:extLst>
              </a:tr>
              <a:tr h="424872">
                <a:tc>
                  <a:txBody>
                    <a:bodyPr/>
                    <a:lstStyle/>
                    <a:p>
                      <a:pPr algn="ctr" fontAlgn="b"/>
                      <a:r>
                        <a:rPr lang="en-US" sz="1800" b="1" i="0" u="none" strike="noStrike">
                          <a:solidFill>
                            <a:schemeClr val="accent1"/>
                          </a:solidFill>
                          <a:effectLst/>
                          <a:latin typeface="Calibri" panose="020F0502020204030204" pitchFamily="34" charset="0"/>
                        </a:rPr>
                        <a:t>85%</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a:solidFill>
                            <a:schemeClr val="accent4"/>
                          </a:solidFill>
                          <a:effectLst/>
                          <a:latin typeface="Calibri" panose="020F0502020204030204" pitchFamily="34" charset="0"/>
                        </a:rPr>
                        <a:t>11%</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06400">
                <a:tc>
                  <a:txBody>
                    <a:bodyPr/>
                    <a:lstStyle/>
                    <a:p>
                      <a:pPr algn="ctr" fontAlgn="b"/>
                      <a:r>
                        <a:rPr lang="en-US" sz="1800" b="1" i="0" u="none" strike="noStrike">
                          <a:solidFill>
                            <a:schemeClr val="accent1"/>
                          </a:solidFill>
                          <a:effectLst/>
                          <a:latin typeface="Calibri" panose="020F0502020204030204" pitchFamily="34" charset="0"/>
                        </a:rPr>
                        <a:t>64%</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dirty="0">
                          <a:solidFill>
                            <a:schemeClr val="accent4"/>
                          </a:solidFill>
                          <a:effectLst/>
                          <a:latin typeface="Calibri" panose="020F0502020204030204" pitchFamily="34" charset="0"/>
                        </a:rPr>
                        <a:t>26%</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270942684"/>
                  </a:ext>
                </a:extLst>
              </a:tr>
            </a:tbl>
          </a:graphicData>
        </a:graphic>
      </p:graphicFrame>
      <p:sp>
        <p:nvSpPr>
          <p:cNvPr id="8" name="Rectangle 7">
            <a:extLst>
              <a:ext uri="{FF2B5EF4-FFF2-40B4-BE49-F238E27FC236}">
                <a16:creationId xmlns:a16="http://schemas.microsoft.com/office/drawing/2014/main" id="{791743B4-6BBD-FF42-43E2-5B927D0EAC21}"/>
              </a:ext>
            </a:extLst>
          </p:cNvPr>
          <p:cNvSpPr/>
          <p:nvPr/>
        </p:nvSpPr>
        <p:spPr>
          <a:xfrm>
            <a:off x="0" y="1431538"/>
            <a:ext cx="9144000" cy="313419"/>
          </a:xfrm>
          <a:prstGeom prst="rect">
            <a:avLst/>
          </a:prstGeom>
        </p:spPr>
        <p:txBody>
          <a:bodyPr wrap="square" anchor="ctr">
            <a:spAutoFit/>
          </a:bodyPr>
          <a:lstStyle/>
          <a:p>
            <a:pPr algn="ctr">
              <a:lnSpc>
                <a:spcPts val="1700"/>
              </a:lnSpc>
            </a:pPr>
            <a:r>
              <a:rPr lang="en-US" sz="1700" i="1" dirty="0"/>
              <a:t>Initial Vote by Type of Area, Wildland Urban Interface &amp; Controlled Burn Awareness</a:t>
            </a:r>
          </a:p>
        </p:txBody>
      </p:sp>
      <p:sp>
        <p:nvSpPr>
          <p:cNvPr id="4" name="Title 3">
            <a:extLst>
              <a:ext uri="{FF2B5EF4-FFF2-40B4-BE49-F238E27FC236}">
                <a16:creationId xmlns:a16="http://schemas.microsoft.com/office/drawing/2014/main" id="{2408E78D-E050-F710-64AC-BD3024D6F148}"/>
              </a:ext>
            </a:extLst>
          </p:cNvPr>
          <p:cNvSpPr>
            <a:spLocks noGrp="1"/>
          </p:cNvSpPr>
          <p:nvPr>
            <p:ph type="title"/>
          </p:nvPr>
        </p:nvSpPr>
        <p:spPr/>
        <p:txBody>
          <a:bodyPr>
            <a:normAutofit fontScale="90000"/>
          </a:bodyPr>
          <a:lstStyle/>
          <a:p>
            <a:r>
              <a:rPr lang="en-US" dirty="0"/>
              <a:t>Those in the wildland urban interface and those most familiar with controlled burns are especially strongly supportive.</a:t>
            </a:r>
          </a:p>
        </p:txBody>
      </p:sp>
      <p:cxnSp>
        <p:nvCxnSpPr>
          <p:cNvPr id="2" name="Straight Connector 1">
            <a:extLst>
              <a:ext uri="{FF2B5EF4-FFF2-40B4-BE49-F238E27FC236}">
                <a16:creationId xmlns:a16="http://schemas.microsoft.com/office/drawing/2014/main" id="{8EABB490-5F0D-1186-D21F-0A4EBFFB2719}"/>
              </a:ext>
            </a:extLst>
          </p:cNvPr>
          <p:cNvCxnSpPr>
            <a:cxnSpLocks/>
          </p:cNvCxnSpPr>
          <p:nvPr/>
        </p:nvCxnSpPr>
        <p:spPr>
          <a:xfrm>
            <a:off x="309612" y="3958329"/>
            <a:ext cx="8524776"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id="{31D5467B-33B4-5126-2169-C1D30CC6106D}"/>
              </a:ext>
            </a:extLst>
          </p:cNvPr>
          <p:cNvCxnSpPr>
            <a:cxnSpLocks/>
          </p:cNvCxnSpPr>
          <p:nvPr/>
        </p:nvCxnSpPr>
        <p:spPr>
          <a:xfrm>
            <a:off x="314234" y="4766509"/>
            <a:ext cx="8524776" cy="0"/>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61963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3424398F-4525-0984-692D-52A558D10D8C}"/>
              </a:ext>
            </a:extLst>
          </p:cNvPr>
          <p:cNvSpPr>
            <a:spLocks noGrp="1"/>
          </p:cNvSpPr>
          <p:nvPr>
            <p:ph type="body" sz="quarter" idx="10"/>
          </p:nvPr>
        </p:nvSpPr>
        <p:spPr/>
        <p:txBody>
          <a:bodyPr/>
          <a:lstStyle/>
          <a:p>
            <a:r>
              <a:rPr lang="en-US" dirty="0"/>
              <a:t>Q7.</a:t>
            </a:r>
          </a:p>
        </p:txBody>
      </p:sp>
      <p:graphicFrame>
        <p:nvGraphicFramePr>
          <p:cNvPr id="6" name="Chart 5">
            <a:extLst>
              <a:ext uri="{FF2B5EF4-FFF2-40B4-BE49-F238E27FC236}">
                <a16:creationId xmlns:a16="http://schemas.microsoft.com/office/drawing/2014/main" id="{566806E7-EEBD-ABED-DD4C-40F1EC4850DF}"/>
              </a:ext>
            </a:extLst>
          </p:cNvPr>
          <p:cNvGraphicFramePr/>
          <p:nvPr>
            <p:extLst>
              <p:ext uri="{D42A27DB-BD31-4B8C-83A1-F6EECF244321}">
                <p14:modId xmlns:p14="http://schemas.microsoft.com/office/powerpoint/2010/main" val="749561518"/>
              </p:ext>
            </p:extLst>
          </p:nvPr>
        </p:nvGraphicFramePr>
        <p:xfrm>
          <a:off x="-434109" y="2136969"/>
          <a:ext cx="8281472" cy="419144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able 6">
            <a:extLst>
              <a:ext uri="{FF2B5EF4-FFF2-40B4-BE49-F238E27FC236}">
                <a16:creationId xmlns:a16="http://schemas.microsoft.com/office/drawing/2014/main" id="{E8501130-7122-25F2-9BBB-EA89046F55DC}"/>
              </a:ext>
            </a:extLst>
          </p:cNvPr>
          <p:cNvGraphicFramePr>
            <a:graphicFrameLocks noGrp="1"/>
          </p:cNvGraphicFramePr>
          <p:nvPr>
            <p:extLst>
              <p:ext uri="{D42A27DB-BD31-4B8C-83A1-F6EECF244321}">
                <p14:modId xmlns:p14="http://schemas.microsoft.com/office/powerpoint/2010/main" val="3469311925"/>
              </p:ext>
            </p:extLst>
          </p:nvPr>
        </p:nvGraphicFramePr>
        <p:xfrm>
          <a:off x="7872182" y="2224522"/>
          <a:ext cx="1107376" cy="3519053"/>
        </p:xfrm>
        <a:graphic>
          <a:graphicData uri="http://schemas.openxmlformats.org/drawingml/2006/table">
            <a:tbl>
              <a:tblPr>
                <a:tableStyleId>{5C22544A-7EE6-4342-B048-85BDC9FD1C3A}</a:tableStyleId>
              </a:tblPr>
              <a:tblGrid>
                <a:gridCol w="599981">
                  <a:extLst>
                    <a:ext uri="{9D8B030D-6E8A-4147-A177-3AD203B41FA5}">
                      <a16:colId xmlns:a16="http://schemas.microsoft.com/office/drawing/2014/main" val="20000"/>
                    </a:ext>
                  </a:extLst>
                </a:gridCol>
                <a:gridCol w="507395">
                  <a:extLst>
                    <a:ext uri="{9D8B030D-6E8A-4147-A177-3AD203B41FA5}">
                      <a16:colId xmlns:a16="http://schemas.microsoft.com/office/drawing/2014/main" val="2621941874"/>
                    </a:ext>
                  </a:extLst>
                </a:gridCol>
              </a:tblGrid>
              <a:tr h="462112">
                <a:tc>
                  <a:txBody>
                    <a:bodyPr/>
                    <a:lstStyle/>
                    <a:p>
                      <a:pPr algn="ctr" fontAlgn="b">
                        <a:lnSpc>
                          <a:spcPts val="1700"/>
                        </a:lnSpc>
                      </a:pPr>
                      <a:r>
                        <a:rPr lang="en-US" sz="1700" b="1" i="0" u="none" strike="noStrike" dirty="0">
                          <a:solidFill>
                            <a:schemeClr val="accent1"/>
                          </a:solidFill>
                          <a:effectLst/>
                          <a:latin typeface="+mn-lt"/>
                        </a:rPr>
                        <a:t>Total Supp.</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lnSpc>
                          <a:spcPts val="1700"/>
                        </a:lnSpc>
                      </a:pPr>
                      <a:r>
                        <a:rPr lang="en-US" sz="1700" b="1" i="0" u="none" strike="noStrike" dirty="0">
                          <a:solidFill>
                            <a:schemeClr val="accent4"/>
                          </a:solidFill>
                          <a:effectLst/>
                          <a:latin typeface="+mn-lt"/>
                        </a:rPr>
                        <a:t>Total Opp.</a:t>
                      </a: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685216">
                <a:tc>
                  <a:txBody>
                    <a:bodyPr/>
                    <a:lstStyle/>
                    <a:p>
                      <a:pPr algn="ctr" fontAlgn="b"/>
                      <a:r>
                        <a:rPr lang="en-US" sz="1800" b="1" i="0" u="none" strike="noStrike" dirty="0">
                          <a:solidFill>
                            <a:schemeClr val="accent1"/>
                          </a:solidFill>
                          <a:effectLst/>
                          <a:latin typeface="Calibri" panose="020F0502020204030204" pitchFamily="34" charset="0"/>
                        </a:rPr>
                        <a:t>88%</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dirty="0">
                          <a:solidFill>
                            <a:schemeClr val="accent4"/>
                          </a:solidFill>
                          <a:effectLst/>
                          <a:latin typeface="Calibri" panose="020F0502020204030204" pitchFamily="34" charset="0"/>
                        </a:rPr>
                        <a:t>7%</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46903897"/>
                  </a:ext>
                </a:extLst>
              </a:tr>
              <a:tr h="1181100">
                <a:tc>
                  <a:txBody>
                    <a:bodyPr/>
                    <a:lstStyle/>
                    <a:p>
                      <a:pPr algn="ctr" fontAlgn="b"/>
                      <a:r>
                        <a:rPr lang="en-US" sz="1800" b="1" i="0" u="none" strike="noStrike">
                          <a:solidFill>
                            <a:schemeClr val="accent1"/>
                          </a:solidFill>
                          <a:effectLst/>
                          <a:latin typeface="Calibri" panose="020F0502020204030204" pitchFamily="34" charset="0"/>
                        </a:rPr>
                        <a:t>85%</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dirty="0">
                          <a:solidFill>
                            <a:schemeClr val="accent4"/>
                          </a:solidFill>
                          <a:effectLst/>
                          <a:latin typeface="Calibri" panose="020F0502020204030204" pitchFamily="34" charset="0"/>
                        </a:rPr>
                        <a:t>12%</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190625">
                <a:tc>
                  <a:txBody>
                    <a:bodyPr/>
                    <a:lstStyle/>
                    <a:p>
                      <a:pPr algn="ctr" fontAlgn="b"/>
                      <a:r>
                        <a:rPr lang="en-US" sz="1800" b="1" i="0" u="none" strike="noStrike">
                          <a:solidFill>
                            <a:schemeClr val="accent1"/>
                          </a:solidFill>
                          <a:effectLst/>
                          <a:latin typeface="Calibri" panose="020F0502020204030204" pitchFamily="34" charset="0"/>
                        </a:rPr>
                        <a:t>75%</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dirty="0">
                          <a:solidFill>
                            <a:schemeClr val="accent4"/>
                          </a:solidFill>
                          <a:effectLst/>
                          <a:latin typeface="Calibri" panose="020F0502020204030204" pitchFamily="34" charset="0"/>
                        </a:rPr>
                        <a:t>20%</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270942684"/>
                  </a:ext>
                </a:extLst>
              </a:tr>
            </a:tbl>
          </a:graphicData>
        </a:graphic>
      </p:graphicFrame>
      <p:sp>
        <p:nvSpPr>
          <p:cNvPr id="8" name="Rectangle 7">
            <a:extLst>
              <a:ext uri="{FF2B5EF4-FFF2-40B4-BE49-F238E27FC236}">
                <a16:creationId xmlns:a16="http://schemas.microsoft.com/office/drawing/2014/main" id="{791743B4-6BBD-FF42-43E2-5B927D0EAC21}"/>
              </a:ext>
            </a:extLst>
          </p:cNvPr>
          <p:cNvSpPr/>
          <p:nvPr/>
        </p:nvSpPr>
        <p:spPr>
          <a:xfrm>
            <a:off x="0" y="1454073"/>
            <a:ext cx="9144000" cy="531428"/>
          </a:xfrm>
          <a:prstGeom prst="rect">
            <a:avLst/>
          </a:prstGeom>
        </p:spPr>
        <p:txBody>
          <a:bodyPr wrap="square" anchor="ctr">
            <a:spAutoFit/>
          </a:bodyPr>
          <a:lstStyle/>
          <a:p>
            <a:pPr algn="ctr">
              <a:lnSpc>
                <a:spcPts val="1700"/>
              </a:lnSpc>
            </a:pPr>
            <a:r>
              <a:rPr lang="en-US" sz="1700" i="1" dirty="0"/>
              <a:t>Here are some potential specific elements that may be part of such a proposal. </a:t>
            </a:r>
            <a:br>
              <a:rPr lang="en-US" sz="1700" i="1" dirty="0"/>
            </a:br>
            <a:r>
              <a:rPr lang="en-US" sz="1700" i="1" dirty="0"/>
              <a:t>Please tell me whether you would support or oppose each one. </a:t>
            </a:r>
          </a:p>
        </p:txBody>
      </p:sp>
      <p:sp>
        <p:nvSpPr>
          <p:cNvPr id="4" name="Title 3">
            <a:extLst>
              <a:ext uri="{FF2B5EF4-FFF2-40B4-BE49-F238E27FC236}">
                <a16:creationId xmlns:a16="http://schemas.microsoft.com/office/drawing/2014/main" id="{2408E78D-E050-F710-64AC-BD3024D6F148}"/>
              </a:ext>
            </a:extLst>
          </p:cNvPr>
          <p:cNvSpPr>
            <a:spLocks noGrp="1"/>
          </p:cNvSpPr>
          <p:nvPr>
            <p:ph type="title"/>
          </p:nvPr>
        </p:nvSpPr>
        <p:spPr/>
        <p:txBody>
          <a:bodyPr>
            <a:normAutofit fontScale="90000"/>
          </a:bodyPr>
          <a:lstStyle/>
          <a:p>
            <a:r>
              <a:rPr lang="en-US" dirty="0"/>
              <a:t>Voters broadly back the key elements of the proposal, including removing dead and down vegetation.</a:t>
            </a:r>
          </a:p>
        </p:txBody>
      </p:sp>
    </p:spTree>
    <p:extLst>
      <p:ext uri="{BB962C8B-B14F-4D97-AF65-F5344CB8AC3E}">
        <p14:creationId xmlns:p14="http://schemas.microsoft.com/office/powerpoint/2010/main" val="14570764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E6037-A994-97AE-8B72-1ABC116416E8}"/>
              </a:ext>
            </a:extLst>
          </p:cNvPr>
          <p:cNvSpPr>
            <a:spLocks noGrp="1"/>
          </p:cNvSpPr>
          <p:nvPr>
            <p:ph type="title"/>
          </p:nvPr>
        </p:nvSpPr>
        <p:spPr>
          <a:xfrm>
            <a:off x="1163782" y="181519"/>
            <a:ext cx="7980218" cy="1138338"/>
          </a:xfrm>
        </p:spPr>
        <p:txBody>
          <a:bodyPr>
            <a:normAutofit/>
          </a:bodyPr>
          <a:lstStyle/>
          <a:p>
            <a:r>
              <a:rPr lang="en-US" dirty="0"/>
              <a:t>Respondents wanted to know more about how this approach might look in the world.</a:t>
            </a:r>
          </a:p>
        </p:txBody>
      </p:sp>
      <p:sp>
        <p:nvSpPr>
          <p:cNvPr id="4" name="Text Placeholder 3">
            <a:extLst>
              <a:ext uri="{FF2B5EF4-FFF2-40B4-BE49-F238E27FC236}">
                <a16:creationId xmlns:a16="http://schemas.microsoft.com/office/drawing/2014/main" id="{3C2AE1B7-A7DB-C24B-E387-BC556ACC7E6F}"/>
              </a:ext>
            </a:extLst>
          </p:cNvPr>
          <p:cNvSpPr>
            <a:spLocks noGrp="1"/>
          </p:cNvSpPr>
          <p:nvPr>
            <p:ph type="body" sz="quarter" idx="11"/>
          </p:nvPr>
        </p:nvSpPr>
        <p:spPr>
          <a:xfrm>
            <a:off x="3803073" y="1322744"/>
            <a:ext cx="5223057" cy="4433819"/>
          </a:xfrm>
        </p:spPr>
        <p:txBody>
          <a:bodyPr/>
          <a:lstStyle/>
          <a:p>
            <a:pPr algn="just">
              <a:buFont typeface="Wingdings" panose="05000000000000000000" pitchFamily="2" charset="2"/>
              <a:buChar char="§"/>
            </a:pPr>
            <a:r>
              <a:rPr lang="en-US" sz="1800" dirty="0"/>
              <a:t>Participants in the online discussions were asked what questions they would have for an expert on the policy. These included:</a:t>
            </a:r>
          </a:p>
          <a:p>
            <a:pPr lvl="1" algn="just"/>
            <a:r>
              <a:rPr lang="en-US" sz="1500" dirty="0"/>
              <a:t>Can you keep it under control? What happens if you can’t?</a:t>
            </a:r>
          </a:p>
          <a:p>
            <a:pPr lvl="1" algn="just"/>
            <a:r>
              <a:rPr lang="en-US" sz="1500" dirty="0"/>
              <a:t>How does it work? How large are the fires? How do you choose where to burn? What time of year do they happen?</a:t>
            </a:r>
          </a:p>
          <a:p>
            <a:pPr lvl="1" algn="just"/>
            <a:r>
              <a:rPr lang="en-US" sz="1500" dirty="0"/>
              <a:t>How do you decide which areas to let burn? How do you decide when it’s time to put a fire out?</a:t>
            </a:r>
          </a:p>
          <a:p>
            <a:pPr lvl="1" algn="just"/>
            <a:r>
              <a:rPr lang="en-US" sz="1500" dirty="0"/>
              <a:t>Does it create jobs? Who pays?</a:t>
            </a:r>
          </a:p>
          <a:p>
            <a:pPr lvl="1" algn="just"/>
            <a:r>
              <a:rPr lang="en-US" sz="1500" dirty="0"/>
              <a:t>How long does it take the land to recover? How do you keep animals safe?</a:t>
            </a:r>
          </a:p>
          <a:p>
            <a:pPr algn="just">
              <a:buFont typeface="Wingdings" panose="05000000000000000000" pitchFamily="2" charset="2"/>
              <a:buChar char="§"/>
            </a:pPr>
            <a:r>
              <a:rPr lang="en-US" sz="1800" dirty="0"/>
              <a:t>The best outcomes they could predict included healthier forests, less catastrophic fire, summers not ruined by smoke, and less risk to firefighters.</a:t>
            </a:r>
          </a:p>
          <a:p>
            <a:pPr algn="just">
              <a:buFont typeface="Wingdings" panose="05000000000000000000" pitchFamily="2" charset="2"/>
              <a:buChar char="§"/>
            </a:pPr>
            <a:r>
              <a:rPr lang="en-US" sz="1800" dirty="0"/>
              <a:t>The worst outcomes they could predict centered around fires getting out of control (with some mentioning Hermit’s Peak) or government mismanagement.</a:t>
            </a:r>
          </a:p>
        </p:txBody>
      </p:sp>
      <p:pic>
        <p:nvPicPr>
          <p:cNvPr id="5" name="Graphic 4" descr="Speech with solid fill">
            <a:extLst>
              <a:ext uri="{FF2B5EF4-FFF2-40B4-BE49-F238E27FC236}">
                <a16:creationId xmlns:a16="http://schemas.microsoft.com/office/drawing/2014/main" id="{6B55DD45-C036-3ED4-0F86-D3123FC2603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8383" y="181519"/>
            <a:ext cx="914400" cy="914400"/>
          </a:xfrm>
          <a:prstGeom prst="rect">
            <a:avLst/>
          </a:prstGeom>
        </p:spPr>
      </p:pic>
      <p:sp>
        <p:nvSpPr>
          <p:cNvPr id="6" name="Speech Bubble: Rectangle 5">
            <a:extLst>
              <a:ext uri="{FF2B5EF4-FFF2-40B4-BE49-F238E27FC236}">
                <a16:creationId xmlns:a16="http://schemas.microsoft.com/office/drawing/2014/main" id="{D09C28F2-2286-FAC3-68C4-A8010BF280CC}"/>
              </a:ext>
            </a:extLst>
          </p:cNvPr>
          <p:cNvSpPr/>
          <p:nvPr/>
        </p:nvSpPr>
        <p:spPr>
          <a:xfrm>
            <a:off x="218215" y="1295107"/>
            <a:ext cx="3325085" cy="1743909"/>
          </a:xfrm>
          <a:prstGeom prst="wedgeRectCallout">
            <a:avLst>
              <a:gd name="adj1" fmla="val -9896"/>
              <a:gd name="adj2" fmla="val 55336"/>
            </a:avLst>
          </a:prstGeom>
          <a:solidFill>
            <a:schemeClr val="bg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1"/>
                </a:solidFill>
              </a:rPr>
              <a:t>[The best outcome would be] learning more about how we can try new ideas to actually prevent these horrible fires from getting so large and out of control.</a:t>
            </a:r>
            <a:br>
              <a:rPr lang="en-US" dirty="0">
                <a:solidFill>
                  <a:schemeClr val="accent1"/>
                </a:solidFill>
              </a:rPr>
            </a:br>
            <a:r>
              <a:rPr lang="en-US" dirty="0">
                <a:solidFill>
                  <a:schemeClr val="accent1"/>
                </a:solidFill>
              </a:rPr>
              <a:t> </a:t>
            </a:r>
            <a:r>
              <a:rPr lang="en-US" b="1" dirty="0">
                <a:solidFill>
                  <a:schemeClr val="accent1"/>
                </a:solidFill>
              </a:rPr>
              <a:t>– Arizona resident</a:t>
            </a:r>
            <a:endParaRPr lang="en-US" dirty="0">
              <a:solidFill>
                <a:schemeClr val="accent1"/>
              </a:solidFill>
            </a:endParaRPr>
          </a:p>
        </p:txBody>
      </p:sp>
      <p:sp>
        <p:nvSpPr>
          <p:cNvPr id="9" name="Speech Bubble: Rectangle 8">
            <a:extLst>
              <a:ext uri="{FF2B5EF4-FFF2-40B4-BE49-F238E27FC236}">
                <a16:creationId xmlns:a16="http://schemas.microsoft.com/office/drawing/2014/main" id="{A58FE1F5-0D11-3CBA-22B0-D16BE23F846C}"/>
              </a:ext>
            </a:extLst>
          </p:cNvPr>
          <p:cNvSpPr/>
          <p:nvPr/>
        </p:nvSpPr>
        <p:spPr>
          <a:xfrm>
            <a:off x="249493" y="3238205"/>
            <a:ext cx="3325086" cy="1276319"/>
          </a:xfrm>
          <a:prstGeom prst="wedgeRectCallout">
            <a:avLst>
              <a:gd name="adj1" fmla="val 28855"/>
              <a:gd name="adj2" fmla="val 59567"/>
            </a:avLst>
          </a:prstGeom>
          <a:solidFill>
            <a:schemeClr val="bg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1"/>
                </a:solidFill>
              </a:rPr>
              <a:t>An opportunity for new trees, new plants, and a better habitat for wildlife. </a:t>
            </a:r>
            <a:r>
              <a:rPr lang="en-US" b="1" dirty="0">
                <a:solidFill>
                  <a:schemeClr val="accent1"/>
                </a:solidFill>
              </a:rPr>
              <a:t>– Colorado resident</a:t>
            </a:r>
            <a:endParaRPr lang="en-US" dirty="0">
              <a:solidFill>
                <a:schemeClr val="accent1"/>
              </a:solidFill>
            </a:endParaRPr>
          </a:p>
        </p:txBody>
      </p:sp>
      <p:sp>
        <p:nvSpPr>
          <p:cNvPr id="3" name="Speech Bubble: Rectangle 2">
            <a:extLst>
              <a:ext uri="{FF2B5EF4-FFF2-40B4-BE49-F238E27FC236}">
                <a16:creationId xmlns:a16="http://schemas.microsoft.com/office/drawing/2014/main" id="{50D7259F-4B94-F69A-4321-7429EBDACBDF}"/>
              </a:ext>
            </a:extLst>
          </p:cNvPr>
          <p:cNvSpPr/>
          <p:nvPr/>
        </p:nvSpPr>
        <p:spPr>
          <a:xfrm>
            <a:off x="249493" y="4875099"/>
            <a:ext cx="3325086" cy="1276319"/>
          </a:xfrm>
          <a:prstGeom prst="wedgeRectCallout">
            <a:avLst>
              <a:gd name="adj1" fmla="val 28855"/>
              <a:gd name="adj2" fmla="val 59567"/>
            </a:avLst>
          </a:prstGeom>
          <a:solidFill>
            <a:schemeClr val="bg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1"/>
                </a:solidFill>
              </a:rPr>
              <a:t>The worst that can happen is the Hermit's Peak/Calf Canyon fire of 2023. </a:t>
            </a:r>
            <a:r>
              <a:rPr lang="en-US" b="1" dirty="0">
                <a:solidFill>
                  <a:schemeClr val="accent1"/>
                </a:solidFill>
              </a:rPr>
              <a:t>– New Mexico Wildland Urban Interface resident</a:t>
            </a:r>
            <a:endParaRPr lang="en-US" dirty="0">
              <a:solidFill>
                <a:schemeClr val="accent1"/>
              </a:solidFill>
            </a:endParaRPr>
          </a:p>
        </p:txBody>
      </p:sp>
    </p:spTree>
    <p:extLst>
      <p:ext uri="{BB962C8B-B14F-4D97-AF65-F5344CB8AC3E}">
        <p14:creationId xmlns:p14="http://schemas.microsoft.com/office/powerpoint/2010/main" val="27581699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3424398F-4525-0984-692D-52A558D10D8C}"/>
              </a:ext>
            </a:extLst>
          </p:cNvPr>
          <p:cNvSpPr>
            <a:spLocks noGrp="1"/>
          </p:cNvSpPr>
          <p:nvPr>
            <p:ph type="body" sz="quarter" idx="10"/>
          </p:nvPr>
        </p:nvSpPr>
        <p:spPr/>
        <p:txBody>
          <a:bodyPr/>
          <a:lstStyle/>
          <a:p>
            <a:r>
              <a:rPr lang="en-US" dirty="0"/>
              <a:t>Q8 (Split C). </a:t>
            </a:r>
            <a:r>
              <a:rPr lang="en-US" sz="1000" i="1" dirty="0">
                <a:effectLst/>
                <a:latin typeface="+mj-lt"/>
                <a:ea typeface="Times New Roman" panose="02020603050405020304" pitchFamily="18" charset="0"/>
                <a:cs typeface="Times New Roman" panose="02020603050405020304" pitchFamily="18" charset="0"/>
              </a:rPr>
              <a:t>I am going to read you a list of things that some people say might happen if there were more </a:t>
            </a:r>
            <a:br>
              <a:rPr lang="en-US" sz="1000" i="1" dirty="0">
                <a:effectLst/>
                <a:latin typeface="+mj-lt"/>
                <a:ea typeface="Times New Roman" panose="02020603050405020304" pitchFamily="18" charset="0"/>
                <a:cs typeface="Times New Roman" panose="02020603050405020304" pitchFamily="18" charset="0"/>
              </a:rPr>
            </a:br>
            <a:r>
              <a:rPr lang="en-US" sz="1000" i="1" dirty="0">
                <a:effectLst/>
                <a:latin typeface="+mj-lt"/>
                <a:ea typeface="Times New Roman" panose="02020603050405020304" pitchFamily="18" charset="0"/>
                <a:cs typeface="Times New Roman" panose="02020603050405020304" pitchFamily="18" charset="0"/>
              </a:rPr>
              <a:t>beneficial fire. Please tell me how good or bad you think it would be if each one happened. We will use a 10-point scale where a ten is one of the </a:t>
            </a:r>
            <a:r>
              <a:rPr lang="en-US" sz="1000" i="1" u="sng" dirty="0">
                <a:effectLst/>
                <a:latin typeface="+mj-lt"/>
                <a:ea typeface="Times New Roman" panose="02020603050405020304" pitchFamily="18" charset="0"/>
                <a:cs typeface="Times New Roman" panose="02020603050405020304" pitchFamily="18" charset="0"/>
              </a:rPr>
              <a:t>best</a:t>
            </a:r>
            <a:r>
              <a:rPr lang="en-US" sz="1000" i="1" dirty="0">
                <a:effectLst/>
                <a:latin typeface="+mj-lt"/>
                <a:ea typeface="Times New Roman" panose="02020603050405020304" pitchFamily="18" charset="0"/>
                <a:cs typeface="Times New Roman" panose="02020603050405020304" pitchFamily="18" charset="0"/>
              </a:rPr>
              <a:t> possible things that could happen, a zero is one of the </a:t>
            </a:r>
            <a:r>
              <a:rPr lang="en-US" sz="1000" i="1" u="sng" dirty="0">
                <a:effectLst/>
                <a:latin typeface="+mj-lt"/>
                <a:ea typeface="Times New Roman" panose="02020603050405020304" pitchFamily="18" charset="0"/>
                <a:cs typeface="Times New Roman" panose="02020603050405020304" pitchFamily="18" charset="0"/>
              </a:rPr>
              <a:t>worst</a:t>
            </a:r>
            <a:r>
              <a:rPr lang="en-US" sz="1000" i="1" dirty="0">
                <a:effectLst/>
                <a:latin typeface="+mj-lt"/>
                <a:ea typeface="Times New Roman" panose="02020603050405020304" pitchFamily="18" charset="0"/>
                <a:cs typeface="Times New Roman" panose="02020603050405020304" pitchFamily="18" charset="0"/>
              </a:rPr>
              <a:t> possible things that could happen, and five is neutral. You can use any number between 0 and 10. </a:t>
            </a:r>
            <a:r>
              <a:rPr lang="en-US" dirty="0"/>
              <a:t>*Split Sample</a:t>
            </a:r>
          </a:p>
        </p:txBody>
      </p:sp>
      <p:graphicFrame>
        <p:nvGraphicFramePr>
          <p:cNvPr id="6" name="Chart 5">
            <a:extLst>
              <a:ext uri="{FF2B5EF4-FFF2-40B4-BE49-F238E27FC236}">
                <a16:creationId xmlns:a16="http://schemas.microsoft.com/office/drawing/2014/main" id="{566806E7-EEBD-ABED-DD4C-40F1EC4850DF}"/>
              </a:ext>
            </a:extLst>
          </p:cNvPr>
          <p:cNvGraphicFramePr/>
          <p:nvPr>
            <p:extLst>
              <p:ext uri="{D42A27DB-BD31-4B8C-83A1-F6EECF244321}">
                <p14:modId xmlns:p14="http://schemas.microsoft.com/office/powerpoint/2010/main" val="846785871"/>
              </p:ext>
            </p:extLst>
          </p:nvPr>
        </p:nvGraphicFramePr>
        <p:xfrm>
          <a:off x="-129309" y="1523997"/>
          <a:ext cx="8673328" cy="449301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able 6">
            <a:extLst>
              <a:ext uri="{FF2B5EF4-FFF2-40B4-BE49-F238E27FC236}">
                <a16:creationId xmlns:a16="http://schemas.microsoft.com/office/drawing/2014/main" id="{E8501130-7122-25F2-9BBB-EA89046F55DC}"/>
              </a:ext>
            </a:extLst>
          </p:cNvPr>
          <p:cNvGraphicFramePr>
            <a:graphicFrameLocks noGrp="1"/>
          </p:cNvGraphicFramePr>
          <p:nvPr>
            <p:extLst>
              <p:ext uri="{D42A27DB-BD31-4B8C-83A1-F6EECF244321}">
                <p14:modId xmlns:p14="http://schemas.microsoft.com/office/powerpoint/2010/main" val="362275226"/>
              </p:ext>
            </p:extLst>
          </p:nvPr>
        </p:nvGraphicFramePr>
        <p:xfrm>
          <a:off x="8480870" y="1686338"/>
          <a:ext cx="599981" cy="4110205"/>
        </p:xfrm>
        <a:graphic>
          <a:graphicData uri="http://schemas.openxmlformats.org/drawingml/2006/table">
            <a:tbl>
              <a:tblPr>
                <a:tableStyleId>{5C22544A-7EE6-4342-B048-85BDC9FD1C3A}</a:tableStyleId>
              </a:tblPr>
              <a:tblGrid>
                <a:gridCol w="599981">
                  <a:extLst>
                    <a:ext uri="{9D8B030D-6E8A-4147-A177-3AD203B41FA5}">
                      <a16:colId xmlns:a16="http://schemas.microsoft.com/office/drawing/2014/main" val="20000"/>
                    </a:ext>
                  </a:extLst>
                </a:gridCol>
              </a:tblGrid>
              <a:tr h="467973">
                <a:tc>
                  <a:txBody>
                    <a:bodyPr/>
                    <a:lstStyle/>
                    <a:p>
                      <a:pPr algn="ctr" fontAlgn="b">
                        <a:lnSpc>
                          <a:spcPts val="1700"/>
                        </a:lnSpc>
                      </a:pPr>
                      <a:r>
                        <a:rPr lang="en-US" sz="1800" b="1" i="0" u="none" strike="noStrike" dirty="0">
                          <a:solidFill>
                            <a:schemeClr val="tx1"/>
                          </a:solidFill>
                          <a:effectLst/>
                          <a:latin typeface="Calibri" panose="020F0502020204030204" pitchFamily="34" charset="0"/>
                        </a:rPr>
                        <a:t>Mean Score</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36539">
                <a:tc>
                  <a:txBody>
                    <a:bodyPr/>
                    <a:lstStyle/>
                    <a:p>
                      <a:pPr algn="ctr" fontAlgn="b">
                        <a:lnSpc>
                          <a:spcPts val="1700"/>
                        </a:lnSpc>
                      </a:pPr>
                      <a:r>
                        <a:rPr lang="en-US" sz="1800" b="1" i="0" u="none" strike="noStrike" dirty="0">
                          <a:solidFill>
                            <a:schemeClr val="tx1"/>
                          </a:solidFill>
                          <a:effectLst/>
                          <a:latin typeface="Calibri" panose="020F0502020204030204" pitchFamily="34" charset="0"/>
                        </a:rPr>
                        <a:t>8.3</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228427007"/>
                  </a:ext>
                </a:extLst>
              </a:tr>
              <a:tr h="417676">
                <a:tc>
                  <a:txBody>
                    <a:bodyPr/>
                    <a:lstStyle/>
                    <a:p>
                      <a:pPr algn="ctr" fontAlgn="b"/>
                      <a:r>
                        <a:rPr lang="en-US" sz="1800" b="1" i="0" u="none" strike="noStrike" dirty="0">
                          <a:solidFill>
                            <a:schemeClr val="tx1"/>
                          </a:solidFill>
                          <a:effectLst/>
                          <a:latin typeface="Calibri" panose="020F0502020204030204" pitchFamily="34" charset="0"/>
                        </a:rPr>
                        <a:t>8.1</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741186261"/>
                  </a:ext>
                </a:extLst>
              </a:tr>
              <a:tr h="435640">
                <a:tc>
                  <a:txBody>
                    <a:bodyPr/>
                    <a:lstStyle/>
                    <a:p>
                      <a:pPr algn="ctr" fontAlgn="b"/>
                      <a:r>
                        <a:rPr lang="en-US" sz="1800" b="1" i="0" u="none" strike="noStrike" dirty="0">
                          <a:solidFill>
                            <a:schemeClr val="tx1"/>
                          </a:solidFill>
                          <a:effectLst/>
                          <a:latin typeface="Calibri" panose="020F0502020204030204" pitchFamily="34" charset="0"/>
                        </a:rPr>
                        <a:t>7.9</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740768507"/>
                  </a:ext>
                </a:extLst>
              </a:tr>
              <a:tr h="415838">
                <a:tc>
                  <a:txBody>
                    <a:bodyPr/>
                    <a:lstStyle/>
                    <a:p>
                      <a:pPr algn="ctr" fontAlgn="b"/>
                      <a:r>
                        <a:rPr lang="en-US" sz="1800" b="1" i="0" u="none" strike="noStrike">
                          <a:solidFill>
                            <a:schemeClr val="tx1"/>
                          </a:solidFill>
                          <a:effectLst/>
                          <a:latin typeface="Calibri" panose="020F0502020204030204" pitchFamily="34" charset="0"/>
                        </a:rPr>
                        <a:t>7.7</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428578082"/>
                  </a:ext>
                </a:extLst>
              </a:tr>
              <a:tr h="415839">
                <a:tc>
                  <a:txBody>
                    <a:bodyPr/>
                    <a:lstStyle/>
                    <a:p>
                      <a:pPr algn="ctr" fontAlgn="b"/>
                      <a:r>
                        <a:rPr lang="en-US" sz="1800" b="1" i="0" u="none" strike="noStrike" dirty="0">
                          <a:solidFill>
                            <a:schemeClr val="tx1"/>
                          </a:solidFill>
                          <a:effectLst/>
                          <a:latin typeface="Calibri" panose="020F0502020204030204" pitchFamily="34" charset="0"/>
                        </a:rPr>
                        <a:t>7.4</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49695878"/>
                  </a:ext>
                </a:extLst>
              </a:tr>
              <a:tr h="455441">
                <a:tc>
                  <a:txBody>
                    <a:bodyPr/>
                    <a:lstStyle/>
                    <a:p>
                      <a:pPr algn="ctr" fontAlgn="b"/>
                      <a:r>
                        <a:rPr lang="en-US" sz="1800" b="1" i="0" u="none" strike="noStrike" dirty="0">
                          <a:solidFill>
                            <a:schemeClr val="tx1"/>
                          </a:solidFill>
                          <a:effectLst/>
                          <a:latin typeface="Calibri" panose="020F0502020204030204" pitchFamily="34" charset="0"/>
                        </a:rPr>
                        <a:t>7.3</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974954738"/>
                  </a:ext>
                </a:extLst>
              </a:tr>
              <a:tr h="415839">
                <a:tc>
                  <a:txBody>
                    <a:bodyPr/>
                    <a:lstStyle/>
                    <a:p>
                      <a:pPr algn="ctr" fontAlgn="b"/>
                      <a:r>
                        <a:rPr lang="en-US" sz="1800" b="1" i="0" u="none" strike="noStrike" dirty="0">
                          <a:solidFill>
                            <a:schemeClr val="tx1"/>
                          </a:solidFill>
                          <a:effectLst/>
                          <a:latin typeface="Calibri" panose="020F0502020204030204" pitchFamily="34" charset="0"/>
                        </a:rPr>
                        <a:t>7.2</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46903897"/>
                  </a:ext>
                </a:extLst>
              </a:tr>
              <a:tr h="443483">
                <a:tc>
                  <a:txBody>
                    <a:bodyPr/>
                    <a:lstStyle/>
                    <a:p>
                      <a:pPr algn="ctr" fontAlgn="b"/>
                      <a:r>
                        <a:rPr lang="en-US" sz="1800" b="1" i="0" u="none" strike="noStrike" dirty="0">
                          <a:solidFill>
                            <a:schemeClr val="tx1"/>
                          </a:solidFill>
                          <a:effectLst/>
                          <a:latin typeface="Calibri" panose="020F0502020204030204" pitchFamily="34" charset="0"/>
                        </a:rPr>
                        <a:t>4.9</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05937">
                <a:tc>
                  <a:txBody>
                    <a:bodyPr/>
                    <a:lstStyle/>
                    <a:p>
                      <a:pPr algn="ctr" fontAlgn="b"/>
                      <a:r>
                        <a:rPr lang="en-US" sz="1800" b="1" i="0" u="none" strike="noStrike" dirty="0">
                          <a:solidFill>
                            <a:schemeClr val="tx1"/>
                          </a:solidFill>
                          <a:effectLst/>
                          <a:latin typeface="Calibri" panose="020F0502020204030204" pitchFamily="34" charset="0"/>
                        </a:rPr>
                        <a:t>4.1</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270942684"/>
                  </a:ext>
                </a:extLst>
              </a:tr>
            </a:tbl>
          </a:graphicData>
        </a:graphic>
      </p:graphicFrame>
      <p:sp>
        <p:nvSpPr>
          <p:cNvPr id="8" name="Rectangle 7">
            <a:extLst>
              <a:ext uri="{FF2B5EF4-FFF2-40B4-BE49-F238E27FC236}">
                <a16:creationId xmlns:a16="http://schemas.microsoft.com/office/drawing/2014/main" id="{791743B4-6BBD-FF42-43E2-5B927D0EAC21}"/>
              </a:ext>
            </a:extLst>
          </p:cNvPr>
          <p:cNvSpPr/>
          <p:nvPr/>
        </p:nvSpPr>
        <p:spPr>
          <a:xfrm>
            <a:off x="1" y="1281651"/>
            <a:ext cx="9144000" cy="313419"/>
          </a:xfrm>
          <a:prstGeom prst="rect">
            <a:avLst/>
          </a:prstGeom>
        </p:spPr>
        <p:txBody>
          <a:bodyPr wrap="square" anchor="ctr">
            <a:spAutoFit/>
          </a:bodyPr>
          <a:lstStyle/>
          <a:p>
            <a:pPr algn="ctr">
              <a:lnSpc>
                <a:spcPts val="1700"/>
              </a:lnSpc>
            </a:pPr>
            <a:r>
              <a:rPr lang="en-US" sz="1700" i="1" dirty="0">
                <a:effectLst/>
                <a:latin typeface="+mj-lt"/>
                <a:ea typeface="Times New Roman" panose="02020603050405020304" pitchFamily="18" charset="0"/>
                <a:cs typeface="Times New Roman" panose="02020603050405020304" pitchFamily="18" charset="0"/>
              </a:rPr>
              <a:t>Beneficial Fire Outcomes</a:t>
            </a:r>
            <a:endParaRPr lang="en-US" sz="1700" i="1" dirty="0">
              <a:latin typeface="+mj-lt"/>
            </a:endParaRPr>
          </a:p>
        </p:txBody>
      </p:sp>
      <p:sp>
        <p:nvSpPr>
          <p:cNvPr id="4" name="Title 3">
            <a:extLst>
              <a:ext uri="{FF2B5EF4-FFF2-40B4-BE49-F238E27FC236}">
                <a16:creationId xmlns:a16="http://schemas.microsoft.com/office/drawing/2014/main" id="{2408E78D-E050-F710-64AC-BD3024D6F148}"/>
              </a:ext>
            </a:extLst>
          </p:cNvPr>
          <p:cNvSpPr>
            <a:spLocks noGrp="1"/>
          </p:cNvSpPr>
          <p:nvPr>
            <p:ph type="title"/>
          </p:nvPr>
        </p:nvSpPr>
        <p:spPr>
          <a:xfrm>
            <a:off x="1" y="347543"/>
            <a:ext cx="9144000" cy="1118329"/>
          </a:xfrm>
        </p:spPr>
        <p:txBody>
          <a:bodyPr>
            <a:noAutofit/>
          </a:bodyPr>
          <a:lstStyle/>
          <a:p>
            <a:r>
              <a:rPr lang="en-US" sz="2800" dirty="0"/>
              <a:t>The outcomes about which the public is mot enthusiastic include preventing larger fires and improving forest health.</a:t>
            </a:r>
          </a:p>
        </p:txBody>
      </p:sp>
    </p:spTree>
    <p:extLst>
      <p:ext uri="{BB962C8B-B14F-4D97-AF65-F5344CB8AC3E}">
        <p14:creationId xmlns:p14="http://schemas.microsoft.com/office/powerpoint/2010/main" val="4057221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a:extLst>
              <a:ext uri="{FF2B5EF4-FFF2-40B4-BE49-F238E27FC236}">
                <a16:creationId xmlns:a16="http://schemas.microsoft.com/office/drawing/2014/main" id="{8FC9BF0F-6CE3-6B00-9D2E-95D90D877ABB}"/>
              </a:ext>
            </a:extLst>
          </p:cNvPr>
          <p:cNvGraphicFramePr>
            <a:graphicFrameLocks noGrp="1"/>
          </p:cNvGraphicFramePr>
          <p:nvPr>
            <p:extLst>
              <p:ext uri="{D42A27DB-BD31-4B8C-83A1-F6EECF244321}">
                <p14:modId xmlns:p14="http://schemas.microsoft.com/office/powerpoint/2010/main" val="15822839"/>
              </p:ext>
            </p:extLst>
          </p:nvPr>
        </p:nvGraphicFramePr>
        <p:xfrm>
          <a:off x="158384" y="841248"/>
          <a:ext cx="8827233" cy="5299780"/>
        </p:xfrm>
        <a:graphic>
          <a:graphicData uri="http://schemas.openxmlformats.org/drawingml/2006/table">
            <a:tbl>
              <a:tblPr firstCol="1" bandRow="1">
                <a:tableStyleId>{93296810-A885-4BE3-A3E7-6D5BEEA58F35}</a:tableStyleId>
              </a:tblPr>
              <a:tblGrid>
                <a:gridCol w="2708401">
                  <a:extLst>
                    <a:ext uri="{9D8B030D-6E8A-4147-A177-3AD203B41FA5}">
                      <a16:colId xmlns:a16="http://schemas.microsoft.com/office/drawing/2014/main" val="90720934"/>
                    </a:ext>
                  </a:extLst>
                </a:gridCol>
                <a:gridCol w="6118832">
                  <a:extLst>
                    <a:ext uri="{9D8B030D-6E8A-4147-A177-3AD203B41FA5}">
                      <a16:colId xmlns:a16="http://schemas.microsoft.com/office/drawing/2014/main" val="4125130851"/>
                    </a:ext>
                  </a:extLst>
                </a:gridCol>
              </a:tblGrid>
              <a:tr h="423983">
                <a:tc>
                  <a:txBody>
                    <a:bodyPr/>
                    <a:lstStyle/>
                    <a:p>
                      <a:pPr algn="ctr"/>
                      <a:r>
                        <a:rPr lang="en-US" sz="1800" dirty="0"/>
                        <a:t>Survey Dates</a:t>
                      </a:r>
                    </a:p>
                  </a:txBody>
                  <a:tcPr anchor="ctr">
                    <a:solidFill>
                      <a:schemeClr val="accent1"/>
                    </a:solidFill>
                  </a:tcPr>
                </a:tc>
                <a:tc>
                  <a:txBody>
                    <a:bodyPr/>
                    <a:lstStyle/>
                    <a:p>
                      <a:pPr marL="0" marR="0" algn="ctr">
                        <a:lnSpc>
                          <a:spcPct val="107000"/>
                        </a:lnSpc>
                        <a:spcBef>
                          <a:spcPts val="0"/>
                        </a:spcBef>
                        <a:spcAft>
                          <a:spcPts val="800"/>
                        </a:spcAft>
                      </a:pPr>
                      <a:r>
                        <a:rPr lang="en-US" sz="18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December 1-12, 2023</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39337317"/>
                  </a:ext>
                </a:extLst>
              </a:tr>
              <a:tr h="423983">
                <a:tc>
                  <a:txBody>
                    <a:bodyPr/>
                    <a:lstStyle/>
                    <a:p>
                      <a:pPr algn="ctr"/>
                      <a:r>
                        <a:rPr lang="en-US" sz="1800" dirty="0"/>
                        <a:t>Survey Type</a:t>
                      </a:r>
                    </a:p>
                  </a:txBody>
                  <a:tcPr anchor="ctr">
                    <a:solidFill>
                      <a:schemeClr val="accent1"/>
                    </a:solidFill>
                  </a:tcPr>
                </a:tc>
                <a:tc>
                  <a:txBody>
                    <a:bodyPr/>
                    <a:lstStyle/>
                    <a:p>
                      <a:pPr marL="0" marR="0" algn="ctr">
                        <a:lnSpc>
                          <a:spcPct val="107000"/>
                        </a:lnSpc>
                        <a:spcBef>
                          <a:spcPts val="0"/>
                        </a:spcBef>
                        <a:spcAft>
                          <a:spcPts val="800"/>
                        </a:spcAft>
                      </a:pPr>
                      <a:r>
                        <a:rPr lang="en-US" sz="18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Dual-mode Voter Survey         </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283586739"/>
                  </a:ext>
                </a:extLst>
              </a:tr>
              <a:tr h="423983">
                <a:tc>
                  <a:txBody>
                    <a:bodyPr/>
                    <a:lstStyle/>
                    <a:p>
                      <a:pPr algn="ctr"/>
                      <a:r>
                        <a:rPr lang="en-US" sz="1800" dirty="0"/>
                        <a:t>Research Population</a:t>
                      </a:r>
                    </a:p>
                  </a:txBody>
                  <a:tcPr anchor="ctr">
                    <a:solidFill>
                      <a:schemeClr val="accent1"/>
                    </a:solidFill>
                  </a:tcPr>
                </a:tc>
                <a:tc>
                  <a:txBody>
                    <a:bodyPr/>
                    <a:lstStyle/>
                    <a:p>
                      <a:pPr marL="0" marR="0" algn="ctr">
                        <a:lnSpc>
                          <a:spcPct val="107000"/>
                        </a:lnSpc>
                        <a:spcBef>
                          <a:spcPts val="0"/>
                        </a:spcBef>
                        <a:spcAft>
                          <a:spcPts val="800"/>
                        </a:spcAft>
                      </a:pPr>
                      <a:r>
                        <a:rPr lang="en-US" sz="18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Voters in Western States and British Columbia</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45775839"/>
                  </a:ext>
                </a:extLst>
              </a:tr>
              <a:tr h="423983">
                <a:tc>
                  <a:txBody>
                    <a:bodyPr/>
                    <a:lstStyle/>
                    <a:p>
                      <a:pPr algn="ctr"/>
                      <a:r>
                        <a:rPr lang="en-US" sz="1800" dirty="0"/>
                        <a:t>Total Interviews</a:t>
                      </a:r>
                    </a:p>
                  </a:txBody>
                  <a:tcPr anchor="ctr">
                    <a:solidFill>
                      <a:schemeClr val="accent1"/>
                    </a:solidFill>
                  </a:tcPr>
                </a:tc>
                <a:tc>
                  <a:txBody>
                    <a:bodyPr/>
                    <a:lstStyle/>
                    <a:p>
                      <a:pPr marL="0" marR="0" algn="ctr">
                        <a:lnSpc>
                          <a:spcPct val="107000"/>
                        </a:lnSpc>
                        <a:spcBef>
                          <a:spcPts val="0"/>
                        </a:spcBef>
                        <a:spcAft>
                          <a:spcPts val="800"/>
                        </a:spcAft>
                      </a:pPr>
                      <a:r>
                        <a:rPr lang="en-US" sz="18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2,069</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255793943"/>
                  </a:ext>
                </a:extLst>
              </a:tr>
              <a:tr h="423983">
                <a:tc>
                  <a:txBody>
                    <a:bodyPr/>
                    <a:lstStyle/>
                    <a:p>
                      <a:pPr algn="ctr"/>
                      <a:r>
                        <a:rPr lang="en-US" sz="1800" dirty="0"/>
                        <a:t>Margin of Sampling Error</a:t>
                      </a:r>
                    </a:p>
                  </a:txBody>
                  <a:tcPr anchor="ctr">
                    <a:solidFill>
                      <a:schemeClr val="accent1"/>
                    </a:solidFill>
                  </a:tcPr>
                </a:tc>
                <a:tc>
                  <a:txBody>
                    <a:bodyPr/>
                    <a:lstStyle/>
                    <a:p>
                      <a:pPr marL="0" marR="0" algn="ctr">
                        <a:lnSpc>
                          <a:spcPct val="107000"/>
                        </a:lnSpc>
                        <a:spcBef>
                          <a:spcPts val="0"/>
                        </a:spcBef>
                        <a:spcAft>
                          <a:spcPts val="0"/>
                        </a:spcAft>
                      </a:pPr>
                      <a:r>
                        <a:rPr lang="en-US" sz="1800" b="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±3.8% at the 95% Confidence Level</a:t>
                      </a:r>
                      <a:endParaRPr lang="en-US" sz="1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374126025"/>
                  </a:ext>
                </a:extLst>
              </a:tr>
              <a:tr h="1059955">
                <a:tc>
                  <a:txBody>
                    <a:bodyPr/>
                    <a:lstStyle/>
                    <a:p>
                      <a:pPr algn="ctr"/>
                      <a:endParaRPr lang="en-US" sz="1800" dirty="0"/>
                    </a:p>
                    <a:p>
                      <a:pPr algn="ctr"/>
                      <a:r>
                        <a:rPr lang="en-US" sz="1800" dirty="0"/>
                        <a:t>Contact Methods</a:t>
                      </a:r>
                    </a:p>
                    <a:p>
                      <a:pPr algn="ctr"/>
                      <a:endParaRPr lang="en-US" sz="1800" dirty="0"/>
                    </a:p>
                  </a:txBody>
                  <a:tcPr anchor="ctr">
                    <a:solidFill>
                      <a:schemeClr val="accent1"/>
                    </a:solidFill>
                  </a:tcPr>
                </a:tc>
                <a:tc>
                  <a:txBody>
                    <a:bodyPr/>
                    <a:lstStyle/>
                    <a:p>
                      <a:pPr algn="ctr"/>
                      <a:endParaRPr lang="en-US" sz="1800" dirty="0"/>
                    </a:p>
                  </a:txBody>
                  <a:tcPr anchor="ctr"/>
                </a:tc>
                <a:extLst>
                  <a:ext uri="{0D108BD9-81ED-4DB2-BD59-A6C34878D82A}">
                    <a16:rowId xmlns:a16="http://schemas.microsoft.com/office/drawing/2014/main" val="1056214626"/>
                  </a:ext>
                </a:extLst>
              </a:tr>
              <a:tr h="1059955">
                <a:tc>
                  <a:txBody>
                    <a:bodyPr/>
                    <a:lstStyle/>
                    <a:p>
                      <a:pPr algn="ctr"/>
                      <a:endParaRPr lang="en-US" sz="1800" dirty="0"/>
                    </a:p>
                    <a:p>
                      <a:pPr algn="ctr"/>
                      <a:r>
                        <a:rPr lang="en-US" sz="1800" dirty="0"/>
                        <a:t>Data Collection Modes</a:t>
                      </a:r>
                    </a:p>
                    <a:p>
                      <a:pPr algn="ctr"/>
                      <a:endParaRPr lang="en-US" sz="1800" dirty="0"/>
                    </a:p>
                  </a:txBody>
                  <a:tcPr anchor="ctr">
                    <a:solidFill>
                      <a:schemeClr val="accent1"/>
                    </a:solidFill>
                  </a:tcPr>
                </a:tc>
                <a:tc>
                  <a:txBody>
                    <a:bodyPr/>
                    <a:lstStyle/>
                    <a:p>
                      <a:pPr algn="ctr"/>
                      <a:endParaRPr lang="en-US" sz="1800" dirty="0"/>
                    </a:p>
                  </a:txBody>
                  <a:tcPr anchor="ctr"/>
                </a:tc>
                <a:extLst>
                  <a:ext uri="{0D108BD9-81ED-4DB2-BD59-A6C34878D82A}">
                    <a16:rowId xmlns:a16="http://schemas.microsoft.com/office/drawing/2014/main" val="598336593"/>
                  </a:ext>
                </a:extLst>
              </a:tr>
              <a:tr h="1059955">
                <a:tc>
                  <a:txBody>
                    <a:bodyPr/>
                    <a:lstStyle/>
                    <a:p>
                      <a:pPr algn="ctr"/>
                      <a:r>
                        <a:rPr lang="en-US" sz="1800" dirty="0"/>
                        <a:t>Qualitative </a:t>
                      </a:r>
                      <a:br>
                        <a:rPr lang="en-US" sz="1800" dirty="0"/>
                      </a:br>
                      <a:r>
                        <a:rPr lang="en-US" sz="1800" dirty="0"/>
                        <a:t>Research</a:t>
                      </a:r>
                    </a:p>
                  </a:txBody>
                  <a:tcPr anchor="ctr">
                    <a:solidFill>
                      <a:schemeClr val="accent1"/>
                    </a:solidFill>
                  </a:tcPr>
                </a:tc>
                <a:tc>
                  <a:txBody>
                    <a:bodyPr/>
                    <a:lstStyle/>
                    <a:p>
                      <a:pPr algn="ctr"/>
                      <a:r>
                        <a:rPr lang="en-US" sz="1800" dirty="0"/>
                        <a:t>Online discussion boards held August 2023 with 20 residents of urban/suburban areas, and 20 residents of rural/small town areas, throughout the western United States</a:t>
                      </a:r>
                    </a:p>
                  </a:txBody>
                  <a:tcPr anchor="ctr"/>
                </a:tc>
                <a:extLst>
                  <a:ext uri="{0D108BD9-81ED-4DB2-BD59-A6C34878D82A}">
                    <a16:rowId xmlns:a16="http://schemas.microsoft.com/office/drawing/2014/main" val="3778313289"/>
                  </a:ext>
                </a:extLst>
              </a:tr>
            </a:tbl>
          </a:graphicData>
        </a:graphic>
      </p:graphicFrame>
      <p:sp>
        <p:nvSpPr>
          <p:cNvPr id="3" name="TextBox 2">
            <a:extLst>
              <a:ext uri="{FF2B5EF4-FFF2-40B4-BE49-F238E27FC236}">
                <a16:creationId xmlns:a16="http://schemas.microsoft.com/office/drawing/2014/main" id="{5A8C113B-C984-43D8-8580-0F78DBFD5388}"/>
              </a:ext>
            </a:extLst>
          </p:cNvPr>
          <p:cNvSpPr txBox="1"/>
          <p:nvPr/>
        </p:nvSpPr>
        <p:spPr>
          <a:xfrm>
            <a:off x="2098735" y="6219452"/>
            <a:ext cx="4965192" cy="338554"/>
          </a:xfrm>
          <a:prstGeom prst="rect">
            <a:avLst/>
          </a:prstGeom>
          <a:noFill/>
        </p:spPr>
        <p:txBody>
          <a:bodyPr wrap="square" rtlCol="0">
            <a:spAutoFit/>
          </a:bodyPr>
          <a:lstStyle/>
          <a:p>
            <a:pPr algn="ctr"/>
            <a:r>
              <a:rPr lang="en-US" sz="1600" i="1" dirty="0"/>
              <a:t>(Note: Not All Results Will Sum to 100% Due to Rounding)</a:t>
            </a:r>
          </a:p>
        </p:txBody>
      </p:sp>
      <p:grpSp>
        <p:nvGrpSpPr>
          <p:cNvPr id="22" name="Group 21">
            <a:extLst>
              <a:ext uri="{FF2B5EF4-FFF2-40B4-BE49-F238E27FC236}">
                <a16:creationId xmlns:a16="http://schemas.microsoft.com/office/drawing/2014/main" id="{7FE30754-A834-8530-D20A-75779EEBE702}"/>
              </a:ext>
            </a:extLst>
          </p:cNvPr>
          <p:cNvGrpSpPr/>
          <p:nvPr/>
        </p:nvGrpSpPr>
        <p:grpSpPr>
          <a:xfrm>
            <a:off x="3328618" y="3201114"/>
            <a:ext cx="5369189" cy="646331"/>
            <a:chOff x="3328618" y="3472067"/>
            <a:chExt cx="5369189" cy="646331"/>
          </a:xfrm>
        </p:grpSpPr>
        <p:grpSp>
          <p:nvGrpSpPr>
            <p:cNvPr id="2" name="Group 1">
              <a:extLst>
                <a:ext uri="{FF2B5EF4-FFF2-40B4-BE49-F238E27FC236}">
                  <a16:creationId xmlns:a16="http://schemas.microsoft.com/office/drawing/2014/main" id="{B167C39E-B14E-62A6-8C5E-2472B7EC74BC}"/>
                </a:ext>
              </a:extLst>
            </p:cNvPr>
            <p:cNvGrpSpPr/>
            <p:nvPr/>
          </p:nvGrpSpPr>
          <p:grpSpPr>
            <a:xfrm>
              <a:off x="7063927" y="3472067"/>
              <a:ext cx="1633880" cy="646331"/>
              <a:chOff x="4755623" y="1964530"/>
              <a:chExt cx="1633880" cy="646331"/>
            </a:xfrm>
          </p:grpSpPr>
          <p:pic>
            <p:nvPicPr>
              <p:cNvPr id="7" name="Picture 6">
                <a:extLst>
                  <a:ext uri="{FF2B5EF4-FFF2-40B4-BE49-F238E27FC236}">
                    <a16:creationId xmlns:a16="http://schemas.microsoft.com/office/drawing/2014/main" id="{44CC38C8-4FB5-DD2B-EDF1-FE8D209633AE}"/>
                  </a:ext>
                </a:extLst>
              </p:cNvPr>
              <p:cNvPicPr>
                <a:picLocks noChangeAspect="1"/>
              </p:cNvPicPr>
              <p:nvPr/>
            </p:nvPicPr>
            <p:blipFill>
              <a:blip r:embed="rId2"/>
              <a:stretch>
                <a:fillRect/>
              </a:stretch>
            </p:blipFill>
            <p:spPr>
              <a:xfrm>
                <a:off x="4755623" y="2044616"/>
                <a:ext cx="375929" cy="484632"/>
              </a:xfrm>
              <a:prstGeom prst="rect">
                <a:avLst/>
              </a:prstGeom>
            </p:spPr>
          </p:pic>
          <p:sp>
            <p:nvSpPr>
              <p:cNvPr id="8" name="TextBox 7">
                <a:extLst>
                  <a:ext uri="{FF2B5EF4-FFF2-40B4-BE49-F238E27FC236}">
                    <a16:creationId xmlns:a16="http://schemas.microsoft.com/office/drawing/2014/main" id="{203FE8A8-67E1-0B56-3B23-B3A8FC1236BE}"/>
                  </a:ext>
                </a:extLst>
              </p:cNvPr>
              <p:cNvSpPr txBox="1"/>
              <p:nvPr/>
            </p:nvSpPr>
            <p:spPr>
              <a:xfrm>
                <a:off x="5050162" y="1964530"/>
                <a:ext cx="1339341" cy="646331"/>
              </a:xfrm>
              <a:prstGeom prst="rect">
                <a:avLst/>
              </a:prstGeom>
              <a:noFill/>
            </p:spPr>
            <p:txBody>
              <a:bodyPr wrap="square" rtlCol="0">
                <a:spAutoFit/>
              </a:bodyPr>
              <a:lstStyle/>
              <a:p>
                <a:pPr algn="ctr"/>
                <a:r>
                  <a:rPr lang="en-US" dirty="0"/>
                  <a:t>Text</a:t>
                </a:r>
              </a:p>
              <a:p>
                <a:pPr algn="ctr"/>
                <a:r>
                  <a:rPr lang="en-US" dirty="0"/>
                  <a:t>Invitations</a:t>
                </a:r>
              </a:p>
            </p:txBody>
          </p:sp>
        </p:grpSp>
        <p:grpSp>
          <p:nvGrpSpPr>
            <p:cNvPr id="9" name="Group 8">
              <a:extLst>
                <a:ext uri="{FF2B5EF4-FFF2-40B4-BE49-F238E27FC236}">
                  <a16:creationId xmlns:a16="http://schemas.microsoft.com/office/drawing/2014/main" id="{094DDC7A-D144-A1BD-8690-FA850B6F5DFD}"/>
                </a:ext>
              </a:extLst>
            </p:cNvPr>
            <p:cNvGrpSpPr/>
            <p:nvPr/>
          </p:nvGrpSpPr>
          <p:grpSpPr>
            <a:xfrm>
              <a:off x="3328618" y="3472067"/>
              <a:ext cx="1761079" cy="646331"/>
              <a:chOff x="35402" y="1855189"/>
              <a:chExt cx="1761079" cy="646331"/>
            </a:xfrm>
          </p:grpSpPr>
          <p:sp>
            <p:nvSpPr>
              <p:cNvPr id="10" name="TextBox 9">
                <a:extLst>
                  <a:ext uri="{FF2B5EF4-FFF2-40B4-BE49-F238E27FC236}">
                    <a16:creationId xmlns:a16="http://schemas.microsoft.com/office/drawing/2014/main" id="{38470D9F-6F1E-BB59-FFB2-C97C96034C0F}"/>
                  </a:ext>
                </a:extLst>
              </p:cNvPr>
              <p:cNvSpPr txBox="1"/>
              <p:nvPr/>
            </p:nvSpPr>
            <p:spPr>
              <a:xfrm>
                <a:off x="575414" y="1855189"/>
                <a:ext cx="1221067" cy="646331"/>
              </a:xfrm>
              <a:prstGeom prst="rect">
                <a:avLst/>
              </a:prstGeom>
              <a:noFill/>
            </p:spPr>
            <p:txBody>
              <a:bodyPr wrap="square" rtlCol="0" anchor="ctr">
                <a:spAutoFit/>
              </a:bodyPr>
              <a:lstStyle/>
              <a:p>
                <a:pPr algn="ctr"/>
                <a:r>
                  <a:rPr lang="en-US" dirty="0"/>
                  <a:t>Telephone</a:t>
                </a:r>
              </a:p>
              <a:p>
                <a:pPr algn="ctr"/>
                <a:r>
                  <a:rPr lang="en-US" dirty="0"/>
                  <a:t>Calls</a:t>
                </a:r>
              </a:p>
            </p:txBody>
          </p:sp>
          <p:pic>
            <p:nvPicPr>
              <p:cNvPr id="11" name="Picture 10" descr="A close up of a logo&#10;&#10;Description automatically generated">
                <a:extLst>
                  <a:ext uri="{FF2B5EF4-FFF2-40B4-BE49-F238E27FC236}">
                    <a16:creationId xmlns:a16="http://schemas.microsoft.com/office/drawing/2014/main" id="{381B11B7-5DBF-8DC5-9952-FCFBDAF25C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402" y="1892640"/>
                <a:ext cx="571429" cy="571429"/>
              </a:xfrm>
              <a:prstGeom prst="rect">
                <a:avLst/>
              </a:prstGeom>
            </p:spPr>
          </p:pic>
        </p:grpSp>
        <p:grpSp>
          <p:nvGrpSpPr>
            <p:cNvPr id="12" name="Group 11">
              <a:extLst>
                <a:ext uri="{FF2B5EF4-FFF2-40B4-BE49-F238E27FC236}">
                  <a16:creationId xmlns:a16="http://schemas.microsoft.com/office/drawing/2014/main" id="{57A33A83-3FB8-97C5-8554-B1E6330FDD1D}"/>
                </a:ext>
              </a:extLst>
            </p:cNvPr>
            <p:cNvGrpSpPr/>
            <p:nvPr/>
          </p:nvGrpSpPr>
          <p:grpSpPr>
            <a:xfrm>
              <a:off x="5273055" y="3472067"/>
              <a:ext cx="1658970" cy="646331"/>
              <a:chOff x="145195" y="1099142"/>
              <a:chExt cx="1658970" cy="646331"/>
            </a:xfrm>
          </p:grpSpPr>
          <p:sp>
            <p:nvSpPr>
              <p:cNvPr id="13" name="TextBox 12">
                <a:extLst>
                  <a:ext uri="{FF2B5EF4-FFF2-40B4-BE49-F238E27FC236}">
                    <a16:creationId xmlns:a16="http://schemas.microsoft.com/office/drawing/2014/main" id="{20F09EEB-3606-F7ED-6253-34968DD076E5}"/>
                  </a:ext>
                </a:extLst>
              </p:cNvPr>
              <p:cNvSpPr txBox="1"/>
              <p:nvPr/>
            </p:nvSpPr>
            <p:spPr>
              <a:xfrm>
                <a:off x="583098" y="1099142"/>
                <a:ext cx="1221067" cy="646331"/>
              </a:xfrm>
              <a:prstGeom prst="rect">
                <a:avLst/>
              </a:prstGeom>
              <a:noFill/>
            </p:spPr>
            <p:txBody>
              <a:bodyPr wrap="square" rtlCol="0">
                <a:spAutoFit/>
              </a:bodyPr>
              <a:lstStyle/>
              <a:p>
                <a:pPr algn="ctr"/>
                <a:r>
                  <a:rPr lang="en-US" dirty="0"/>
                  <a:t>Email</a:t>
                </a:r>
              </a:p>
              <a:p>
                <a:pPr algn="ctr"/>
                <a:r>
                  <a:rPr lang="en-US" dirty="0"/>
                  <a:t>Invitations</a:t>
                </a:r>
              </a:p>
            </p:txBody>
          </p:sp>
          <p:pic>
            <p:nvPicPr>
              <p:cNvPr id="14" name="Picture 22">
                <a:extLst>
                  <a:ext uri="{FF2B5EF4-FFF2-40B4-BE49-F238E27FC236}">
                    <a16:creationId xmlns:a16="http://schemas.microsoft.com/office/drawing/2014/main" id="{025C228E-ACBD-598E-75BB-67BCBED0D84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145195" y="1184416"/>
                <a:ext cx="438912" cy="438912"/>
              </a:xfrm>
              <a:prstGeom prst="rect">
                <a:avLst/>
              </a:prstGeom>
            </p:spPr>
          </p:pic>
        </p:grpSp>
      </p:grpSp>
      <p:grpSp>
        <p:nvGrpSpPr>
          <p:cNvPr id="34" name="Group 33">
            <a:extLst>
              <a:ext uri="{FF2B5EF4-FFF2-40B4-BE49-F238E27FC236}">
                <a16:creationId xmlns:a16="http://schemas.microsoft.com/office/drawing/2014/main" id="{C9FB89B2-EFC9-0F74-8B11-79F61DACDE32}"/>
              </a:ext>
            </a:extLst>
          </p:cNvPr>
          <p:cNvGrpSpPr/>
          <p:nvPr/>
        </p:nvGrpSpPr>
        <p:grpSpPr>
          <a:xfrm>
            <a:off x="4148246" y="4286832"/>
            <a:ext cx="3655089" cy="646332"/>
            <a:chOff x="4083883" y="4560202"/>
            <a:chExt cx="3655089" cy="646332"/>
          </a:xfrm>
        </p:grpSpPr>
        <p:grpSp>
          <p:nvGrpSpPr>
            <p:cNvPr id="15" name="Group 14">
              <a:extLst>
                <a:ext uri="{FF2B5EF4-FFF2-40B4-BE49-F238E27FC236}">
                  <a16:creationId xmlns:a16="http://schemas.microsoft.com/office/drawing/2014/main" id="{2816F84D-C9BF-1A9B-0DEE-EE48DF14C7AD}"/>
                </a:ext>
              </a:extLst>
            </p:cNvPr>
            <p:cNvGrpSpPr/>
            <p:nvPr/>
          </p:nvGrpSpPr>
          <p:grpSpPr>
            <a:xfrm>
              <a:off x="4083883" y="4560203"/>
              <a:ext cx="1755622" cy="646331"/>
              <a:chOff x="1185131" y="1911054"/>
              <a:chExt cx="1755622" cy="646331"/>
            </a:xfrm>
          </p:grpSpPr>
          <p:sp>
            <p:nvSpPr>
              <p:cNvPr id="16" name="TextBox 15">
                <a:extLst>
                  <a:ext uri="{FF2B5EF4-FFF2-40B4-BE49-F238E27FC236}">
                    <a16:creationId xmlns:a16="http://schemas.microsoft.com/office/drawing/2014/main" id="{D794ED63-BF14-125A-0DD6-79E25B9D469C}"/>
                  </a:ext>
                </a:extLst>
              </p:cNvPr>
              <p:cNvSpPr txBox="1"/>
              <p:nvPr/>
            </p:nvSpPr>
            <p:spPr>
              <a:xfrm>
                <a:off x="1719686" y="1911054"/>
                <a:ext cx="1221067" cy="646331"/>
              </a:xfrm>
              <a:prstGeom prst="rect">
                <a:avLst/>
              </a:prstGeom>
              <a:noFill/>
            </p:spPr>
            <p:txBody>
              <a:bodyPr wrap="square" lIns="0" rIns="0" rtlCol="0">
                <a:spAutoFit/>
              </a:bodyPr>
              <a:lstStyle/>
              <a:p>
                <a:pPr algn="ctr"/>
                <a:r>
                  <a:rPr lang="en-US" dirty="0"/>
                  <a:t>Telephone</a:t>
                </a:r>
              </a:p>
              <a:p>
                <a:pPr algn="ctr"/>
                <a:r>
                  <a:rPr lang="en-US" dirty="0"/>
                  <a:t>Interviews</a:t>
                </a:r>
              </a:p>
            </p:txBody>
          </p:sp>
          <p:pic>
            <p:nvPicPr>
              <p:cNvPr id="17" name="Picture 16" descr="A close up of a logo&#10;&#10;Description automatically generated">
                <a:extLst>
                  <a:ext uri="{FF2B5EF4-FFF2-40B4-BE49-F238E27FC236}">
                    <a16:creationId xmlns:a16="http://schemas.microsoft.com/office/drawing/2014/main" id="{46AF6340-A1FD-9576-11ED-B7065DE32F0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85131" y="1948505"/>
                <a:ext cx="571429" cy="571429"/>
              </a:xfrm>
              <a:prstGeom prst="rect">
                <a:avLst/>
              </a:prstGeom>
            </p:spPr>
          </p:pic>
        </p:grpSp>
        <p:grpSp>
          <p:nvGrpSpPr>
            <p:cNvPr id="18" name="Group 17">
              <a:extLst>
                <a:ext uri="{FF2B5EF4-FFF2-40B4-BE49-F238E27FC236}">
                  <a16:creationId xmlns:a16="http://schemas.microsoft.com/office/drawing/2014/main" id="{8E245A9C-8EAC-7619-08FD-309F31F5C5D6}"/>
                </a:ext>
              </a:extLst>
            </p:cNvPr>
            <p:cNvGrpSpPr/>
            <p:nvPr/>
          </p:nvGrpSpPr>
          <p:grpSpPr>
            <a:xfrm>
              <a:off x="5975791" y="4560202"/>
              <a:ext cx="1763181" cy="646332"/>
              <a:chOff x="1021220" y="5270525"/>
              <a:chExt cx="1763181" cy="646332"/>
            </a:xfrm>
          </p:grpSpPr>
          <p:sp>
            <p:nvSpPr>
              <p:cNvPr id="19" name="TextBox 18">
                <a:extLst>
                  <a:ext uri="{FF2B5EF4-FFF2-40B4-BE49-F238E27FC236}">
                    <a16:creationId xmlns:a16="http://schemas.microsoft.com/office/drawing/2014/main" id="{A353AF8A-0BA9-9B6D-A842-4CB119BEE64A}"/>
                  </a:ext>
                </a:extLst>
              </p:cNvPr>
              <p:cNvSpPr txBox="1"/>
              <p:nvPr/>
            </p:nvSpPr>
            <p:spPr>
              <a:xfrm>
                <a:off x="1697179" y="5270525"/>
                <a:ext cx="1087222" cy="646332"/>
              </a:xfrm>
              <a:prstGeom prst="rect">
                <a:avLst/>
              </a:prstGeom>
              <a:noFill/>
            </p:spPr>
            <p:txBody>
              <a:bodyPr wrap="square" lIns="0" rIns="0" rtlCol="0">
                <a:spAutoFit/>
              </a:bodyPr>
              <a:lstStyle/>
              <a:p>
                <a:pPr algn="ctr"/>
                <a:r>
                  <a:rPr lang="en-US" dirty="0"/>
                  <a:t>Online</a:t>
                </a:r>
              </a:p>
              <a:p>
                <a:pPr algn="ctr"/>
                <a:r>
                  <a:rPr lang="en-US" dirty="0"/>
                  <a:t>Interviews</a:t>
                </a:r>
              </a:p>
            </p:txBody>
          </p:sp>
          <p:pic>
            <p:nvPicPr>
              <p:cNvPr id="20" name="Picture 19">
                <a:extLst>
                  <a:ext uri="{FF2B5EF4-FFF2-40B4-BE49-F238E27FC236}">
                    <a16:creationId xmlns:a16="http://schemas.microsoft.com/office/drawing/2014/main" id="{76735013-F790-4751-6429-973053B58228}"/>
                  </a:ext>
                </a:extLst>
              </p:cNvPr>
              <p:cNvPicPr>
                <a:picLocks noChangeAspect="1"/>
              </p:cNvPicPr>
              <p:nvPr/>
            </p:nvPicPr>
            <p:blipFill>
              <a:blip r:embed="rId6"/>
              <a:stretch>
                <a:fillRect/>
              </a:stretch>
            </p:blipFill>
            <p:spPr>
              <a:xfrm>
                <a:off x="1021220" y="5348286"/>
                <a:ext cx="622155" cy="490810"/>
              </a:xfrm>
              <a:prstGeom prst="rect">
                <a:avLst/>
              </a:prstGeom>
            </p:spPr>
          </p:pic>
        </p:grpSp>
      </p:grpSp>
      <p:sp>
        <p:nvSpPr>
          <p:cNvPr id="28" name="Title 27">
            <a:extLst>
              <a:ext uri="{FF2B5EF4-FFF2-40B4-BE49-F238E27FC236}">
                <a16:creationId xmlns:a16="http://schemas.microsoft.com/office/drawing/2014/main" id="{D447D994-6A7A-54A9-4189-6AF19EC3A80F}"/>
              </a:ext>
            </a:extLst>
          </p:cNvPr>
          <p:cNvSpPr>
            <a:spLocks noGrp="1"/>
          </p:cNvSpPr>
          <p:nvPr>
            <p:ph type="title"/>
          </p:nvPr>
        </p:nvSpPr>
        <p:spPr/>
        <p:txBody>
          <a:bodyPr/>
          <a:lstStyle/>
          <a:p>
            <a:r>
              <a:rPr lang="en-US" dirty="0"/>
              <a:t>Research Methodology</a:t>
            </a:r>
          </a:p>
        </p:txBody>
      </p:sp>
      <p:pic>
        <p:nvPicPr>
          <p:cNvPr id="5" name="Graphic 4" descr="Speech with solid fill">
            <a:extLst>
              <a:ext uri="{FF2B5EF4-FFF2-40B4-BE49-F238E27FC236}">
                <a16:creationId xmlns:a16="http://schemas.microsoft.com/office/drawing/2014/main" id="{B80BFF31-E7B1-2FD1-A443-DB72911CBB1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58383" y="5226628"/>
            <a:ext cx="914400" cy="914400"/>
          </a:xfrm>
          <a:prstGeom prst="rect">
            <a:avLst/>
          </a:prstGeom>
        </p:spPr>
      </p:pic>
    </p:spTree>
    <p:extLst>
      <p:ext uri="{BB962C8B-B14F-4D97-AF65-F5344CB8AC3E}">
        <p14:creationId xmlns:p14="http://schemas.microsoft.com/office/powerpoint/2010/main" val="16585013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3424398F-4525-0984-692D-52A558D10D8C}"/>
              </a:ext>
            </a:extLst>
          </p:cNvPr>
          <p:cNvSpPr>
            <a:spLocks noGrp="1"/>
          </p:cNvSpPr>
          <p:nvPr>
            <p:ph type="body" sz="quarter" idx="10"/>
          </p:nvPr>
        </p:nvSpPr>
        <p:spPr/>
        <p:txBody>
          <a:bodyPr/>
          <a:lstStyle/>
          <a:p>
            <a:r>
              <a:rPr lang="en-US" dirty="0"/>
              <a:t>Q9 (Split D). *Split Sample</a:t>
            </a:r>
          </a:p>
        </p:txBody>
      </p:sp>
      <p:graphicFrame>
        <p:nvGraphicFramePr>
          <p:cNvPr id="6" name="Chart 5">
            <a:extLst>
              <a:ext uri="{FF2B5EF4-FFF2-40B4-BE49-F238E27FC236}">
                <a16:creationId xmlns:a16="http://schemas.microsoft.com/office/drawing/2014/main" id="{566806E7-EEBD-ABED-DD4C-40F1EC4850DF}"/>
              </a:ext>
            </a:extLst>
          </p:cNvPr>
          <p:cNvGraphicFramePr/>
          <p:nvPr>
            <p:extLst>
              <p:ext uri="{D42A27DB-BD31-4B8C-83A1-F6EECF244321}">
                <p14:modId xmlns:p14="http://schemas.microsoft.com/office/powerpoint/2010/main" val="617269357"/>
              </p:ext>
            </p:extLst>
          </p:nvPr>
        </p:nvGraphicFramePr>
        <p:xfrm>
          <a:off x="-1" y="1919492"/>
          <a:ext cx="7879909" cy="44458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able 6">
            <a:extLst>
              <a:ext uri="{FF2B5EF4-FFF2-40B4-BE49-F238E27FC236}">
                <a16:creationId xmlns:a16="http://schemas.microsoft.com/office/drawing/2014/main" id="{E8501130-7122-25F2-9BBB-EA89046F55DC}"/>
              </a:ext>
            </a:extLst>
          </p:cNvPr>
          <p:cNvGraphicFramePr>
            <a:graphicFrameLocks noGrp="1"/>
          </p:cNvGraphicFramePr>
          <p:nvPr>
            <p:extLst>
              <p:ext uri="{D42A27DB-BD31-4B8C-83A1-F6EECF244321}">
                <p14:modId xmlns:p14="http://schemas.microsoft.com/office/powerpoint/2010/main" val="2883829260"/>
              </p:ext>
            </p:extLst>
          </p:nvPr>
        </p:nvGraphicFramePr>
        <p:xfrm>
          <a:off x="7852200" y="1919492"/>
          <a:ext cx="1165818" cy="4231926"/>
        </p:xfrm>
        <a:graphic>
          <a:graphicData uri="http://schemas.openxmlformats.org/drawingml/2006/table">
            <a:tbl>
              <a:tblPr>
                <a:tableStyleId>{5C22544A-7EE6-4342-B048-85BDC9FD1C3A}</a:tableStyleId>
              </a:tblPr>
              <a:tblGrid>
                <a:gridCol w="489528">
                  <a:extLst>
                    <a:ext uri="{9D8B030D-6E8A-4147-A177-3AD203B41FA5}">
                      <a16:colId xmlns:a16="http://schemas.microsoft.com/office/drawing/2014/main" val="20000"/>
                    </a:ext>
                  </a:extLst>
                </a:gridCol>
                <a:gridCol w="676290">
                  <a:extLst>
                    <a:ext uri="{9D8B030D-6E8A-4147-A177-3AD203B41FA5}">
                      <a16:colId xmlns:a16="http://schemas.microsoft.com/office/drawing/2014/main" val="1702907788"/>
                    </a:ext>
                  </a:extLst>
                </a:gridCol>
              </a:tblGrid>
              <a:tr h="0">
                <a:tc>
                  <a:txBody>
                    <a:bodyPr/>
                    <a:lstStyle/>
                    <a:p>
                      <a:pPr algn="ctr" fontAlgn="b">
                        <a:lnSpc>
                          <a:spcPts val="1800"/>
                        </a:lnSpc>
                      </a:pPr>
                      <a:r>
                        <a:rPr lang="en-US" sz="1800" b="1" i="0" u="none" strike="noStrike" dirty="0">
                          <a:solidFill>
                            <a:schemeClr val="accent1"/>
                          </a:solidFill>
                          <a:effectLst/>
                          <a:latin typeface="Calibri" panose="020F0502020204030204" pitchFamily="34" charset="0"/>
                        </a:rPr>
                        <a:t>Total </a:t>
                      </a:r>
                      <a:r>
                        <a:rPr lang="en-US" sz="1800" b="1" i="0" u="none" strike="noStrike" dirty="0" err="1">
                          <a:solidFill>
                            <a:schemeClr val="accent1"/>
                          </a:solidFill>
                          <a:effectLst/>
                          <a:latin typeface="Calibri" panose="020F0502020204030204" pitchFamily="34" charset="0"/>
                        </a:rPr>
                        <a:t>Lkly</a:t>
                      </a:r>
                      <a:r>
                        <a:rPr lang="en-US" sz="1800" b="1" i="0" u="none" strike="noStrike" dirty="0">
                          <a:solidFill>
                            <a:schemeClr val="accent1"/>
                          </a:solidFill>
                          <a:effectLst/>
                          <a:latin typeface="Calibri" panose="020F0502020204030204" pitchFamily="34" charset="0"/>
                        </a:rPr>
                        <a:t>.</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lnSpc>
                          <a:spcPts val="1800"/>
                        </a:lnSpc>
                      </a:pPr>
                      <a:r>
                        <a:rPr lang="en-US" sz="1800" b="1" i="0" u="none" strike="noStrike" dirty="0">
                          <a:solidFill>
                            <a:schemeClr val="accent4"/>
                          </a:solidFill>
                          <a:effectLst/>
                          <a:latin typeface="Calibri" panose="020F0502020204030204" pitchFamily="34" charset="0"/>
                        </a:rPr>
                        <a:t>Total </a:t>
                      </a:r>
                      <a:r>
                        <a:rPr lang="en-US" sz="1800" b="1" i="0" u="none" strike="noStrike" dirty="0" err="1">
                          <a:solidFill>
                            <a:schemeClr val="accent4"/>
                          </a:solidFill>
                          <a:effectLst/>
                          <a:latin typeface="Calibri" panose="020F0502020204030204" pitchFamily="34" charset="0"/>
                        </a:rPr>
                        <a:t>Unlkly</a:t>
                      </a:r>
                      <a:r>
                        <a:rPr lang="en-US" sz="1800" b="1" i="0" u="none" strike="noStrike" dirty="0">
                          <a:solidFill>
                            <a:schemeClr val="accent4"/>
                          </a:solidFill>
                          <a:effectLst/>
                          <a:latin typeface="Calibri" panose="020F0502020204030204" pitchFamily="34" charset="0"/>
                        </a:rPr>
                        <a:t>.</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15563">
                <a:tc>
                  <a:txBody>
                    <a:bodyPr/>
                    <a:lstStyle/>
                    <a:p>
                      <a:pPr algn="ctr" fontAlgn="b"/>
                      <a:r>
                        <a:rPr lang="en-US" sz="1800" b="1" i="0" u="none" strike="noStrike">
                          <a:solidFill>
                            <a:schemeClr val="accent1"/>
                          </a:solidFill>
                          <a:effectLst/>
                          <a:latin typeface="Calibri" panose="020F0502020204030204" pitchFamily="34" charset="0"/>
                        </a:rPr>
                        <a:t>86%</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dirty="0">
                          <a:solidFill>
                            <a:schemeClr val="accent4"/>
                          </a:solidFill>
                          <a:effectLst/>
                          <a:latin typeface="Calibri" panose="020F0502020204030204" pitchFamily="34" charset="0"/>
                        </a:rPr>
                        <a:t>9%</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228427007"/>
                  </a:ext>
                </a:extLst>
              </a:tr>
              <a:tr h="434109">
                <a:tc>
                  <a:txBody>
                    <a:bodyPr/>
                    <a:lstStyle/>
                    <a:p>
                      <a:pPr algn="ctr" fontAlgn="b"/>
                      <a:r>
                        <a:rPr lang="en-US" sz="1800" b="1" i="0" u="none" strike="noStrike">
                          <a:solidFill>
                            <a:schemeClr val="accent1"/>
                          </a:solidFill>
                          <a:effectLst/>
                          <a:latin typeface="Calibri" panose="020F0502020204030204" pitchFamily="34" charset="0"/>
                        </a:rPr>
                        <a:t>83%</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dirty="0">
                          <a:solidFill>
                            <a:schemeClr val="accent4"/>
                          </a:solidFill>
                          <a:effectLst/>
                          <a:latin typeface="Calibri" panose="020F0502020204030204" pitchFamily="34" charset="0"/>
                        </a:rPr>
                        <a:t>13%</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741186261"/>
                  </a:ext>
                </a:extLst>
              </a:tr>
              <a:tr h="424873">
                <a:tc>
                  <a:txBody>
                    <a:bodyPr/>
                    <a:lstStyle/>
                    <a:p>
                      <a:pPr algn="ctr" fontAlgn="b"/>
                      <a:r>
                        <a:rPr lang="en-US" sz="1800" b="1" i="0" u="none" strike="noStrike">
                          <a:solidFill>
                            <a:schemeClr val="accent1"/>
                          </a:solidFill>
                          <a:effectLst/>
                          <a:latin typeface="Calibri" panose="020F0502020204030204" pitchFamily="34" charset="0"/>
                        </a:rPr>
                        <a:t>81%</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a:solidFill>
                            <a:schemeClr val="accent4"/>
                          </a:solidFill>
                          <a:effectLst/>
                          <a:latin typeface="Calibri" panose="020F0502020204030204" pitchFamily="34" charset="0"/>
                        </a:rPr>
                        <a:t>14%</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740768507"/>
                  </a:ext>
                </a:extLst>
              </a:tr>
              <a:tr h="424873">
                <a:tc>
                  <a:txBody>
                    <a:bodyPr/>
                    <a:lstStyle/>
                    <a:p>
                      <a:pPr algn="ctr" fontAlgn="b"/>
                      <a:r>
                        <a:rPr lang="en-US" sz="1800" b="1" i="0" u="none" strike="noStrike">
                          <a:solidFill>
                            <a:schemeClr val="accent1"/>
                          </a:solidFill>
                          <a:effectLst/>
                          <a:latin typeface="Calibri" panose="020F0502020204030204" pitchFamily="34" charset="0"/>
                        </a:rPr>
                        <a:t>80%</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dirty="0">
                          <a:solidFill>
                            <a:schemeClr val="accent4"/>
                          </a:solidFill>
                          <a:effectLst/>
                          <a:latin typeface="Calibri" panose="020F0502020204030204" pitchFamily="34" charset="0"/>
                        </a:rPr>
                        <a:t>13%</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428578082"/>
                  </a:ext>
                </a:extLst>
              </a:tr>
              <a:tr h="452582">
                <a:tc>
                  <a:txBody>
                    <a:bodyPr/>
                    <a:lstStyle/>
                    <a:p>
                      <a:pPr algn="ctr" fontAlgn="b"/>
                      <a:r>
                        <a:rPr lang="en-US" sz="1800" b="1" i="0" u="none" strike="noStrike">
                          <a:solidFill>
                            <a:schemeClr val="accent1"/>
                          </a:solidFill>
                          <a:effectLst/>
                          <a:latin typeface="Calibri" panose="020F0502020204030204" pitchFamily="34" charset="0"/>
                        </a:rPr>
                        <a:t>72%</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dirty="0">
                          <a:solidFill>
                            <a:schemeClr val="accent4"/>
                          </a:solidFill>
                          <a:effectLst/>
                          <a:latin typeface="Calibri" panose="020F0502020204030204" pitchFamily="34" charset="0"/>
                        </a:rPr>
                        <a:t>20%</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49695878"/>
                  </a:ext>
                </a:extLst>
              </a:tr>
              <a:tr h="424872">
                <a:tc>
                  <a:txBody>
                    <a:bodyPr/>
                    <a:lstStyle/>
                    <a:p>
                      <a:pPr algn="ctr" fontAlgn="b"/>
                      <a:r>
                        <a:rPr lang="en-US" sz="1800" b="1" i="0" u="none" strike="noStrike">
                          <a:solidFill>
                            <a:schemeClr val="accent1"/>
                          </a:solidFill>
                          <a:effectLst/>
                          <a:latin typeface="Calibri" panose="020F0502020204030204" pitchFamily="34" charset="0"/>
                        </a:rPr>
                        <a:t>68%</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a:solidFill>
                            <a:schemeClr val="accent4"/>
                          </a:solidFill>
                          <a:effectLst/>
                          <a:latin typeface="Calibri" panose="020F0502020204030204" pitchFamily="34" charset="0"/>
                        </a:rPr>
                        <a:t>20%</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974954738"/>
                  </a:ext>
                </a:extLst>
              </a:tr>
              <a:tr h="434109">
                <a:tc>
                  <a:txBody>
                    <a:bodyPr/>
                    <a:lstStyle/>
                    <a:p>
                      <a:pPr algn="ctr" fontAlgn="b"/>
                      <a:r>
                        <a:rPr lang="en-US" sz="1800" b="1" i="0" u="none" strike="noStrike">
                          <a:solidFill>
                            <a:schemeClr val="accent1"/>
                          </a:solidFill>
                          <a:effectLst/>
                          <a:latin typeface="Calibri" panose="020F0502020204030204" pitchFamily="34" charset="0"/>
                        </a:rPr>
                        <a:t>65%</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dirty="0">
                          <a:solidFill>
                            <a:schemeClr val="accent4"/>
                          </a:solidFill>
                          <a:effectLst/>
                          <a:latin typeface="Calibri" panose="020F0502020204030204" pitchFamily="34" charset="0"/>
                        </a:rPr>
                        <a:t>21%</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46903897"/>
                  </a:ext>
                </a:extLst>
              </a:tr>
              <a:tr h="424873">
                <a:tc>
                  <a:txBody>
                    <a:bodyPr/>
                    <a:lstStyle/>
                    <a:p>
                      <a:pPr algn="ctr" fontAlgn="b"/>
                      <a:r>
                        <a:rPr lang="en-US" sz="1800" b="1" i="0" u="none" strike="noStrike">
                          <a:solidFill>
                            <a:schemeClr val="accent1"/>
                          </a:solidFill>
                          <a:effectLst/>
                          <a:latin typeface="Calibri" panose="020F0502020204030204" pitchFamily="34" charset="0"/>
                        </a:rPr>
                        <a:t>62%</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a:solidFill>
                            <a:schemeClr val="accent4"/>
                          </a:solidFill>
                          <a:effectLst/>
                          <a:latin typeface="Calibri" panose="020F0502020204030204" pitchFamily="34" charset="0"/>
                        </a:rPr>
                        <a:t>23%</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34109">
                <a:tc>
                  <a:txBody>
                    <a:bodyPr/>
                    <a:lstStyle/>
                    <a:p>
                      <a:pPr algn="ctr" fontAlgn="b"/>
                      <a:r>
                        <a:rPr lang="en-US" sz="1800" b="1" i="0" u="none" strike="noStrike">
                          <a:solidFill>
                            <a:schemeClr val="accent1"/>
                          </a:solidFill>
                          <a:effectLst/>
                          <a:latin typeface="Calibri" panose="020F0502020204030204" pitchFamily="34" charset="0"/>
                        </a:rPr>
                        <a:t>47%</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fontAlgn="b"/>
                      <a:r>
                        <a:rPr lang="en-US" sz="1800" b="1" i="0" u="none" strike="noStrike" dirty="0">
                          <a:solidFill>
                            <a:schemeClr val="accent4"/>
                          </a:solidFill>
                          <a:effectLst/>
                          <a:latin typeface="Calibri" panose="020F0502020204030204" pitchFamily="34" charset="0"/>
                        </a:rPr>
                        <a:t>48%</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270942684"/>
                  </a:ext>
                </a:extLst>
              </a:tr>
            </a:tbl>
          </a:graphicData>
        </a:graphic>
      </p:graphicFrame>
      <p:sp>
        <p:nvSpPr>
          <p:cNvPr id="8" name="Rectangle 7">
            <a:extLst>
              <a:ext uri="{FF2B5EF4-FFF2-40B4-BE49-F238E27FC236}">
                <a16:creationId xmlns:a16="http://schemas.microsoft.com/office/drawing/2014/main" id="{791743B4-6BBD-FF42-43E2-5B927D0EAC21}"/>
              </a:ext>
            </a:extLst>
          </p:cNvPr>
          <p:cNvSpPr/>
          <p:nvPr/>
        </p:nvSpPr>
        <p:spPr>
          <a:xfrm>
            <a:off x="127817" y="1255159"/>
            <a:ext cx="8772609" cy="531428"/>
          </a:xfrm>
          <a:prstGeom prst="rect">
            <a:avLst/>
          </a:prstGeom>
        </p:spPr>
        <p:txBody>
          <a:bodyPr wrap="square" anchor="ctr">
            <a:spAutoFit/>
          </a:bodyPr>
          <a:lstStyle/>
          <a:p>
            <a:pPr algn="ctr">
              <a:lnSpc>
                <a:spcPts val="1700"/>
              </a:lnSpc>
            </a:pPr>
            <a:r>
              <a:rPr lang="en-US" sz="1700" i="1" dirty="0">
                <a:effectLst/>
                <a:latin typeface="+mj-lt"/>
                <a:ea typeface="Times New Roman" panose="02020603050405020304" pitchFamily="18" charset="0"/>
                <a:cs typeface="Times New Roman" panose="02020603050405020304" pitchFamily="18" charset="0"/>
              </a:rPr>
              <a:t> I am going to read you a list of some things that might happen if there were more beneficial fire. </a:t>
            </a:r>
            <a:br>
              <a:rPr lang="en-US" sz="1700" i="1" dirty="0">
                <a:effectLst/>
                <a:latin typeface="+mj-lt"/>
                <a:ea typeface="Times New Roman" panose="02020603050405020304" pitchFamily="18" charset="0"/>
                <a:cs typeface="Times New Roman" panose="02020603050405020304" pitchFamily="18" charset="0"/>
              </a:rPr>
            </a:br>
            <a:r>
              <a:rPr lang="en-US" sz="1700" i="1" dirty="0">
                <a:effectLst/>
                <a:latin typeface="+mj-lt"/>
                <a:ea typeface="Times New Roman" panose="02020603050405020304" pitchFamily="18" charset="0"/>
                <a:cs typeface="Times New Roman" panose="02020603050405020304" pitchFamily="18" charset="0"/>
              </a:rPr>
              <a:t>Please tell me if you think each potential outcome is likely or unlikely to occur if so. </a:t>
            </a:r>
            <a:endParaRPr lang="en-US" sz="1700" i="1" dirty="0">
              <a:latin typeface="+mj-lt"/>
            </a:endParaRPr>
          </a:p>
        </p:txBody>
      </p:sp>
      <p:sp>
        <p:nvSpPr>
          <p:cNvPr id="4" name="Title 3">
            <a:extLst>
              <a:ext uri="{FF2B5EF4-FFF2-40B4-BE49-F238E27FC236}">
                <a16:creationId xmlns:a16="http://schemas.microsoft.com/office/drawing/2014/main" id="{2408E78D-E050-F710-64AC-BD3024D6F148}"/>
              </a:ext>
            </a:extLst>
          </p:cNvPr>
          <p:cNvSpPr>
            <a:spLocks noGrp="1"/>
          </p:cNvSpPr>
          <p:nvPr>
            <p:ph type="title"/>
          </p:nvPr>
        </p:nvSpPr>
        <p:spPr/>
        <p:txBody>
          <a:bodyPr/>
          <a:lstStyle/>
          <a:p>
            <a:r>
              <a:rPr lang="en-US" dirty="0"/>
              <a:t>These are also the outcomes that voters see as most likely to occur with more beneficial fire.</a:t>
            </a:r>
          </a:p>
        </p:txBody>
      </p:sp>
    </p:spTree>
    <p:extLst>
      <p:ext uri="{BB962C8B-B14F-4D97-AF65-F5344CB8AC3E}">
        <p14:creationId xmlns:p14="http://schemas.microsoft.com/office/powerpoint/2010/main" val="14270161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93399-6A81-48B3-BC67-1EDD33C9C256}"/>
              </a:ext>
            </a:extLst>
          </p:cNvPr>
          <p:cNvSpPr>
            <a:spLocks noGrp="1"/>
          </p:cNvSpPr>
          <p:nvPr>
            <p:ph type="title"/>
          </p:nvPr>
        </p:nvSpPr>
        <p:spPr/>
        <p:txBody>
          <a:bodyPr/>
          <a:lstStyle/>
          <a:p>
            <a:r>
              <a:rPr lang="en-US" dirty="0"/>
              <a:t>Many of the outcomes people most want are also ones they see as most likely.</a:t>
            </a:r>
          </a:p>
        </p:txBody>
      </p:sp>
      <p:sp>
        <p:nvSpPr>
          <p:cNvPr id="3" name="Text Placeholder 2">
            <a:extLst>
              <a:ext uri="{FF2B5EF4-FFF2-40B4-BE49-F238E27FC236}">
                <a16:creationId xmlns:a16="http://schemas.microsoft.com/office/drawing/2014/main" id="{B8B60DFA-52A2-4E43-85A6-64996129D473}"/>
              </a:ext>
            </a:extLst>
          </p:cNvPr>
          <p:cNvSpPr>
            <a:spLocks noGrp="1"/>
          </p:cNvSpPr>
          <p:nvPr>
            <p:ph type="body" sz="quarter" idx="10"/>
          </p:nvPr>
        </p:nvSpPr>
        <p:spPr/>
        <p:txBody>
          <a:bodyPr/>
          <a:lstStyle/>
          <a:p>
            <a:r>
              <a:rPr lang="en-US" dirty="0"/>
              <a:t>Q8 (Split C). </a:t>
            </a:r>
            <a:r>
              <a:rPr lang="en-US" sz="1000" i="1" dirty="0">
                <a:effectLst/>
                <a:latin typeface="+mj-lt"/>
                <a:ea typeface="Times New Roman" panose="02020603050405020304" pitchFamily="18" charset="0"/>
                <a:cs typeface="Times New Roman" panose="02020603050405020304" pitchFamily="18" charset="0"/>
              </a:rPr>
              <a:t>Q9 (Split D). *Split Sample</a:t>
            </a:r>
            <a:endParaRPr lang="en-US" sz="1000" i="1" dirty="0">
              <a:latin typeface="+mj-lt"/>
            </a:endParaRPr>
          </a:p>
        </p:txBody>
      </p:sp>
      <p:graphicFrame>
        <p:nvGraphicFramePr>
          <p:cNvPr id="6" name="Chart 5">
            <a:extLst>
              <a:ext uri="{FF2B5EF4-FFF2-40B4-BE49-F238E27FC236}">
                <a16:creationId xmlns:a16="http://schemas.microsoft.com/office/drawing/2014/main" id="{4B7453B1-7C7B-4373-AFA9-56370CC3F297}"/>
              </a:ext>
            </a:extLst>
          </p:cNvPr>
          <p:cNvGraphicFramePr/>
          <p:nvPr>
            <p:extLst>
              <p:ext uri="{D42A27DB-BD31-4B8C-83A1-F6EECF244321}">
                <p14:modId xmlns:p14="http://schemas.microsoft.com/office/powerpoint/2010/main" val="3152491974"/>
              </p:ext>
            </p:extLst>
          </p:nvPr>
        </p:nvGraphicFramePr>
        <p:xfrm>
          <a:off x="517237" y="1638066"/>
          <a:ext cx="7973962" cy="486857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a:extLst>
              <a:ext uri="{FF2B5EF4-FFF2-40B4-BE49-F238E27FC236}">
                <a16:creationId xmlns:a16="http://schemas.microsoft.com/office/drawing/2014/main" id="{07A80832-FBE2-931D-499D-D07D0A3EF794}"/>
              </a:ext>
            </a:extLst>
          </p:cNvPr>
          <p:cNvSpPr txBox="1"/>
          <p:nvPr/>
        </p:nvSpPr>
        <p:spPr>
          <a:xfrm>
            <a:off x="5563610" y="1471825"/>
            <a:ext cx="2781660" cy="353943"/>
          </a:xfrm>
          <a:prstGeom prst="rect">
            <a:avLst/>
          </a:prstGeom>
          <a:noFill/>
        </p:spPr>
        <p:txBody>
          <a:bodyPr wrap="none" rtlCol="0">
            <a:spAutoFit/>
          </a:bodyPr>
          <a:lstStyle/>
          <a:p>
            <a:pPr algn="ctr"/>
            <a:r>
              <a:rPr lang="en-US" sz="1700" b="1" dirty="0">
                <a:solidFill>
                  <a:schemeClr val="accent2"/>
                </a:solidFill>
              </a:rPr>
              <a:t>Better Outcome, More Likely</a:t>
            </a:r>
          </a:p>
        </p:txBody>
      </p:sp>
      <p:sp>
        <p:nvSpPr>
          <p:cNvPr id="5" name="TextBox 4">
            <a:extLst>
              <a:ext uri="{FF2B5EF4-FFF2-40B4-BE49-F238E27FC236}">
                <a16:creationId xmlns:a16="http://schemas.microsoft.com/office/drawing/2014/main" id="{AE9A0AE1-0D94-FCF2-432D-96CD741A3868}"/>
              </a:ext>
            </a:extLst>
          </p:cNvPr>
          <p:cNvSpPr txBox="1"/>
          <p:nvPr/>
        </p:nvSpPr>
        <p:spPr>
          <a:xfrm>
            <a:off x="1246687" y="1430089"/>
            <a:ext cx="2796408" cy="353943"/>
          </a:xfrm>
          <a:prstGeom prst="rect">
            <a:avLst/>
          </a:prstGeom>
          <a:noFill/>
        </p:spPr>
        <p:txBody>
          <a:bodyPr wrap="none" rtlCol="0">
            <a:spAutoFit/>
          </a:bodyPr>
          <a:lstStyle/>
          <a:p>
            <a:pPr algn="ctr"/>
            <a:r>
              <a:rPr lang="en-US" sz="1700" b="1" dirty="0">
                <a:solidFill>
                  <a:schemeClr val="accent4"/>
                </a:solidFill>
              </a:rPr>
              <a:t>Worse Outcome</a:t>
            </a:r>
            <a:r>
              <a:rPr lang="en-US" sz="1700" b="1" dirty="0">
                <a:solidFill>
                  <a:schemeClr val="accent2"/>
                </a:solidFill>
              </a:rPr>
              <a:t>, More Likely</a:t>
            </a:r>
          </a:p>
        </p:txBody>
      </p:sp>
      <p:sp>
        <p:nvSpPr>
          <p:cNvPr id="7" name="TextBox 6">
            <a:extLst>
              <a:ext uri="{FF2B5EF4-FFF2-40B4-BE49-F238E27FC236}">
                <a16:creationId xmlns:a16="http://schemas.microsoft.com/office/drawing/2014/main" id="{0C48803F-2FAD-57EE-686B-3E00F0238DEC}"/>
              </a:ext>
            </a:extLst>
          </p:cNvPr>
          <p:cNvSpPr txBox="1"/>
          <p:nvPr/>
        </p:nvSpPr>
        <p:spPr>
          <a:xfrm>
            <a:off x="5621703" y="5410147"/>
            <a:ext cx="2665474" cy="353943"/>
          </a:xfrm>
          <a:prstGeom prst="rect">
            <a:avLst/>
          </a:prstGeom>
          <a:noFill/>
        </p:spPr>
        <p:txBody>
          <a:bodyPr wrap="none" rtlCol="0">
            <a:spAutoFit/>
          </a:bodyPr>
          <a:lstStyle/>
          <a:p>
            <a:pPr algn="ctr"/>
            <a:r>
              <a:rPr lang="en-US" sz="1700" b="1" dirty="0">
                <a:solidFill>
                  <a:schemeClr val="accent2"/>
                </a:solidFill>
              </a:rPr>
              <a:t>Better Outcome, </a:t>
            </a:r>
            <a:r>
              <a:rPr lang="en-US" sz="1700" b="1" dirty="0">
                <a:solidFill>
                  <a:schemeClr val="accent4"/>
                </a:solidFill>
              </a:rPr>
              <a:t>Less Likely</a:t>
            </a:r>
          </a:p>
        </p:txBody>
      </p:sp>
      <p:sp>
        <p:nvSpPr>
          <p:cNvPr id="8" name="TextBox 7">
            <a:extLst>
              <a:ext uri="{FF2B5EF4-FFF2-40B4-BE49-F238E27FC236}">
                <a16:creationId xmlns:a16="http://schemas.microsoft.com/office/drawing/2014/main" id="{0E06F691-237C-A4FC-4310-C58D37CC3B81}"/>
              </a:ext>
            </a:extLst>
          </p:cNvPr>
          <p:cNvSpPr txBox="1"/>
          <p:nvPr/>
        </p:nvSpPr>
        <p:spPr>
          <a:xfrm>
            <a:off x="1246687" y="5479251"/>
            <a:ext cx="2680222" cy="353943"/>
          </a:xfrm>
          <a:prstGeom prst="rect">
            <a:avLst/>
          </a:prstGeom>
          <a:noFill/>
        </p:spPr>
        <p:txBody>
          <a:bodyPr wrap="none" rtlCol="0">
            <a:spAutoFit/>
          </a:bodyPr>
          <a:lstStyle/>
          <a:p>
            <a:pPr algn="ctr"/>
            <a:r>
              <a:rPr lang="en-US" sz="1700" b="1" dirty="0">
                <a:solidFill>
                  <a:schemeClr val="accent4"/>
                </a:solidFill>
              </a:rPr>
              <a:t>Worse Outcome, Less Likely</a:t>
            </a:r>
          </a:p>
        </p:txBody>
      </p:sp>
    </p:spTree>
    <p:extLst>
      <p:ext uri="{BB962C8B-B14F-4D97-AF65-F5344CB8AC3E}">
        <p14:creationId xmlns:p14="http://schemas.microsoft.com/office/powerpoint/2010/main" val="2066778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4E944-3FF4-4874-9078-EAFEBD1C0F3C}"/>
              </a:ext>
            </a:extLst>
          </p:cNvPr>
          <p:cNvSpPr>
            <a:spLocks noGrp="1"/>
          </p:cNvSpPr>
          <p:nvPr>
            <p:ph type="title"/>
          </p:nvPr>
        </p:nvSpPr>
        <p:spPr/>
        <p:txBody>
          <a:bodyPr/>
          <a:lstStyle/>
          <a:p>
            <a:r>
              <a:rPr lang="en-US" dirty="0"/>
              <a:t>Messaging</a:t>
            </a:r>
          </a:p>
        </p:txBody>
      </p:sp>
    </p:spTree>
    <p:extLst>
      <p:ext uri="{BB962C8B-B14F-4D97-AF65-F5344CB8AC3E}">
        <p14:creationId xmlns:p14="http://schemas.microsoft.com/office/powerpoint/2010/main" val="14283458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3424398F-4525-0984-692D-52A558D10D8C}"/>
              </a:ext>
            </a:extLst>
          </p:cNvPr>
          <p:cNvSpPr>
            <a:spLocks noGrp="1"/>
          </p:cNvSpPr>
          <p:nvPr>
            <p:ph type="body" sz="quarter" idx="10"/>
          </p:nvPr>
        </p:nvSpPr>
        <p:spPr/>
        <p:txBody>
          <a:bodyPr/>
          <a:lstStyle/>
          <a:p>
            <a:r>
              <a:rPr lang="en-US" dirty="0">
                <a:latin typeface="+mj-lt"/>
              </a:rPr>
              <a:t>Q2. </a:t>
            </a:r>
            <a:r>
              <a:rPr lang="en-US" dirty="0">
                <a:latin typeface="+mj-lt"/>
                <a:cs typeface="Times New Roman" panose="02020603050405020304" pitchFamily="18" charset="0"/>
              </a:rPr>
              <a:t>H</a:t>
            </a:r>
            <a:r>
              <a:rPr lang="en-US" dirty="0">
                <a:effectLst/>
                <a:latin typeface="+mj-lt"/>
                <a:ea typeface="Times New Roman" panose="02020603050405020304" pitchFamily="18" charset="0"/>
                <a:cs typeface="Times New Roman" panose="02020603050405020304" pitchFamily="18" charset="0"/>
              </a:rPr>
              <a:t>ere is a list of some words and phrases related to fire; please indicate whether each term sounds positive or negative to you. </a:t>
            </a:r>
            <a:br>
              <a:rPr lang="en-US" dirty="0">
                <a:effectLst/>
                <a:latin typeface="+mj-lt"/>
                <a:ea typeface="Times New Roman" panose="02020603050405020304" pitchFamily="18" charset="0"/>
                <a:cs typeface="Times New Roman" panose="02020603050405020304" pitchFamily="18" charset="0"/>
              </a:rPr>
            </a:br>
            <a:r>
              <a:rPr lang="en-US" dirty="0">
                <a:effectLst/>
                <a:latin typeface="+mj-lt"/>
                <a:ea typeface="Times New Roman" panose="02020603050405020304" pitchFamily="18" charset="0"/>
                <a:cs typeface="Times New Roman" panose="02020603050405020304" pitchFamily="18" charset="0"/>
              </a:rPr>
              <a:t>You don’t need to define or explain the term, just indicate whether the term has a positive or negative ring or feeling to it when you</a:t>
            </a:r>
            <a:br>
              <a:rPr lang="en-US" dirty="0">
                <a:effectLst/>
                <a:latin typeface="+mj-lt"/>
                <a:ea typeface="Times New Roman" panose="02020603050405020304" pitchFamily="18" charset="0"/>
                <a:cs typeface="Times New Roman" panose="02020603050405020304" pitchFamily="18" charset="0"/>
              </a:rPr>
            </a:br>
            <a:r>
              <a:rPr lang="en-US" dirty="0">
                <a:effectLst/>
                <a:latin typeface="+mj-lt"/>
                <a:ea typeface="Times New Roman" panose="02020603050405020304" pitchFamily="18" charset="0"/>
                <a:cs typeface="Times New Roman" panose="02020603050405020304" pitchFamily="18" charset="0"/>
              </a:rPr>
              <a:t> read it, using a scale of one to seven, where a seven is very positive and a one is very negative.  Four on this scale means neither positive nor negative.</a:t>
            </a:r>
            <a:endParaRPr lang="en-US" dirty="0">
              <a:latin typeface="+mj-lt"/>
            </a:endParaRPr>
          </a:p>
        </p:txBody>
      </p:sp>
      <p:graphicFrame>
        <p:nvGraphicFramePr>
          <p:cNvPr id="6" name="Chart 5">
            <a:extLst>
              <a:ext uri="{FF2B5EF4-FFF2-40B4-BE49-F238E27FC236}">
                <a16:creationId xmlns:a16="http://schemas.microsoft.com/office/drawing/2014/main" id="{566806E7-EEBD-ABED-DD4C-40F1EC4850DF}"/>
              </a:ext>
            </a:extLst>
          </p:cNvPr>
          <p:cNvGraphicFramePr/>
          <p:nvPr>
            <p:extLst>
              <p:ext uri="{D42A27DB-BD31-4B8C-83A1-F6EECF244321}">
                <p14:modId xmlns:p14="http://schemas.microsoft.com/office/powerpoint/2010/main" val="321048715"/>
              </p:ext>
            </p:extLst>
          </p:nvPr>
        </p:nvGraphicFramePr>
        <p:xfrm>
          <a:off x="-129309" y="1802614"/>
          <a:ext cx="8673328" cy="419144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able 6">
            <a:extLst>
              <a:ext uri="{FF2B5EF4-FFF2-40B4-BE49-F238E27FC236}">
                <a16:creationId xmlns:a16="http://schemas.microsoft.com/office/drawing/2014/main" id="{E8501130-7122-25F2-9BBB-EA89046F55DC}"/>
              </a:ext>
            </a:extLst>
          </p:cNvPr>
          <p:cNvGraphicFramePr>
            <a:graphicFrameLocks noGrp="1"/>
          </p:cNvGraphicFramePr>
          <p:nvPr>
            <p:extLst>
              <p:ext uri="{D42A27DB-BD31-4B8C-83A1-F6EECF244321}">
                <p14:modId xmlns:p14="http://schemas.microsoft.com/office/powerpoint/2010/main" val="445428070"/>
              </p:ext>
            </p:extLst>
          </p:nvPr>
        </p:nvGraphicFramePr>
        <p:xfrm>
          <a:off x="8472162" y="1971577"/>
          <a:ext cx="599981" cy="3633051"/>
        </p:xfrm>
        <a:graphic>
          <a:graphicData uri="http://schemas.openxmlformats.org/drawingml/2006/table">
            <a:tbl>
              <a:tblPr>
                <a:tableStyleId>{5C22544A-7EE6-4342-B048-85BDC9FD1C3A}</a:tableStyleId>
              </a:tblPr>
              <a:tblGrid>
                <a:gridCol w="599981">
                  <a:extLst>
                    <a:ext uri="{9D8B030D-6E8A-4147-A177-3AD203B41FA5}">
                      <a16:colId xmlns:a16="http://schemas.microsoft.com/office/drawing/2014/main" val="20000"/>
                    </a:ext>
                  </a:extLst>
                </a:gridCol>
              </a:tblGrid>
              <a:tr h="0">
                <a:tc>
                  <a:txBody>
                    <a:bodyPr/>
                    <a:lstStyle/>
                    <a:p>
                      <a:pPr algn="ctr" fontAlgn="b">
                        <a:lnSpc>
                          <a:spcPts val="1700"/>
                        </a:lnSpc>
                      </a:pPr>
                      <a:r>
                        <a:rPr lang="en-US" sz="1800" b="1" i="0" u="none" strike="noStrike" dirty="0">
                          <a:solidFill>
                            <a:schemeClr val="tx1"/>
                          </a:solidFill>
                          <a:effectLst/>
                          <a:latin typeface="Calibri" panose="020F0502020204030204" pitchFamily="34" charset="0"/>
                        </a:rPr>
                        <a:t>Mean Score</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161">
                <a:tc>
                  <a:txBody>
                    <a:bodyPr/>
                    <a:lstStyle/>
                    <a:p>
                      <a:pPr algn="ctr" fontAlgn="b"/>
                      <a:r>
                        <a:rPr lang="en-US" sz="1800" b="1" i="0" u="none" strike="noStrike" dirty="0">
                          <a:solidFill>
                            <a:schemeClr val="tx1"/>
                          </a:solidFill>
                          <a:effectLst/>
                          <a:latin typeface="Calibri" panose="020F0502020204030204" pitchFamily="34" charset="0"/>
                        </a:rPr>
                        <a:t>5.4</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228427007"/>
                  </a:ext>
                </a:extLst>
              </a:tr>
              <a:tr h="701964">
                <a:tc>
                  <a:txBody>
                    <a:bodyPr/>
                    <a:lstStyle/>
                    <a:p>
                      <a:pPr algn="ctr" fontAlgn="b"/>
                      <a:r>
                        <a:rPr lang="en-US" sz="1800" b="1" i="0" u="none" strike="noStrike" dirty="0">
                          <a:solidFill>
                            <a:schemeClr val="tx1"/>
                          </a:solidFill>
                          <a:effectLst/>
                          <a:latin typeface="Calibri" panose="020F0502020204030204" pitchFamily="34" charset="0"/>
                        </a:rPr>
                        <a:t>5.1</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741186261"/>
                  </a:ext>
                </a:extLst>
              </a:tr>
              <a:tr h="729672">
                <a:tc>
                  <a:txBody>
                    <a:bodyPr/>
                    <a:lstStyle/>
                    <a:p>
                      <a:pPr algn="ctr" fontAlgn="b"/>
                      <a:r>
                        <a:rPr lang="en-US" sz="1800" b="1" i="0" u="none" strike="noStrike">
                          <a:solidFill>
                            <a:schemeClr val="tx1"/>
                          </a:solidFill>
                          <a:effectLst/>
                          <a:latin typeface="Calibri" panose="020F0502020204030204" pitchFamily="34" charset="0"/>
                        </a:rPr>
                        <a:t>4.5</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740768507"/>
                  </a:ext>
                </a:extLst>
              </a:tr>
              <a:tr h="729673">
                <a:tc>
                  <a:txBody>
                    <a:bodyPr/>
                    <a:lstStyle/>
                    <a:p>
                      <a:pPr algn="ctr" fontAlgn="b"/>
                      <a:r>
                        <a:rPr lang="en-US" sz="1800" b="1" i="0" u="none" strike="noStrike" dirty="0">
                          <a:solidFill>
                            <a:schemeClr val="tx1"/>
                          </a:solidFill>
                          <a:effectLst/>
                          <a:latin typeface="Calibri" panose="020F0502020204030204" pitchFamily="34" charset="0"/>
                        </a:rPr>
                        <a:t>4.2</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428578082"/>
                  </a:ext>
                </a:extLst>
              </a:tr>
              <a:tr h="665018">
                <a:tc>
                  <a:txBody>
                    <a:bodyPr/>
                    <a:lstStyle/>
                    <a:p>
                      <a:pPr algn="ctr" fontAlgn="b"/>
                      <a:r>
                        <a:rPr lang="en-US" sz="1800" b="1" i="0" u="none" strike="noStrike" dirty="0">
                          <a:solidFill>
                            <a:schemeClr val="tx1"/>
                          </a:solidFill>
                          <a:effectLst/>
                          <a:latin typeface="Calibri" panose="020F0502020204030204" pitchFamily="34" charset="0"/>
                        </a:rPr>
                        <a:t>4.0</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49695878"/>
                  </a:ext>
                </a:extLst>
              </a:tr>
            </a:tbl>
          </a:graphicData>
        </a:graphic>
      </p:graphicFrame>
      <p:sp>
        <p:nvSpPr>
          <p:cNvPr id="8" name="Rectangle 7">
            <a:extLst>
              <a:ext uri="{FF2B5EF4-FFF2-40B4-BE49-F238E27FC236}">
                <a16:creationId xmlns:a16="http://schemas.microsoft.com/office/drawing/2014/main" id="{791743B4-6BBD-FF42-43E2-5B927D0EAC21}"/>
              </a:ext>
            </a:extLst>
          </p:cNvPr>
          <p:cNvSpPr/>
          <p:nvPr/>
        </p:nvSpPr>
        <p:spPr>
          <a:xfrm>
            <a:off x="-41564" y="1381991"/>
            <a:ext cx="9227127" cy="313419"/>
          </a:xfrm>
          <a:prstGeom prst="rect">
            <a:avLst/>
          </a:prstGeom>
        </p:spPr>
        <p:txBody>
          <a:bodyPr wrap="square" anchor="ctr">
            <a:spAutoFit/>
          </a:bodyPr>
          <a:lstStyle/>
          <a:p>
            <a:pPr algn="ctr">
              <a:lnSpc>
                <a:spcPts val="1700"/>
              </a:lnSpc>
            </a:pPr>
            <a:r>
              <a:rPr lang="en-US" sz="1700" i="1" dirty="0">
                <a:effectLst/>
                <a:latin typeface="+mj-lt"/>
                <a:ea typeface="Times New Roman" panose="02020603050405020304" pitchFamily="18" charset="0"/>
                <a:cs typeface="Times New Roman" panose="02020603050405020304" pitchFamily="18" charset="0"/>
              </a:rPr>
              <a:t>Words and Phrases Related to Fire</a:t>
            </a:r>
            <a:endParaRPr lang="en-US" sz="1700" i="1" dirty="0">
              <a:latin typeface="+mj-lt"/>
            </a:endParaRPr>
          </a:p>
        </p:txBody>
      </p:sp>
      <p:sp>
        <p:nvSpPr>
          <p:cNvPr id="4" name="Title 3">
            <a:extLst>
              <a:ext uri="{FF2B5EF4-FFF2-40B4-BE49-F238E27FC236}">
                <a16:creationId xmlns:a16="http://schemas.microsoft.com/office/drawing/2014/main" id="{2408E78D-E050-F710-64AC-BD3024D6F148}"/>
              </a:ext>
            </a:extLst>
          </p:cNvPr>
          <p:cNvSpPr>
            <a:spLocks noGrp="1"/>
          </p:cNvSpPr>
          <p:nvPr>
            <p:ph type="title"/>
          </p:nvPr>
        </p:nvSpPr>
        <p:spPr>
          <a:xfrm>
            <a:off x="1337188" y="234449"/>
            <a:ext cx="6685935" cy="1118329"/>
          </a:xfrm>
        </p:spPr>
        <p:txBody>
          <a:bodyPr/>
          <a:lstStyle/>
          <a:p>
            <a:r>
              <a:rPr lang="en-US" dirty="0"/>
              <a:t>The term “controlled burns” was received most positively.</a:t>
            </a:r>
          </a:p>
        </p:txBody>
      </p:sp>
    </p:spTree>
    <p:extLst>
      <p:ext uri="{BB962C8B-B14F-4D97-AF65-F5344CB8AC3E}">
        <p14:creationId xmlns:p14="http://schemas.microsoft.com/office/powerpoint/2010/main" val="26616388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E6037-A994-97AE-8B72-1ABC116416E8}"/>
              </a:ext>
            </a:extLst>
          </p:cNvPr>
          <p:cNvSpPr>
            <a:spLocks noGrp="1"/>
          </p:cNvSpPr>
          <p:nvPr>
            <p:ph type="title"/>
          </p:nvPr>
        </p:nvSpPr>
        <p:spPr>
          <a:xfrm>
            <a:off x="1163782" y="181519"/>
            <a:ext cx="7980218" cy="1138338"/>
          </a:xfrm>
        </p:spPr>
        <p:txBody>
          <a:bodyPr>
            <a:normAutofit/>
          </a:bodyPr>
          <a:lstStyle/>
          <a:p>
            <a:r>
              <a:rPr lang="en-US" dirty="0"/>
              <a:t>“Controlled burn” was most appealing in online discussions, too.</a:t>
            </a:r>
          </a:p>
        </p:txBody>
      </p:sp>
      <p:sp>
        <p:nvSpPr>
          <p:cNvPr id="4" name="Text Placeholder 3">
            <a:extLst>
              <a:ext uri="{FF2B5EF4-FFF2-40B4-BE49-F238E27FC236}">
                <a16:creationId xmlns:a16="http://schemas.microsoft.com/office/drawing/2014/main" id="{3C2AE1B7-A7DB-C24B-E387-BC556ACC7E6F}"/>
              </a:ext>
            </a:extLst>
          </p:cNvPr>
          <p:cNvSpPr>
            <a:spLocks noGrp="1"/>
          </p:cNvSpPr>
          <p:nvPr>
            <p:ph type="body" sz="quarter" idx="11"/>
          </p:nvPr>
        </p:nvSpPr>
        <p:spPr>
          <a:xfrm>
            <a:off x="3803074" y="1322744"/>
            <a:ext cx="5091434" cy="4812585"/>
          </a:xfrm>
        </p:spPr>
        <p:txBody>
          <a:bodyPr/>
          <a:lstStyle/>
          <a:p>
            <a:pPr algn="just">
              <a:buFont typeface="Wingdings" panose="05000000000000000000" pitchFamily="2" charset="2"/>
              <a:buChar char="§"/>
            </a:pPr>
            <a:r>
              <a:rPr lang="en-US" sz="1800" dirty="0"/>
              <a:t>Respondents saw clear distinctions between “good fire” and “bad fire,” which were based on impacts. A good one encourages new growth or prevents future threats, while a bad one gets out of control, threatening lives and property. </a:t>
            </a:r>
          </a:p>
          <a:p>
            <a:pPr algn="just">
              <a:buFont typeface="Wingdings" panose="05000000000000000000" pitchFamily="2" charset="2"/>
              <a:buChar char="§"/>
            </a:pPr>
            <a:r>
              <a:rPr lang="en-US" sz="1800" dirty="0"/>
              <a:t>They liked “controlled” and “prescribed” descriptions for fire. These terms felt like they clearly described what was occurring, and that they were offering something the forest “needs.” </a:t>
            </a:r>
          </a:p>
          <a:p>
            <a:pPr algn="just">
              <a:buFont typeface="Wingdings" panose="05000000000000000000" pitchFamily="2" charset="2"/>
              <a:buChar char="§"/>
            </a:pPr>
            <a:r>
              <a:rPr lang="en-US" sz="1800" dirty="0"/>
              <a:t>“Burn” felt preferable to “fire,” since what they pictured was more controlled and less intense. </a:t>
            </a:r>
          </a:p>
          <a:p>
            <a:pPr algn="just">
              <a:buFont typeface="Wingdings" panose="05000000000000000000" pitchFamily="2" charset="2"/>
              <a:buChar char="§"/>
            </a:pPr>
            <a:r>
              <a:rPr lang="en-US" sz="1800" dirty="0"/>
              <a:t>“Wanted fire” felt simplistic and emotional, not scientific – or like a poster in the Old West. This term felt the most like marketing – and they preferred a scientific, planned and neutral-feeling term.</a:t>
            </a:r>
          </a:p>
        </p:txBody>
      </p:sp>
      <p:pic>
        <p:nvPicPr>
          <p:cNvPr id="5" name="Graphic 4" descr="Speech with solid fill">
            <a:extLst>
              <a:ext uri="{FF2B5EF4-FFF2-40B4-BE49-F238E27FC236}">
                <a16:creationId xmlns:a16="http://schemas.microsoft.com/office/drawing/2014/main" id="{6B55DD45-C036-3ED4-0F86-D3123FC2603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8383" y="181519"/>
            <a:ext cx="914400" cy="914400"/>
          </a:xfrm>
          <a:prstGeom prst="rect">
            <a:avLst/>
          </a:prstGeom>
        </p:spPr>
      </p:pic>
      <p:sp>
        <p:nvSpPr>
          <p:cNvPr id="9" name="Speech Bubble: Rectangle 8">
            <a:extLst>
              <a:ext uri="{FF2B5EF4-FFF2-40B4-BE49-F238E27FC236}">
                <a16:creationId xmlns:a16="http://schemas.microsoft.com/office/drawing/2014/main" id="{A58FE1F5-0D11-3CBA-22B0-D16BE23F846C}"/>
              </a:ext>
            </a:extLst>
          </p:cNvPr>
          <p:cNvSpPr/>
          <p:nvPr/>
        </p:nvSpPr>
        <p:spPr>
          <a:xfrm>
            <a:off x="249493" y="3540625"/>
            <a:ext cx="3435710" cy="2370462"/>
          </a:xfrm>
          <a:prstGeom prst="wedgeRectCallout">
            <a:avLst>
              <a:gd name="adj1" fmla="val 28855"/>
              <a:gd name="adj2" fmla="val 59567"/>
            </a:avLst>
          </a:prstGeom>
          <a:solidFill>
            <a:schemeClr val="bg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1"/>
                </a:solidFill>
              </a:rPr>
              <a:t>To me, it’s less about good or bad and more about allowing natural processes, even if it must be done in a controlled manner due to human presence. </a:t>
            </a:r>
            <a:r>
              <a:rPr lang="en-US" b="1" dirty="0">
                <a:solidFill>
                  <a:schemeClr val="accent1"/>
                </a:solidFill>
              </a:rPr>
              <a:t>– Colorado Wildland Urban Interface resident</a:t>
            </a:r>
            <a:endParaRPr lang="en-US" dirty="0">
              <a:solidFill>
                <a:schemeClr val="accent1"/>
              </a:solidFill>
            </a:endParaRPr>
          </a:p>
        </p:txBody>
      </p:sp>
      <p:sp>
        <p:nvSpPr>
          <p:cNvPr id="7" name="Speech Bubble: Rectangle 6">
            <a:extLst>
              <a:ext uri="{FF2B5EF4-FFF2-40B4-BE49-F238E27FC236}">
                <a16:creationId xmlns:a16="http://schemas.microsoft.com/office/drawing/2014/main" id="{F88D70D4-F35D-735E-CBA7-6ED49A94F769}"/>
              </a:ext>
            </a:extLst>
          </p:cNvPr>
          <p:cNvSpPr/>
          <p:nvPr/>
        </p:nvSpPr>
        <p:spPr>
          <a:xfrm>
            <a:off x="249493" y="1322744"/>
            <a:ext cx="3325086" cy="1743910"/>
          </a:xfrm>
          <a:prstGeom prst="wedgeRectCallout">
            <a:avLst/>
          </a:prstGeom>
          <a:solidFill>
            <a:schemeClr val="bg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1"/>
                </a:solidFill>
              </a:rPr>
              <a:t>I chose terms that made me feel like firefighters are in control and set the fire for a specific reason that will help. </a:t>
            </a:r>
            <a:r>
              <a:rPr lang="en-US" b="1" dirty="0">
                <a:solidFill>
                  <a:schemeClr val="accent1"/>
                </a:solidFill>
              </a:rPr>
              <a:t>– Idaho resident</a:t>
            </a:r>
            <a:endParaRPr lang="en-US" dirty="0">
              <a:solidFill>
                <a:schemeClr val="accent1"/>
              </a:solidFill>
            </a:endParaRPr>
          </a:p>
        </p:txBody>
      </p:sp>
    </p:spTree>
    <p:extLst>
      <p:ext uri="{BB962C8B-B14F-4D97-AF65-F5344CB8AC3E}">
        <p14:creationId xmlns:p14="http://schemas.microsoft.com/office/powerpoint/2010/main" val="16102540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50D0D0C-1EEF-4C90-9125-59B6EE63FE05}"/>
              </a:ext>
            </a:extLst>
          </p:cNvPr>
          <p:cNvSpPr txBox="1"/>
          <p:nvPr/>
        </p:nvSpPr>
        <p:spPr>
          <a:xfrm>
            <a:off x="0" y="701038"/>
            <a:ext cx="9144000" cy="338554"/>
          </a:xfrm>
          <a:prstGeom prst="rect">
            <a:avLst/>
          </a:prstGeom>
          <a:noFill/>
        </p:spPr>
        <p:txBody>
          <a:bodyPr wrap="square" rtlCol="0">
            <a:spAutoFit/>
          </a:bodyPr>
          <a:lstStyle/>
          <a:p>
            <a:pPr algn="ctr"/>
            <a:r>
              <a:rPr lang="en-US" sz="1600" i="1" dirty="0"/>
              <a:t>(Ranked by Very Convincing)</a:t>
            </a:r>
          </a:p>
        </p:txBody>
      </p:sp>
      <p:graphicFrame>
        <p:nvGraphicFramePr>
          <p:cNvPr id="5" name="Table 5">
            <a:extLst>
              <a:ext uri="{FF2B5EF4-FFF2-40B4-BE49-F238E27FC236}">
                <a16:creationId xmlns:a16="http://schemas.microsoft.com/office/drawing/2014/main" id="{1F32BA45-281B-4683-B656-4B0A7236489C}"/>
              </a:ext>
            </a:extLst>
          </p:cNvPr>
          <p:cNvGraphicFramePr>
            <a:graphicFrameLocks noGrp="1"/>
          </p:cNvGraphicFramePr>
          <p:nvPr>
            <p:extLst>
              <p:ext uri="{D42A27DB-BD31-4B8C-83A1-F6EECF244321}">
                <p14:modId xmlns:p14="http://schemas.microsoft.com/office/powerpoint/2010/main" val="3157210697"/>
              </p:ext>
            </p:extLst>
          </p:nvPr>
        </p:nvGraphicFramePr>
        <p:xfrm>
          <a:off x="148046" y="1170381"/>
          <a:ext cx="8847908" cy="4986581"/>
        </p:xfrm>
        <a:graphic>
          <a:graphicData uri="http://schemas.openxmlformats.org/drawingml/2006/table">
            <a:tbl>
              <a:tblPr bandRow="1">
                <a:tableStyleId>{93296810-A885-4BE3-A3E7-6D5BEEA58F35}</a:tableStyleId>
              </a:tblPr>
              <a:tblGrid>
                <a:gridCol w="919151">
                  <a:extLst>
                    <a:ext uri="{9D8B030D-6E8A-4147-A177-3AD203B41FA5}">
                      <a16:colId xmlns:a16="http://schemas.microsoft.com/office/drawing/2014/main" val="833824331"/>
                    </a:ext>
                  </a:extLst>
                </a:gridCol>
                <a:gridCol w="7928757">
                  <a:extLst>
                    <a:ext uri="{9D8B030D-6E8A-4147-A177-3AD203B41FA5}">
                      <a16:colId xmlns:a16="http://schemas.microsoft.com/office/drawing/2014/main" val="697914467"/>
                    </a:ext>
                  </a:extLst>
                </a:gridCol>
              </a:tblGrid>
              <a:tr h="1745058">
                <a:tc>
                  <a:txBody>
                    <a:bodyPr/>
                    <a:lstStyle/>
                    <a:p>
                      <a:pPr marL="0" algn="ctr" defTabSz="914400" rtl="0" eaLnBrk="1" fontAlgn="b" latinLnBrk="0" hangingPunct="1">
                        <a:lnSpc>
                          <a:spcPct val="100000"/>
                        </a:lnSpc>
                      </a:pPr>
                      <a:r>
                        <a:rPr lang="en-US" sz="3200" b="1" i="0" u="none" strike="noStrike" kern="1200" dirty="0">
                          <a:ln>
                            <a:solidFill>
                              <a:schemeClr val="tx2">
                                <a:lumMod val="75000"/>
                                <a:lumOff val="25000"/>
                              </a:schemeClr>
                            </a:solidFill>
                          </a:ln>
                          <a:solidFill>
                            <a:schemeClr val="accent1"/>
                          </a:solidFill>
                          <a:effectLst/>
                          <a:latin typeface="Calibri" panose="020F0502020204030204" pitchFamily="34" charset="0"/>
                          <a:ea typeface="+mn-ea"/>
                          <a:cs typeface="+mn-cs"/>
                        </a:rPr>
                        <a:t>52%</a:t>
                      </a:r>
                    </a:p>
                  </a:txBody>
                  <a:tcPr marL="9525" marR="9525" marT="0" marB="0" anchor="ctr"/>
                </a:tc>
                <a:tc>
                  <a:txBody>
                    <a:bodyPr/>
                    <a:lstStyle/>
                    <a:p>
                      <a:pPr algn="just" fontAlgn="b">
                        <a:lnSpc>
                          <a:spcPts val="1900"/>
                        </a:lnSpc>
                      </a:pPr>
                      <a:r>
                        <a:rPr lang="en-US" sz="1800" b="1" i="0" u="none" strike="noStrike" dirty="0">
                          <a:solidFill>
                            <a:schemeClr val="accent1"/>
                          </a:solidFill>
                          <a:effectLst/>
                          <a:latin typeface="Calibri" panose="020F0502020204030204" pitchFamily="34" charset="0"/>
                        </a:rPr>
                        <a:t>(PICTURE IT) </a:t>
                      </a:r>
                      <a:r>
                        <a:rPr lang="en-US" sz="1800" b="0" i="0" u="none" strike="noStrike" dirty="0">
                          <a:solidFill>
                            <a:srgbClr val="000000"/>
                          </a:solidFill>
                          <a:effectLst/>
                          <a:latin typeface="Calibri" panose="020F0502020204030204" pitchFamily="34" charset="0"/>
                        </a:rPr>
                        <a:t>Fallen branches, pine needles, and dead logs pile up over time, </a:t>
                      </a:r>
                      <a:br>
                        <a:rPr lang="en-US" sz="1800" b="0" i="0" u="none" strike="noStrike" dirty="0">
                          <a:solidFill>
                            <a:srgbClr val="000000"/>
                          </a:solidFill>
                          <a:effectLst/>
                          <a:latin typeface="Calibri" panose="020F0502020204030204" pitchFamily="34" charset="0"/>
                        </a:rPr>
                      </a:br>
                      <a:r>
                        <a:rPr lang="en-US" sz="1800" b="0" i="0" u="none" strike="noStrike" dirty="0">
                          <a:solidFill>
                            <a:srgbClr val="000000"/>
                          </a:solidFill>
                          <a:effectLst/>
                          <a:latin typeface="Calibri" panose="020F0502020204030204" pitchFamily="34" charset="0"/>
                        </a:rPr>
                        <a:t>drying out and creating fuel for the next fire to become bigger and deadlier. </a:t>
                      </a:r>
                      <a:br>
                        <a:rPr lang="en-US" sz="1800" b="0" i="0" u="none" strike="noStrike" dirty="0">
                          <a:solidFill>
                            <a:srgbClr val="000000"/>
                          </a:solidFill>
                          <a:effectLst/>
                          <a:latin typeface="Calibri" panose="020F0502020204030204" pitchFamily="34" charset="0"/>
                        </a:rPr>
                      </a:br>
                      <a:r>
                        <a:rPr lang="en-US" sz="1800" b="0" i="0" u="none" strike="noStrike" dirty="0">
                          <a:solidFill>
                            <a:srgbClr val="000000"/>
                          </a:solidFill>
                          <a:effectLst/>
                          <a:latin typeface="Calibri" panose="020F0502020204030204" pitchFamily="34" charset="0"/>
                        </a:rPr>
                        <a:t>But after a low- or moderate-intensity burn, the forest floor is cleared for new growth like wildflowers that provide food and habitat for pollinators like butterflies and bees, as well as allowing new, younger trees to grow. By letting some fires burn, and carefully managing others, we can let nature do its work and help keep communities safe.</a:t>
                      </a:r>
                    </a:p>
                  </a:txBody>
                  <a:tcPr marT="4763" marB="0" anchor="ctr"/>
                </a:tc>
                <a:extLst>
                  <a:ext uri="{0D108BD9-81ED-4DB2-BD59-A6C34878D82A}">
                    <a16:rowId xmlns:a16="http://schemas.microsoft.com/office/drawing/2014/main" val="411679502"/>
                  </a:ext>
                </a:extLst>
              </a:tr>
              <a:tr h="1496465">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3200" b="1" i="0" u="none" strike="noStrike" kern="1200" dirty="0">
                          <a:ln>
                            <a:solidFill>
                              <a:schemeClr val="tx2">
                                <a:lumMod val="75000"/>
                                <a:lumOff val="25000"/>
                              </a:schemeClr>
                            </a:solidFill>
                          </a:ln>
                          <a:solidFill>
                            <a:schemeClr val="accent1"/>
                          </a:solidFill>
                          <a:effectLst/>
                          <a:latin typeface="Calibri" panose="020F0502020204030204" pitchFamily="34" charset="0"/>
                          <a:ea typeface="+mn-ea"/>
                          <a:cs typeface="+mn-cs"/>
                        </a:rPr>
                        <a:t>51%</a:t>
                      </a:r>
                    </a:p>
                  </a:txBody>
                  <a:tcPr marL="9525" marR="9525" marT="0" marB="0" anchor="ctr"/>
                </a:tc>
                <a:tc>
                  <a:txBody>
                    <a:bodyPr/>
                    <a:lstStyle/>
                    <a:p>
                      <a:pPr algn="just" fontAlgn="b">
                        <a:lnSpc>
                          <a:spcPts val="1900"/>
                        </a:lnSpc>
                      </a:pPr>
                      <a:r>
                        <a:rPr lang="en-US" sz="1800" b="1" i="0" u="none" strike="noStrike" dirty="0">
                          <a:solidFill>
                            <a:schemeClr val="accent1"/>
                          </a:solidFill>
                          <a:effectLst/>
                          <a:latin typeface="Calibri" panose="020F0502020204030204" pitchFamily="34" charset="0"/>
                        </a:rPr>
                        <a:t>(NORMAL) </a:t>
                      </a:r>
                      <a:r>
                        <a:rPr lang="en-US" sz="1800" b="0" i="0" u="none" strike="noStrike" dirty="0">
                          <a:solidFill>
                            <a:srgbClr val="000000"/>
                          </a:solidFill>
                          <a:effectLst/>
                          <a:latin typeface="Calibri" panose="020F0502020204030204" pitchFamily="34" charset="0"/>
                        </a:rPr>
                        <a:t>Fire was once a healthy element in many Western landscapes. </a:t>
                      </a:r>
                      <a:br>
                        <a:rPr lang="en-US" sz="1800" b="0" i="0" u="none" strike="noStrike" dirty="0">
                          <a:solidFill>
                            <a:srgbClr val="000000"/>
                          </a:solidFill>
                          <a:effectLst/>
                          <a:latin typeface="Calibri" panose="020F0502020204030204" pitchFamily="34" charset="0"/>
                        </a:rPr>
                      </a:br>
                      <a:r>
                        <a:rPr lang="en-US" sz="1800" b="0" i="0" u="none" strike="noStrike" dirty="0">
                          <a:solidFill>
                            <a:srgbClr val="000000"/>
                          </a:solidFill>
                          <a:effectLst/>
                          <a:latin typeface="Calibri" panose="020F0502020204030204" pitchFamily="34" charset="0"/>
                        </a:rPr>
                        <a:t>But 100 years ago, total fire suppression became the new standard. As a result, many landscapes became cluttered with undergrowth and dead and dying trees lay waiting to serve as fuel for the next, more-intense burn. We must employ the latest science – and the evidence of the past – to help manage our forests and protect trees, wildlife, people and property in the long term.</a:t>
                      </a:r>
                    </a:p>
                  </a:txBody>
                  <a:tcPr marT="4763" marB="0" anchor="ctr"/>
                </a:tc>
                <a:extLst>
                  <a:ext uri="{0D108BD9-81ED-4DB2-BD59-A6C34878D82A}">
                    <a16:rowId xmlns:a16="http://schemas.microsoft.com/office/drawing/2014/main" val="3815837231"/>
                  </a:ext>
                </a:extLst>
              </a:tr>
              <a:tr h="1745058">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3200" b="1" i="0" u="none" strike="noStrike" kern="1200" dirty="0">
                          <a:ln>
                            <a:solidFill>
                              <a:schemeClr val="tx2">
                                <a:lumMod val="75000"/>
                                <a:lumOff val="25000"/>
                              </a:schemeClr>
                            </a:solidFill>
                          </a:ln>
                          <a:solidFill>
                            <a:schemeClr val="accent1"/>
                          </a:solidFill>
                          <a:effectLst/>
                          <a:latin typeface="Calibri" panose="020F0502020204030204" pitchFamily="34" charset="0"/>
                          <a:ea typeface="+mn-ea"/>
                          <a:cs typeface="+mn-cs"/>
                        </a:rPr>
                        <a:t>49%</a:t>
                      </a:r>
                    </a:p>
                  </a:txBody>
                  <a:tcPr marL="9525" marR="9525" marT="0" marB="0" anchor="ctr"/>
                </a:tc>
                <a:tc>
                  <a:txBody>
                    <a:bodyPr/>
                    <a:lstStyle/>
                    <a:p>
                      <a:pPr algn="just" fontAlgn="b">
                        <a:lnSpc>
                          <a:spcPts val="1900"/>
                        </a:lnSpc>
                      </a:pPr>
                      <a:r>
                        <a:rPr lang="en-US" sz="1800" b="0" i="0" u="none" strike="noStrike" dirty="0">
                          <a:solidFill>
                            <a:srgbClr val="000000"/>
                          </a:solidFill>
                          <a:effectLst/>
                          <a:latin typeface="Calibri" panose="020F0502020204030204" pitchFamily="34" charset="0"/>
                        </a:rPr>
                        <a:t>^</a:t>
                      </a:r>
                      <a:r>
                        <a:rPr lang="en-US" sz="1800" b="1" i="0" u="none" strike="noStrike" dirty="0">
                          <a:solidFill>
                            <a:schemeClr val="accent1"/>
                          </a:solidFill>
                          <a:effectLst/>
                          <a:latin typeface="Calibri" panose="020F0502020204030204" pitchFamily="34" charset="0"/>
                        </a:rPr>
                        <a:t>(STRATEGY) </a:t>
                      </a:r>
                      <a:r>
                        <a:rPr lang="en-US" sz="1800" b="0" i="0" u="none" strike="noStrike" dirty="0">
                          <a:solidFill>
                            <a:srgbClr val="000000"/>
                          </a:solidFill>
                          <a:effectLst/>
                          <a:latin typeface="Calibri" panose="020F0502020204030204" pitchFamily="34" charset="0"/>
                        </a:rPr>
                        <a:t>Beneficial fire is just one part of a broader strategy that also includes creating defensible space around property and clearing dead and downed brush from public and private lands. With the aid of satellite imaging to detect and </a:t>
                      </a:r>
                      <a:br>
                        <a:rPr lang="en-US" sz="1800" b="0" i="0" u="none" strike="noStrike" dirty="0">
                          <a:solidFill>
                            <a:srgbClr val="000000"/>
                          </a:solidFill>
                          <a:effectLst/>
                          <a:latin typeface="Calibri" panose="020F0502020204030204" pitchFamily="34" charset="0"/>
                        </a:rPr>
                      </a:br>
                      <a:r>
                        <a:rPr lang="en-US" sz="1800" b="0" i="0" u="none" strike="noStrike" dirty="0">
                          <a:solidFill>
                            <a:srgbClr val="000000"/>
                          </a:solidFill>
                          <a:effectLst/>
                          <a:latin typeface="Calibri" panose="020F0502020204030204" pitchFamily="34" charset="0"/>
                        </a:rPr>
                        <a:t>map fires more quickly, better technology to respond to fires that threaten people and property, and better weather models to predict fire behavior so we know when to set controlled burns, we can help improve forest management and keep our communities safe.</a:t>
                      </a:r>
                    </a:p>
                  </a:txBody>
                  <a:tcPr marT="4763" marB="0" anchor="ctr"/>
                </a:tc>
                <a:extLst>
                  <a:ext uri="{0D108BD9-81ED-4DB2-BD59-A6C34878D82A}">
                    <a16:rowId xmlns:a16="http://schemas.microsoft.com/office/drawing/2014/main" val="1548120229"/>
                  </a:ext>
                </a:extLst>
              </a:tr>
            </a:tbl>
          </a:graphicData>
        </a:graphic>
      </p:graphicFrame>
      <p:sp>
        <p:nvSpPr>
          <p:cNvPr id="4" name="Text Placeholder 3">
            <a:extLst>
              <a:ext uri="{FF2B5EF4-FFF2-40B4-BE49-F238E27FC236}">
                <a16:creationId xmlns:a16="http://schemas.microsoft.com/office/drawing/2014/main" id="{0771D5B8-F3F0-4D14-8F6C-6A0CDCD60B91}"/>
              </a:ext>
            </a:extLst>
          </p:cNvPr>
          <p:cNvSpPr>
            <a:spLocks noGrp="1"/>
          </p:cNvSpPr>
          <p:nvPr>
            <p:ph type="body" sz="quarter" idx="10"/>
          </p:nvPr>
        </p:nvSpPr>
        <p:spPr/>
        <p:txBody>
          <a:bodyPr/>
          <a:lstStyle/>
          <a:p>
            <a:r>
              <a:rPr lang="en-US" dirty="0">
                <a:latin typeface="+mj-lt"/>
              </a:rPr>
              <a:t>Q10. </a:t>
            </a:r>
            <a:r>
              <a:rPr lang="en-US" dirty="0">
                <a:latin typeface="+mj-lt"/>
                <a:cs typeface="Times New Roman" panose="02020603050405020304" pitchFamily="18" charset="0"/>
              </a:rPr>
              <a:t>H</a:t>
            </a:r>
            <a:r>
              <a:rPr lang="en-US" dirty="0">
                <a:effectLst/>
                <a:latin typeface="+mj-lt"/>
                <a:ea typeface="Times New Roman" panose="02020603050405020304" pitchFamily="18" charset="0"/>
                <a:cs typeface="Times New Roman" panose="02020603050405020304" pitchFamily="18" charset="0"/>
              </a:rPr>
              <a:t>ere is some information from supporters of the proposal. Please tell me whether you find it very convincing, </a:t>
            </a:r>
            <a:br>
              <a:rPr lang="en-US" dirty="0">
                <a:effectLst/>
                <a:latin typeface="+mj-lt"/>
                <a:ea typeface="Times New Roman" panose="02020603050405020304" pitchFamily="18" charset="0"/>
                <a:cs typeface="Times New Roman" panose="02020603050405020304" pitchFamily="18" charset="0"/>
              </a:rPr>
            </a:br>
            <a:r>
              <a:rPr lang="en-US" dirty="0">
                <a:effectLst/>
                <a:latin typeface="+mj-lt"/>
                <a:ea typeface="Times New Roman" panose="02020603050405020304" pitchFamily="18" charset="0"/>
                <a:cs typeface="Times New Roman" panose="02020603050405020304" pitchFamily="18" charset="0"/>
              </a:rPr>
              <a:t>somewhat convincing, or not convincing as a reason to support it. ^Not Part of Split Sample</a:t>
            </a:r>
            <a:endParaRPr lang="en-US" dirty="0">
              <a:latin typeface="+mj-lt"/>
            </a:endParaRPr>
          </a:p>
        </p:txBody>
      </p:sp>
      <p:sp>
        <p:nvSpPr>
          <p:cNvPr id="8" name="Title 7">
            <a:extLst>
              <a:ext uri="{FF2B5EF4-FFF2-40B4-BE49-F238E27FC236}">
                <a16:creationId xmlns:a16="http://schemas.microsoft.com/office/drawing/2014/main" id="{2DD80923-1B45-5301-0577-FA0F606BF634}"/>
              </a:ext>
            </a:extLst>
          </p:cNvPr>
          <p:cNvSpPr>
            <a:spLocks noGrp="1"/>
          </p:cNvSpPr>
          <p:nvPr>
            <p:ph type="title"/>
          </p:nvPr>
        </p:nvSpPr>
        <p:spPr>
          <a:xfrm>
            <a:off x="0" y="184276"/>
            <a:ext cx="9144000" cy="986106"/>
          </a:xfrm>
        </p:spPr>
        <p:txBody>
          <a:bodyPr>
            <a:normAutofit fontScale="90000"/>
          </a:bodyPr>
          <a:lstStyle/>
          <a:p>
            <a:r>
              <a:rPr lang="en-US" dirty="0"/>
              <a:t>Messages in Favor of Increased Use of Beneficial Fire</a:t>
            </a:r>
          </a:p>
        </p:txBody>
      </p:sp>
    </p:spTree>
    <p:extLst>
      <p:ext uri="{BB962C8B-B14F-4D97-AF65-F5344CB8AC3E}">
        <p14:creationId xmlns:p14="http://schemas.microsoft.com/office/powerpoint/2010/main" val="97761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50D0D0C-1EEF-4C90-9125-59B6EE63FE05}"/>
              </a:ext>
            </a:extLst>
          </p:cNvPr>
          <p:cNvSpPr txBox="1"/>
          <p:nvPr/>
        </p:nvSpPr>
        <p:spPr>
          <a:xfrm>
            <a:off x="0" y="705368"/>
            <a:ext cx="9144000" cy="338554"/>
          </a:xfrm>
          <a:prstGeom prst="rect">
            <a:avLst/>
          </a:prstGeom>
          <a:noFill/>
        </p:spPr>
        <p:txBody>
          <a:bodyPr wrap="square" rtlCol="0">
            <a:spAutoFit/>
          </a:bodyPr>
          <a:lstStyle/>
          <a:p>
            <a:pPr algn="ctr"/>
            <a:r>
              <a:rPr lang="en-US" sz="1600" i="1" dirty="0"/>
              <a:t>(Ranked by Very Convincing)</a:t>
            </a:r>
          </a:p>
        </p:txBody>
      </p:sp>
      <p:graphicFrame>
        <p:nvGraphicFramePr>
          <p:cNvPr id="5" name="Table 5">
            <a:extLst>
              <a:ext uri="{FF2B5EF4-FFF2-40B4-BE49-F238E27FC236}">
                <a16:creationId xmlns:a16="http://schemas.microsoft.com/office/drawing/2014/main" id="{1F32BA45-281B-4683-B656-4B0A7236489C}"/>
              </a:ext>
            </a:extLst>
          </p:cNvPr>
          <p:cNvGraphicFramePr>
            <a:graphicFrameLocks noGrp="1"/>
          </p:cNvGraphicFramePr>
          <p:nvPr>
            <p:extLst>
              <p:ext uri="{D42A27DB-BD31-4B8C-83A1-F6EECF244321}">
                <p14:modId xmlns:p14="http://schemas.microsoft.com/office/powerpoint/2010/main" val="33333624"/>
              </p:ext>
            </p:extLst>
          </p:nvPr>
        </p:nvGraphicFramePr>
        <p:xfrm>
          <a:off x="148046" y="1133106"/>
          <a:ext cx="8847908" cy="4981037"/>
        </p:xfrm>
        <a:graphic>
          <a:graphicData uri="http://schemas.openxmlformats.org/drawingml/2006/table">
            <a:tbl>
              <a:tblPr bandRow="1">
                <a:tableStyleId>{93296810-A885-4BE3-A3E7-6D5BEEA58F35}</a:tableStyleId>
              </a:tblPr>
              <a:tblGrid>
                <a:gridCol w="919151">
                  <a:extLst>
                    <a:ext uri="{9D8B030D-6E8A-4147-A177-3AD203B41FA5}">
                      <a16:colId xmlns:a16="http://schemas.microsoft.com/office/drawing/2014/main" val="833824331"/>
                    </a:ext>
                  </a:extLst>
                </a:gridCol>
                <a:gridCol w="7928757">
                  <a:extLst>
                    <a:ext uri="{9D8B030D-6E8A-4147-A177-3AD203B41FA5}">
                      <a16:colId xmlns:a16="http://schemas.microsoft.com/office/drawing/2014/main" val="697914467"/>
                    </a:ext>
                  </a:extLst>
                </a:gridCol>
              </a:tblGrid>
              <a:tr h="1741296">
                <a:tc>
                  <a:txBody>
                    <a:bodyPr/>
                    <a:lstStyle/>
                    <a:p>
                      <a:pPr marL="0" algn="ctr" defTabSz="914400" rtl="0" eaLnBrk="1" fontAlgn="b" latinLnBrk="0" hangingPunct="1">
                        <a:lnSpc>
                          <a:spcPct val="100000"/>
                        </a:lnSpc>
                      </a:pPr>
                      <a:r>
                        <a:rPr lang="en-US" sz="3200" b="1" i="0" u="none" strike="noStrike" kern="1200" dirty="0">
                          <a:ln>
                            <a:solidFill>
                              <a:schemeClr val="tx2">
                                <a:lumMod val="75000"/>
                                <a:lumOff val="25000"/>
                              </a:schemeClr>
                            </a:solidFill>
                          </a:ln>
                          <a:solidFill>
                            <a:schemeClr val="accent1"/>
                          </a:solidFill>
                          <a:effectLst/>
                          <a:latin typeface="Calibri" panose="020F0502020204030204" pitchFamily="34" charset="0"/>
                          <a:ea typeface="+mn-ea"/>
                          <a:cs typeface="+mn-cs"/>
                        </a:rPr>
                        <a:t>46%</a:t>
                      </a:r>
                    </a:p>
                  </a:txBody>
                  <a:tcPr marL="9525" marR="9525" marT="0" marB="0" anchor="ctr"/>
                </a:tc>
                <a:tc>
                  <a:txBody>
                    <a:bodyPr/>
                    <a:lstStyle/>
                    <a:p>
                      <a:pPr algn="just" fontAlgn="b">
                        <a:lnSpc>
                          <a:spcPts val="1800"/>
                        </a:lnSpc>
                      </a:pPr>
                      <a:r>
                        <a:rPr lang="en-US" sz="1800" b="1" i="0" u="none" strike="noStrike" dirty="0">
                          <a:solidFill>
                            <a:schemeClr val="accent1"/>
                          </a:solidFill>
                          <a:effectLst/>
                          <a:latin typeface="Calibri" panose="020F0502020204030204" pitchFamily="34" charset="0"/>
                        </a:rPr>
                        <a:t>(ECOSYSTEMS) </a:t>
                      </a:r>
                      <a:r>
                        <a:rPr lang="en-US" sz="1800" b="0" i="0" u="none" strike="noStrike" dirty="0">
                          <a:solidFill>
                            <a:srgbClr val="000000"/>
                          </a:solidFill>
                          <a:effectLst/>
                          <a:latin typeface="Calibri" panose="020F0502020204030204" pitchFamily="34" charset="0"/>
                        </a:rPr>
                        <a:t>Many Western plants and animals have adapted to depend on periodic wildfires that clear out dead and dying material, setting the stage for </a:t>
                      </a:r>
                      <a:br>
                        <a:rPr lang="en-US" sz="1800" b="0" i="0" u="none" strike="noStrike" dirty="0">
                          <a:solidFill>
                            <a:srgbClr val="000000"/>
                          </a:solidFill>
                          <a:effectLst/>
                          <a:latin typeface="Calibri" panose="020F0502020204030204" pitchFamily="34" charset="0"/>
                        </a:rPr>
                      </a:br>
                      <a:r>
                        <a:rPr lang="en-US" sz="1800" b="0" i="0" u="none" strike="noStrike" dirty="0">
                          <a:solidFill>
                            <a:srgbClr val="000000"/>
                          </a:solidFill>
                          <a:effectLst/>
                          <a:latin typeface="Calibri" panose="020F0502020204030204" pitchFamily="34" charset="0"/>
                        </a:rPr>
                        <a:t>new life. Nutrients quickly return to the soil when burned, and plants like lilies and pine require fire for seeds to germinate. A fire can clear out trees, creating a meadow that improves water quality; it can also rid an ecosystem of invasive species that are not adapted to fire, making more space for native plants and animals to thrive.</a:t>
                      </a:r>
                    </a:p>
                  </a:txBody>
                  <a:tcPr marT="4763" marB="0" anchor="ctr"/>
                </a:tc>
                <a:extLst>
                  <a:ext uri="{0D108BD9-81ED-4DB2-BD59-A6C34878D82A}">
                    <a16:rowId xmlns:a16="http://schemas.microsoft.com/office/drawing/2014/main" val="411679502"/>
                  </a:ext>
                </a:extLst>
              </a:tr>
              <a:tr h="1245259">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3200" b="1" i="0" u="none" strike="noStrike" kern="1200" dirty="0">
                          <a:ln>
                            <a:solidFill>
                              <a:schemeClr val="tx2">
                                <a:lumMod val="75000"/>
                                <a:lumOff val="25000"/>
                              </a:schemeClr>
                            </a:solidFill>
                          </a:ln>
                          <a:solidFill>
                            <a:schemeClr val="accent1"/>
                          </a:solidFill>
                          <a:effectLst/>
                          <a:latin typeface="Calibri" panose="020F0502020204030204" pitchFamily="34" charset="0"/>
                          <a:ea typeface="+mn-ea"/>
                          <a:cs typeface="+mn-cs"/>
                        </a:rPr>
                        <a:t>44%</a:t>
                      </a:r>
                    </a:p>
                  </a:txBody>
                  <a:tcPr marL="9525" marR="9525" marT="0" marB="0" anchor="ctr"/>
                </a:tc>
                <a:tc>
                  <a:txBody>
                    <a:bodyPr/>
                    <a:lstStyle/>
                    <a:p>
                      <a:pPr algn="just" fontAlgn="b">
                        <a:lnSpc>
                          <a:spcPts val="1800"/>
                        </a:lnSpc>
                      </a:pPr>
                      <a:r>
                        <a:rPr lang="en-US" sz="1800" b="1" i="0" u="none" strike="noStrike" dirty="0">
                          <a:solidFill>
                            <a:schemeClr val="accent1"/>
                          </a:solidFill>
                          <a:effectLst/>
                          <a:latin typeface="Calibri" panose="020F0502020204030204" pitchFamily="34" charset="0"/>
                        </a:rPr>
                        <a:t>(CO-EXIST) </a:t>
                      </a:r>
                      <a:r>
                        <a:rPr lang="en-US" sz="1800" b="0" i="0" u="none" strike="noStrike" dirty="0">
                          <a:solidFill>
                            <a:srgbClr val="000000"/>
                          </a:solidFill>
                          <a:effectLst/>
                          <a:latin typeface="Calibri" panose="020F0502020204030204" pitchFamily="34" charset="0"/>
                        </a:rPr>
                        <a:t>Wildfire is a fact of life in the West – but catastrophic fires that threaten people and property don’t have to be. Rather than seeing every fire as a threat, </a:t>
                      </a:r>
                      <a:br>
                        <a:rPr lang="en-US" sz="1800" b="0" i="0" u="none" strike="noStrike" dirty="0">
                          <a:solidFill>
                            <a:srgbClr val="000000"/>
                          </a:solidFill>
                          <a:effectLst/>
                          <a:latin typeface="Calibri" panose="020F0502020204030204" pitchFamily="34" charset="0"/>
                        </a:rPr>
                      </a:br>
                      <a:r>
                        <a:rPr lang="en-US" sz="1800" b="0" i="0" u="none" strike="noStrike" dirty="0">
                          <a:solidFill>
                            <a:srgbClr val="000000"/>
                          </a:solidFill>
                          <a:effectLst/>
                          <a:latin typeface="Calibri" panose="020F0502020204030204" pitchFamily="34" charset="0"/>
                        </a:rPr>
                        <a:t>we must apply the best science and careful management to make our communities more resilient – and enjoy the benefits of improved water quality, more ecosystem diversity, and lower risk of massive fires.</a:t>
                      </a:r>
                    </a:p>
                  </a:txBody>
                  <a:tcPr marT="4763" marB="0" anchor="ctr"/>
                </a:tc>
                <a:extLst>
                  <a:ext uri="{0D108BD9-81ED-4DB2-BD59-A6C34878D82A}">
                    <a16:rowId xmlns:a16="http://schemas.microsoft.com/office/drawing/2014/main" val="1850991226"/>
                  </a:ext>
                </a:extLst>
              </a:tr>
              <a:tr h="997241">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3200" b="1" i="0" u="none" strike="noStrike" kern="1200" dirty="0">
                          <a:ln>
                            <a:solidFill>
                              <a:schemeClr val="tx2">
                                <a:lumMod val="75000"/>
                                <a:lumOff val="25000"/>
                              </a:schemeClr>
                            </a:solidFill>
                          </a:ln>
                          <a:solidFill>
                            <a:schemeClr val="accent1"/>
                          </a:solidFill>
                          <a:effectLst/>
                          <a:latin typeface="Calibri" panose="020F0502020204030204" pitchFamily="34" charset="0"/>
                          <a:ea typeface="+mn-ea"/>
                          <a:cs typeface="+mn-cs"/>
                        </a:rPr>
                        <a:t>37%</a:t>
                      </a:r>
                    </a:p>
                  </a:txBody>
                  <a:tcPr marL="9525" marR="9525" marT="0" marB="0" anchor="ctr"/>
                </a:tc>
                <a:tc>
                  <a:txBody>
                    <a:bodyPr/>
                    <a:lstStyle/>
                    <a:p>
                      <a:pPr algn="just" fontAlgn="b">
                        <a:lnSpc>
                          <a:spcPts val="1800"/>
                        </a:lnSpc>
                      </a:pPr>
                      <a:r>
                        <a:rPr lang="en-US" sz="1800" b="0" i="0" u="none" strike="noStrike" dirty="0">
                          <a:solidFill>
                            <a:srgbClr val="000000"/>
                          </a:solidFill>
                          <a:effectLst/>
                          <a:latin typeface="Calibri" panose="020F0502020204030204" pitchFamily="34" charset="0"/>
                        </a:rPr>
                        <a:t>^</a:t>
                      </a:r>
                      <a:r>
                        <a:rPr lang="en-US" sz="1800" b="1" i="0" u="none" strike="noStrike" dirty="0">
                          <a:solidFill>
                            <a:schemeClr val="accent1"/>
                          </a:solidFill>
                          <a:effectLst/>
                          <a:latin typeface="Calibri" panose="020F0502020204030204" pitchFamily="34" charset="0"/>
                        </a:rPr>
                        <a:t>(WATER) </a:t>
                      </a:r>
                      <a:r>
                        <a:rPr lang="en-US" sz="1800" b="0" i="0" u="none" strike="noStrike" dirty="0">
                          <a:solidFill>
                            <a:srgbClr val="000000"/>
                          </a:solidFill>
                          <a:effectLst/>
                          <a:latin typeface="Calibri" panose="020F0502020204030204" pitchFamily="34" charset="0"/>
                        </a:rPr>
                        <a:t>Intense wildfires damage and destroy ecosystems that store and </a:t>
                      </a:r>
                      <a:br>
                        <a:rPr lang="en-US" sz="1800" b="0" i="0" u="none" strike="noStrike" dirty="0">
                          <a:solidFill>
                            <a:srgbClr val="000000"/>
                          </a:solidFill>
                          <a:effectLst/>
                          <a:latin typeface="Calibri" panose="020F0502020204030204" pitchFamily="34" charset="0"/>
                        </a:rPr>
                      </a:br>
                      <a:r>
                        <a:rPr lang="en-US" sz="1800" b="0" i="0" u="none" strike="noStrike" dirty="0">
                          <a:solidFill>
                            <a:srgbClr val="000000"/>
                          </a:solidFill>
                          <a:effectLst/>
                          <a:latin typeface="Calibri" panose="020F0502020204030204" pitchFamily="34" charset="0"/>
                        </a:rPr>
                        <a:t>clean water supplies. And after a massive fire that clears all vegetation, erosion and mudflows can occur, reducing water quality. But if we prevent the most-intense fires with beneficial burning, we can protect water quality and supply.</a:t>
                      </a:r>
                    </a:p>
                  </a:txBody>
                  <a:tcPr marT="4763" marB="0" anchor="ctr"/>
                </a:tc>
                <a:extLst>
                  <a:ext uri="{0D108BD9-81ED-4DB2-BD59-A6C34878D82A}">
                    <a16:rowId xmlns:a16="http://schemas.microsoft.com/office/drawing/2014/main" val="3815837231"/>
                  </a:ext>
                </a:extLst>
              </a:tr>
              <a:tr h="997241">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3200" b="1" i="0" u="none" strike="noStrike" kern="1200" dirty="0">
                          <a:ln>
                            <a:solidFill>
                              <a:schemeClr val="tx2">
                                <a:lumMod val="75000"/>
                                <a:lumOff val="25000"/>
                              </a:schemeClr>
                            </a:solidFill>
                          </a:ln>
                          <a:solidFill>
                            <a:schemeClr val="accent1"/>
                          </a:solidFill>
                          <a:effectLst/>
                          <a:latin typeface="Calibri" panose="020F0502020204030204" pitchFamily="34" charset="0"/>
                          <a:ea typeface="+mn-ea"/>
                          <a:cs typeface="+mn-cs"/>
                        </a:rPr>
                        <a:t>35%</a:t>
                      </a:r>
                    </a:p>
                  </a:txBody>
                  <a:tcPr marL="9525" marR="9525" marT="0" marB="0" anchor="ctr"/>
                </a:tc>
                <a:tc>
                  <a:txBody>
                    <a:bodyPr/>
                    <a:lstStyle/>
                    <a:p>
                      <a:pPr algn="just" fontAlgn="b">
                        <a:lnSpc>
                          <a:spcPts val="1800"/>
                        </a:lnSpc>
                      </a:pPr>
                      <a:r>
                        <a:rPr lang="en-US" sz="1800" b="0" i="0" u="none" strike="noStrike" dirty="0">
                          <a:solidFill>
                            <a:srgbClr val="000000"/>
                          </a:solidFill>
                          <a:effectLst/>
                          <a:latin typeface="Calibri" panose="020F0502020204030204" pitchFamily="34" charset="0"/>
                        </a:rPr>
                        <a:t>^</a:t>
                      </a:r>
                      <a:r>
                        <a:rPr lang="en-US" sz="1800" b="1" i="0" u="none" strike="noStrike" dirty="0">
                          <a:solidFill>
                            <a:schemeClr val="accent1"/>
                          </a:solidFill>
                          <a:effectLst/>
                          <a:latin typeface="Calibri" panose="020F0502020204030204" pitchFamily="34" charset="0"/>
                        </a:rPr>
                        <a:t>(INDIGENOUS) </a:t>
                      </a:r>
                      <a:r>
                        <a:rPr lang="en-US" sz="1800" b="0" i="0" u="none" strike="noStrike" dirty="0">
                          <a:solidFill>
                            <a:srgbClr val="000000"/>
                          </a:solidFill>
                          <a:effectLst/>
                          <a:latin typeface="Calibri" panose="020F0502020204030204" pitchFamily="34" charset="0"/>
                        </a:rPr>
                        <a:t>For millennia, fire has been integral to indigenous ways of life. Indigenous experts call it “fire as medicine” – the proper dose can maintain the abundance of the ecosystem. We can learn from the knowledge of thousands of years to help restore balance to the West.</a:t>
                      </a:r>
                    </a:p>
                  </a:txBody>
                  <a:tcPr marT="4763" marB="0" anchor="ctr"/>
                </a:tc>
                <a:extLst>
                  <a:ext uri="{0D108BD9-81ED-4DB2-BD59-A6C34878D82A}">
                    <a16:rowId xmlns:a16="http://schemas.microsoft.com/office/drawing/2014/main" val="1548120229"/>
                  </a:ext>
                </a:extLst>
              </a:tr>
            </a:tbl>
          </a:graphicData>
        </a:graphic>
      </p:graphicFrame>
      <p:sp>
        <p:nvSpPr>
          <p:cNvPr id="4" name="Text Placeholder 3">
            <a:extLst>
              <a:ext uri="{FF2B5EF4-FFF2-40B4-BE49-F238E27FC236}">
                <a16:creationId xmlns:a16="http://schemas.microsoft.com/office/drawing/2014/main" id="{0771D5B8-F3F0-4D14-8F6C-6A0CDCD60B91}"/>
              </a:ext>
            </a:extLst>
          </p:cNvPr>
          <p:cNvSpPr>
            <a:spLocks noGrp="1"/>
          </p:cNvSpPr>
          <p:nvPr>
            <p:ph type="body" sz="quarter" idx="10"/>
          </p:nvPr>
        </p:nvSpPr>
        <p:spPr/>
        <p:txBody>
          <a:bodyPr/>
          <a:lstStyle/>
          <a:p>
            <a:r>
              <a:rPr lang="en-US" dirty="0">
                <a:latin typeface="+mj-lt"/>
              </a:rPr>
              <a:t>Q10. </a:t>
            </a:r>
            <a:r>
              <a:rPr lang="en-US" dirty="0">
                <a:latin typeface="+mj-lt"/>
                <a:cs typeface="Times New Roman" panose="02020603050405020304" pitchFamily="18" charset="0"/>
              </a:rPr>
              <a:t>H</a:t>
            </a:r>
            <a:r>
              <a:rPr lang="en-US" dirty="0">
                <a:effectLst/>
                <a:latin typeface="+mj-lt"/>
                <a:ea typeface="Times New Roman" panose="02020603050405020304" pitchFamily="18" charset="0"/>
                <a:cs typeface="Times New Roman" panose="02020603050405020304" pitchFamily="18" charset="0"/>
              </a:rPr>
              <a:t>ere is some information from supporters of the proposal. Please tell me whether you find it very convincing, </a:t>
            </a:r>
            <a:br>
              <a:rPr lang="en-US" dirty="0">
                <a:effectLst/>
                <a:latin typeface="+mj-lt"/>
                <a:ea typeface="Times New Roman" panose="02020603050405020304" pitchFamily="18" charset="0"/>
                <a:cs typeface="Times New Roman" panose="02020603050405020304" pitchFamily="18" charset="0"/>
              </a:rPr>
            </a:br>
            <a:r>
              <a:rPr lang="en-US" dirty="0">
                <a:effectLst/>
                <a:latin typeface="+mj-lt"/>
                <a:ea typeface="Times New Roman" panose="02020603050405020304" pitchFamily="18" charset="0"/>
                <a:cs typeface="Times New Roman" panose="02020603050405020304" pitchFamily="18" charset="0"/>
              </a:rPr>
              <a:t>somewhat convincing, or not convincing as a reason to support it. ^Not Part of Split Sample</a:t>
            </a:r>
            <a:endParaRPr lang="en-US" dirty="0">
              <a:latin typeface="+mj-lt"/>
            </a:endParaRPr>
          </a:p>
        </p:txBody>
      </p:sp>
      <p:sp>
        <p:nvSpPr>
          <p:cNvPr id="8" name="Title 7">
            <a:extLst>
              <a:ext uri="{FF2B5EF4-FFF2-40B4-BE49-F238E27FC236}">
                <a16:creationId xmlns:a16="http://schemas.microsoft.com/office/drawing/2014/main" id="{2DD80923-1B45-5301-0577-FA0F606BF634}"/>
              </a:ext>
            </a:extLst>
          </p:cNvPr>
          <p:cNvSpPr>
            <a:spLocks noGrp="1"/>
          </p:cNvSpPr>
          <p:nvPr>
            <p:ph type="title"/>
          </p:nvPr>
        </p:nvSpPr>
        <p:spPr>
          <a:xfrm>
            <a:off x="0" y="184276"/>
            <a:ext cx="9144000" cy="647551"/>
          </a:xfrm>
        </p:spPr>
        <p:txBody>
          <a:bodyPr>
            <a:noAutofit/>
          </a:bodyPr>
          <a:lstStyle/>
          <a:p>
            <a:r>
              <a:rPr lang="en-US" sz="3000" dirty="0"/>
              <a:t>Messages in Favor </a:t>
            </a:r>
            <a:r>
              <a:rPr lang="en-US" sz="3000" i="1" dirty="0"/>
              <a:t>(Continued)</a:t>
            </a:r>
            <a:endParaRPr lang="en-US" sz="3000" dirty="0"/>
          </a:p>
        </p:txBody>
      </p:sp>
    </p:spTree>
    <p:extLst>
      <p:ext uri="{BB962C8B-B14F-4D97-AF65-F5344CB8AC3E}">
        <p14:creationId xmlns:p14="http://schemas.microsoft.com/office/powerpoint/2010/main" val="22754232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600C1F5-57FA-4E56-8482-162B5ACF233F}"/>
              </a:ext>
            </a:extLst>
          </p:cNvPr>
          <p:cNvSpPr>
            <a:spLocks noGrp="1"/>
          </p:cNvSpPr>
          <p:nvPr>
            <p:ph type="body" sz="quarter" idx="10"/>
          </p:nvPr>
        </p:nvSpPr>
        <p:spPr/>
        <p:txBody>
          <a:bodyPr/>
          <a:lstStyle/>
          <a:p>
            <a:r>
              <a:rPr lang="en-US" dirty="0">
                <a:latin typeface="+mj-lt"/>
              </a:rPr>
              <a:t>Q10. </a:t>
            </a:r>
            <a:r>
              <a:rPr lang="en-US" dirty="0">
                <a:latin typeface="+mj-lt"/>
                <a:cs typeface="Times New Roman" panose="02020603050405020304" pitchFamily="18" charset="0"/>
              </a:rPr>
              <a:t>H</a:t>
            </a:r>
            <a:r>
              <a:rPr lang="en-US" dirty="0">
                <a:effectLst/>
                <a:latin typeface="+mj-lt"/>
                <a:ea typeface="Times New Roman" panose="02020603050405020304" pitchFamily="18" charset="0"/>
                <a:cs typeface="Times New Roman" panose="02020603050405020304" pitchFamily="18" charset="0"/>
              </a:rPr>
              <a:t>ere is some information from supporters of the proposal. Please tell me whether you find it very convincing, </a:t>
            </a:r>
            <a:br>
              <a:rPr lang="en-US" dirty="0">
                <a:effectLst/>
                <a:latin typeface="+mj-lt"/>
                <a:ea typeface="Times New Roman" panose="02020603050405020304" pitchFamily="18" charset="0"/>
                <a:cs typeface="Times New Roman" panose="02020603050405020304" pitchFamily="18" charset="0"/>
              </a:rPr>
            </a:br>
            <a:r>
              <a:rPr lang="en-US" dirty="0">
                <a:effectLst/>
                <a:latin typeface="+mj-lt"/>
                <a:ea typeface="Times New Roman" panose="02020603050405020304" pitchFamily="18" charset="0"/>
                <a:cs typeface="Times New Roman" panose="02020603050405020304" pitchFamily="18" charset="0"/>
              </a:rPr>
              <a:t>somewhat convincing, or not convincing as a reason to support it. ^Not Part of Split Sample</a:t>
            </a:r>
            <a:endParaRPr lang="en-US" dirty="0">
              <a:latin typeface="+mj-lt"/>
            </a:endParaRPr>
          </a:p>
        </p:txBody>
      </p:sp>
      <p:graphicFrame>
        <p:nvGraphicFramePr>
          <p:cNvPr id="6" name="Chart 5">
            <a:extLst>
              <a:ext uri="{FF2B5EF4-FFF2-40B4-BE49-F238E27FC236}">
                <a16:creationId xmlns:a16="http://schemas.microsoft.com/office/drawing/2014/main" id="{17E7C514-986B-4F3F-A0E8-2A353FAE9005}"/>
              </a:ext>
            </a:extLst>
          </p:cNvPr>
          <p:cNvGraphicFramePr/>
          <p:nvPr>
            <p:extLst>
              <p:ext uri="{D42A27DB-BD31-4B8C-83A1-F6EECF244321}">
                <p14:modId xmlns:p14="http://schemas.microsoft.com/office/powerpoint/2010/main" val="2663073326"/>
              </p:ext>
            </p:extLst>
          </p:nvPr>
        </p:nvGraphicFramePr>
        <p:xfrm>
          <a:off x="134556" y="1558636"/>
          <a:ext cx="8794840" cy="4737661"/>
        </p:xfrm>
        <a:graphic>
          <a:graphicData uri="http://schemas.openxmlformats.org/drawingml/2006/chart">
            <c:chart xmlns:c="http://schemas.openxmlformats.org/drawingml/2006/chart" xmlns:r="http://schemas.openxmlformats.org/officeDocument/2006/relationships" r:id="rId2"/>
          </a:graphicData>
        </a:graphic>
      </p:graphicFrame>
      <p:sp>
        <p:nvSpPr>
          <p:cNvPr id="5" name="Title 4">
            <a:extLst>
              <a:ext uri="{FF2B5EF4-FFF2-40B4-BE49-F238E27FC236}">
                <a16:creationId xmlns:a16="http://schemas.microsoft.com/office/drawing/2014/main" id="{120BF021-CB94-C85E-AA97-0AC05137D09B}"/>
              </a:ext>
            </a:extLst>
          </p:cNvPr>
          <p:cNvSpPr>
            <a:spLocks noGrp="1"/>
          </p:cNvSpPr>
          <p:nvPr>
            <p:ph type="title"/>
          </p:nvPr>
        </p:nvSpPr>
        <p:spPr/>
        <p:txBody>
          <a:bodyPr>
            <a:normAutofit fontScale="90000"/>
          </a:bodyPr>
          <a:lstStyle/>
          <a:p>
            <a:r>
              <a:rPr lang="en-US" dirty="0"/>
              <a:t>Messaging helping people picture the before and after, and positioning beneficial fire as part of a strategy to reintroduce healthy fire, is highly compelling.</a:t>
            </a:r>
          </a:p>
        </p:txBody>
      </p:sp>
    </p:spTree>
    <p:extLst>
      <p:ext uri="{BB962C8B-B14F-4D97-AF65-F5344CB8AC3E}">
        <p14:creationId xmlns:p14="http://schemas.microsoft.com/office/powerpoint/2010/main" val="27876680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A7EE8BA-6626-4705-973D-E9D63A4C7BF8}"/>
              </a:ext>
            </a:extLst>
          </p:cNvPr>
          <p:cNvSpPr>
            <a:spLocks noGrp="1"/>
          </p:cNvSpPr>
          <p:nvPr>
            <p:ph type="body" sz="quarter" idx="10"/>
          </p:nvPr>
        </p:nvSpPr>
        <p:spPr/>
        <p:txBody>
          <a:bodyPr/>
          <a:lstStyle/>
          <a:p>
            <a:r>
              <a:rPr lang="en-US" dirty="0">
                <a:latin typeface="+mj-lt"/>
              </a:rPr>
              <a:t>Q10. </a:t>
            </a:r>
            <a:r>
              <a:rPr lang="en-US" dirty="0">
                <a:latin typeface="+mj-lt"/>
                <a:cs typeface="Times New Roman" panose="02020603050405020304" pitchFamily="18" charset="0"/>
              </a:rPr>
              <a:t>H</a:t>
            </a:r>
            <a:r>
              <a:rPr lang="en-US" dirty="0">
                <a:effectLst/>
                <a:latin typeface="+mj-lt"/>
                <a:ea typeface="Times New Roman" panose="02020603050405020304" pitchFamily="18" charset="0"/>
                <a:cs typeface="Times New Roman" panose="02020603050405020304" pitchFamily="18" charset="0"/>
              </a:rPr>
              <a:t>ere is some information from supporters of the proposal. Please tell me whether you find it very convincing, </a:t>
            </a:r>
            <a:br>
              <a:rPr lang="en-US" dirty="0">
                <a:effectLst/>
                <a:latin typeface="+mj-lt"/>
                <a:ea typeface="Times New Roman" panose="02020603050405020304" pitchFamily="18" charset="0"/>
                <a:cs typeface="Times New Roman" panose="02020603050405020304" pitchFamily="18" charset="0"/>
              </a:rPr>
            </a:br>
            <a:r>
              <a:rPr lang="en-US" dirty="0">
                <a:effectLst/>
                <a:latin typeface="+mj-lt"/>
                <a:ea typeface="Times New Roman" panose="02020603050405020304" pitchFamily="18" charset="0"/>
                <a:cs typeface="Times New Roman" panose="02020603050405020304" pitchFamily="18" charset="0"/>
              </a:rPr>
              <a:t>somewhat convincing, or not convincing as a reason to support it. ^Not Part of Split Sample</a:t>
            </a:r>
            <a:endParaRPr lang="en-US" dirty="0">
              <a:latin typeface="+mj-lt"/>
            </a:endParaRPr>
          </a:p>
        </p:txBody>
      </p:sp>
      <p:graphicFrame>
        <p:nvGraphicFramePr>
          <p:cNvPr id="6" name="Table 4">
            <a:extLst>
              <a:ext uri="{FF2B5EF4-FFF2-40B4-BE49-F238E27FC236}">
                <a16:creationId xmlns:a16="http://schemas.microsoft.com/office/drawing/2014/main" id="{B7581723-B567-448E-904E-F346AE4AB087}"/>
              </a:ext>
            </a:extLst>
          </p:cNvPr>
          <p:cNvGraphicFramePr>
            <a:graphicFrameLocks noGrp="1"/>
          </p:cNvGraphicFramePr>
          <p:nvPr>
            <p:extLst>
              <p:ext uri="{D42A27DB-BD31-4B8C-83A1-F6EECF244321}">
                <p14:modId xmlns:p14="http://schemas.microsoft.com/office/powerpoint/2010/main" val="2954325868"/>
              </p:ext>
            </p:extLst>
          </p:nvPr>
        </p:nvGraphicFramePr>
        <p:xfrm>
          <a:off x="210970" y="1416616"/>
          <a:ext cx="8704431" cy="4626333"/>
        </p:xfrm>
        <a:graphic>
          <a:graphicData uri="http://schemas.openxmlformats.org/drawingml/2006/table">
            <a:tbl>
              <a:tblPr firstRow="1" bandRow="1">
                <a:tableStyleId>{93296810-A885-4BE3-A3E7-6D5BEEA58F35}</a:tableStyleId>
              </a:tblPr>
              <a:tblGrid>
                <a:gridCol w="2425363">
                  <a:extLst>
                    <a:ext uri="{9D8B030D-6E8A-4147-A177-3AD203B41FA5}">
                      <a16:colId xmlns:a16="http://schemas.microsoft.com/office/drawing/2014/main" val="2563863929"/>
                    </a:ext>
                  </a:extLst>
                </a:gridCol>
                <a:gridCol w="1276108">
                  <a:extLst>
                    <a:ext uri="{9D8B030D-6E8A-4147-A177-3AD203B41FA5}">
                      <a16:colId xmlns:a16="http://schemas.microsoft.com/office/drawing/2014/main" val="1099831682"/>
                    </a:ext>
                  </a:extLst>
                </a:gridCol>
                <a:gridCol w="1250740">
                  <a:extLst>
                    <a:ext uri="{9D8B030D-6E8A-4147-A177-3AD203B41FA5}">
                      <a16:colId xmlns:a16="http://schemas.microsoft.com/office/drawing/2014/main" val="2950452391"/>
                    </a:ext>
                  </a:extLst>
                </a:gridCol>
                <a:gridCol w="1250740">
                  <a:extLst>
                    <a:ext uri="{9D8B030D-6E8A-4147-A177-3AD203B41FA5}">
                      <a16:colId xmlns:a16="http://schemas.microsoft.com/office/drawing/2014/main" val="971914008"/>
                    </a:ext>
                  </a:extLst>
                </a:gridCol>
                <a:gridCol w="1250740">
                  <a:extLst>
                    <a:ext uri="{9D8B030D-6E8A-4147-A177-3AD203B41FA5}">
                      <a16:colId xmlns:a16="http://schemas.microsoft.com/office/drawing/2014/main" val="2185386144"/>
                    </a:ext>
                  </a:extLst>
                </a:gridCol>
                <a:gridCol w="1250740">
                  <a:extLst>
                    <a:ext uri="{9D8B030D-6E8A-4147-A177-3AD203B41FA5}">
                      <a16:colId xmlns:a16="http://schemas.microsoft.com/office/drawing/2014/main" val="1612859170"/>
                    </a:ext>
                  </a:extLst>
                </a:gridCol>
              </a:tblGrid>
              <a:tr h="470806">
                <a:tc rowSpan="2">
                  <a:txBody>
                    <a:bodyPr/>
                    <a:lstStyle/>
                    <a:p>
                      <a:pPr algn="ctr"/>
                      <a:r>
                        <a:rPr lang="en-US" sz="1800" dirty="0">
                          <a:solidFill>
                            <a:schemeClr val="bg1"/>
                          </a:solidFill>
                        </a:rPr>
                        <a:t>Statement</a:t>
                      </a:r>
                      <a:br>
                        <a:rPr lang="en-US" sz="1600" dirty="0">
                          <a:solidFill>
                            <a:schemeClr val="bg1"/>
                          </a:solidFill>
                        </a:rPr>
                      </a:br>
                      <a:r>
                        <a:rPr lang="en-US" sz="1600" b="0" dirty="0">
                          <a:solidFill>
                            <a:schemeClr val="bg1"/>
                          </a:solidFill>
                        </a:rPr>
                        <a:t>(Very Convincing)</a:t>
                      </a:r>
                    </a:p>
                  </a:txBody>
                  <a:tcPr anchor="ctr">
                    <a:solidFill>
                      <a:schemeClr val="accent1"/>
                    </a:solidFill>
                  </a:tcPr>
                </a:tc>
                <a:tc rowSpan="2">
                  <a:txBody>
                    <a:bodyPr/>
                    <a:lstStyle/>
                    <a:p>
                      <a:pPr algn="ctr"/>
                      <a:r>
                        <a:rPr lang="en-US" sz="1800" dirty="0">
                          <a:solidFill>
                            <a:schemeClr val="bg1"/>
                          </a:solidFill>
                        </a:rPr>
                        <a:t>All Voters</a:t>
                      </a:r>
                    </a:p>
                  </a:txBody>
                  <a:tcPr anchor="ctr">
                    <a:lnR w="38100" cap="flat" cmpd="sng" algn="ctr">
                      <a:solidFill>
                        <a:schemeClr val="accent3"/>
                      </a:solidFill>
                      <a:prstDash val="solid"/>
                      <a:round/>
                      <a:headEnd type="none" w="med" len="med"/>
                      <a:tailEnd type="none" w="med" len="med"/>
                    </a:lnR>
                    <a:solidFill>
                      <a:schemeClr val="accent1"/>
                    </a:solidFill>
                  </a:tcPr>
                </a:tc>
                <a:tc gridSpan="3">
                  <a:txBody>
                    <a:bodyPr/>
                    <a:lstStyle/>
                    <a:p>
                      <a:pPr algn="ctr"/>
                      <a:r>
                        <a:rPr lang="en-US" sz="1800" dirty="0">
                          <a:solidFill>
                            <a:schemeClr val="bg1"/>
                          </a:solidFill>
                        </a:rPr>
                        <a:t>Segments</a:t>
                      </a:r>
                    </a:p>
                  </a:txBody>
                  <a:tcPr anchor="ctr">
                    <a:lnL w="38100" cap="flat" cmpd="sng" algn="ctr">
                      <a:solidFill>
                        <a:schemeClr val="accent3"/>
                      </a:solidFill>
                      <a:prstDash val="solid"/>
                      <a:round/>
                      <a:headEnd type="none" w="med" len="med"/>
                      <a:tailEnd type="none" w="med" len="med"/>
                    </a:lnL>
                    <a:lnR w="38100" cap="flat" cmpd="sng" algn="ctr">
                      <a:solidFill>
                        <a:schemeClr val="bg1"/>
                      </a:solidFill>
                      <a:prstDash val="solid"/>
                      <a:round/>
                      <a:headEnd type="none" w="med" len="med"/>
                      <a:tailEnd type="none" w="med" len="med"/>
                    </a:lnR>
                    <a:lnB w="12700" cap="flat" cmpd="sng" algn="ctr">
                      <a:solidFill>
                        <a:schemeClr val="accent3"/>
                      </a:solidFill>
                      <a:prstDash val="solid"/>
                      <a:round/>
                      <a:headEnd type="none" w="med" len="med"/>
                      <a:tailEnd type="none" w="med" len="med"/>
                    </a:lnB>
                    <a:solidFill>
                      <a:schemeClr val="accent1"/>
                    </a:solidFill>
                  </a:tcPr>
                </a:tc>
                <a:tc hMerge="1">
                  <a:txBody>
                    <a:bodyPr/>
                    <a:lstStyle/>
                    <a:p>
                      <a:endParaRPr lang="en-US" dirty="0"/>
                    </a:p>
                  </a:txBody>
                  <a:tcPr>
                    <a:solidFill>
                      <a:schemeClr val="accent1"/>
                    </a:solidFill>
                  </a:tcPr>
                </a:tc>
                <a:tc hMerge="1">
                  <a:txBody>
                    <a:bodyPr/>
                    <a:lstStyle/>
                    <a:p>
                      <a:pPr algn="ctr"/>
                      <a:endParaRPr lang="en-US" sz="1800" dirty="0">
                        <a:solidFill>
                          <a:schemeClr val="bg1"/>
                        </a:solidFill>
                      </a:endParaRPr>
                    </a:p>
                  </a:txBody>
                  <a:tcPr anchor="ctr">
                    <a:lnB w="12700" cap="flat" cmpd="sng" algn="ctr">
                      <a:solidFill>
                        <a:schemeClr val="accent3"/>
                      </a:solidFill>
                      <a:prstDash val="solid"/>
                      <a:round/>
                      <a:headEnd type="none" w="med" len="med"/>
                      <a:tailEnd type="none" w="med" len="med"/>
                    </a:lnB>
                    <a:solidFill>
                      <a:schemeClr val="accent4"/>
                    </a:solidFill>
                  </a:tcPr>
                </a:tc>
                <a:tc rowSpan="2">
                  <a:txBody>
                    <a:bodyPr/>
                    <a:lstStyle/>
                    <a:p>
                      <a:pPr algn="ctr" fontAlgn="b"/>
                      <a:r>
                        <a:rPr lang="en-US" sz="1800" b="1" i="0" u="none" strike="noStrike" dirty="0">
                          <a:solidFill>
                            <a:schemeClr val="bg1"/>
                          </a:solidFill>
                          <a:effectLst/>
                          <a:latin typeface="Calibri" panose="020F0502020204030204" pitchFamily="34" charset="0"/>
                        </a:rPr>
                        <a:t>Wildland Urban Interface Residents</a:t>
                      </a:r>
                    </a:p>
                  </a:txBody>
                  <a:tcPr anchor="ctr">
                    <a:lnL w="38100" cap="flat" cmpd="sng" algn="ctr">
                      <a:solidFill>
                        <a:schemeClr val="bg1"/>
                      </a:solidFill>
                      <a:prstDash val="solid"/>
                      <a:round/>
                      <a:headEnd type="none" w="med" len="med"/>
                      <a:tailEnd type="none" w="med" len="med"/>
                    </a:lnL>
                    <a:lnB w="38100" cap="flat" cmpd="sng" algn="ctr">
                      <a:solidFill>
                        <a:schemeClr val="accent3"/>
                      </a:solidFill>
                      <a:prstDash val="solid"/>
                      <a:round/>
                      <a:headEnd type="none" w="med" len="med"/>
                      <a:tailEnd type="none" w="med" len="med"/>
                    </a:lnB>
                    <a:solidFill>
                      <a:schemeClr val="accent1"/>
                    </a:solidFill>
                  </a:tcPr>
                </a:tc>
                <a:extLst>
                  <a:ext uri="{0D108BD9-81ED-4DB2-BD59-A6C34878D82A}">
                    <a16:rowId xmlns:a16="http://schemas.microsoft.com/office/drawing/2014/main" val="3190792292"/>
                  </a:ext>
                </a:extLst>
              </a:tr>
              <a:tr h="859885">
                <a:tc vMerge="1">
                  <a:txBody>
                    <a:bodyPr/>
                    <a:lstStyle/>
                    <a:p>
                      <a:endParaRPr lang="en-US" dirty="0"/>
                    </a:p>
                  </a:txBody>
                  <a:tcPr>
                    <a:solidFill>
                      <a:schemeClr val="accent1"/>
                    </a:solidFill>
                  </a:tcPr>
                </a:tc>
                <a:tc vMerge="1">
                  <a:txBody>
                    <a:bodyPr/>
                    <a:lstStyle/>
                    <a:p>
                      <a:endParaRPr lang="en-US" dirty="0"/>
                    </a:p>
                  </a:txBody>
                  <a:tcPr>
                    <a:solidFill>
                      <a:schemeClr val="accent1"/>
                    </a:solidFill>
                  </a:tcPr>
                </a:tc>
                <a:tc>
                  <a:txBody>
                    <a:bodyPr/>
                    <a:lstStyle/>
                    <a:p>
                      <a:pPr algn="ctr" fontAlgn="b"/>
                      <a:r>
                        <a:rPr lang="en-US" sz="1800" b="1" i="0" u="none" strike="noStrike" dirty="0">
                          <a:solidFill>
                            <a:srgbClr val="000000"/>
                          </a:solidFill>
                          <a:effectLst/>
                          <a:latin typeface="Calibri" panose="020F0502020204030204" pitchFamily="34" charset="0"/>
                        </a:rPr>
                        <a:t>Cons. Str. Supp.</a:t>
                      </a:r>
                    </a:p>
                  </a:txBody>
                  <a:tcPr marL="4763" marR="4763" marT="4763" marB="0" anchor="ctr">
                    <a:lnL w="38100" cap="flat" cmpd="sng" algn="ctr">
                      <a:solidFill>
                        <a:schemeClr val="accent3"/>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38100" cap="flat" cmpd="sng" algn="ctr">
                      <a:solidFill>
                        <a:schemeClr val="accent3"/>
                      </a:solidFill>
                      <a:prstDash val="solid"/>
                      <a:round/>
                      <a:headEnd type="none" w="med" len="med"/>
                      <a:tailEnd type="none" w="med" len="med"/>
                    </a:lnB>
                    <a:solidFill>
                      <a:schemeClr val="accent1">
                        <a:lumMod val="20000"/>
                        <a:lumOff val="80000"/>
                      </a:schemeClr>
                    </a:solidFill>
                  </a:tcPr>
                </a:tc>
                <a:tc>
                  <a:txBody>
                    <a:bodyPr/>
                    <a:lstStyle/>
                    <a:p>
                      <a:pPr algn="ctr" fontAlgn="b"/>
                      <a:r>
                        <a:rPr lang="en-US" sz="1800" b="1" i="0" u="none" strike="noStrike" dirty="0">
                          <a:solidFill>
                            <a:srgbClr val="000000"/>
                          </a:solidFill>
                          <a:effectLst/>
                          <a:latin typeface="Calibri" panose="020F0502020204030204" pitchFamily="34" charset="0"/>
                        </a:rPr>
                        <a:t>Swing</a:t>
                      </a:r>
                    </a:p>
                  </a:txBody>
                  <a:tcPr marL="4763" marR="4763" marT="4763" marB="0" anchor="ctr">
                    <a:lnT w="12700" cap="flat" cmpd="sng" algn="ctr">
                      <a:solidFill>
                        <a:schemeClr val="accent3"/>
                      </a:solidFill>
                      <a:prstDash val="solid"/>
                      <a:round/>
                      <a:headEnd type="none" w="med" len="med"/>
                      <a:tailEnd type="none" w="med" len="med"/>
                    </a:lnT>
                    <a:lnB w="38100" cap="flat" cmpd="sng" algn="ctr">
                      <a:solidFill>
                        <a:schemeClr val="accent3"/>
                      </a:solidFill>
                      <a:prstDash val="solid"/>
                      <a:round/>
                      <a:headEnd type="none" w="med" len="med"/>
                      <a:tailEnd type="none" w="med" len="med"/>
                    </a:lnB>
                    <a:solidFill>
                      <a:schemeClr val="accent1">
                        <a:lumMod val="20000"/>
                        <a:lumOff val="80000"/>
                      </a:schemeClr>
                    </a:solidFill>
                  </a:tcPr>
                </a:tc>
                <a:tc>
                  <a:txBody>
                    <a:bodyPr/>
                    <a:lstStyle/>
                    <a:p>
                      <a:pPr algn="ctr" fontAlgn="b"/>
                      <a:r>
                        <a:rPr lang="en-US" sz="1800" b="1" i="0" u="none" strike="noStrike" dirty="0">
                          <a:solidFill>
                            <a:srgbClr val="000000"/>
                          </a:solidFill>
                          <a:effectLst/>
                          <a:latin typeface="Calibri" panose="020F0502020204030204" pitchFamily="34" charset="0"/>
                        </a:rPr>
                        <a:t>Ever Oppose</a:t>
                      </a:r>
                    </a:p>
                  </a:txBody>
                  <a:tcPr marL="4763" marR="4763" marT="4763" marB="0" anchor="ctr">
                    <a:lnR w="381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38100" cap="flat" cmpd="sng" algn="ctr">
                      <a:solidFill>
                        <a:schemeClr val="accent3"/>
                      </a:solidFill>
                      <a:prstDash val="solid"/>
                      <a:round/>
                      <a:headEnd type="none" w="med" len="med"/>
                      <a:tailEnd type="none" w="med" len="med"/>
                    </a:lnB>
                    <a:solidFill>
                      <a:schemeClr val="accent1">
                        <a:lumMod val="20000"/>
                        <a:lumOff val="80000"/>
                      </a:schemeClr>
                    </a:solidFill>
                  </a:tcPr>
                </a:tc>
                <a:tc vMerge="1">
                  <a:txBody>
                    <a:bodyPr/>
                    <a:lstStyle/>
                    <a:p>
                      <a:pPr algn="ctr" fontAlgn="b"/>
                      <a:r>
                        <a:rPr lang="en-US" sz="1800" b="1" i="0" u="none" strike="noStrike" dirty="0">
                          <a:solidFill>
                            <a:srgbClr val="000000"/>
                          </a:solidFill>
                          <a:effectLst/>
                          <a:latin typeface="Calibri" panose="020F0502020204030204" pitchFamily="34" charset="0"/>
                        </a:rPr>
                        <a:t>Rural</a:t>
                      </a:r>
                      <a:br>
                        <a:rPr lang="en-US" sz="1800" b="1" i="0" u="none" strike="noStrike" dirty="0">
                          <a:solidFill>
                            <a:srgbClr val="000000"/>
                          </a:solidFill>
                          <a:effectLst/>
                          <a:latin typeface="Calibri" panose="020F0502020204030204" pitchFamily="34" charset="0"/>
                        </a:rPr>
                      </a:br>
                      <a:r>
                        <a:rPr lang="en-US" sz="1800" b="1" i="0" u="none" strike="noStrike" dirty="0">
                          <a:solidFill>
                            <a:srgbClr val="000000"/>
                          </a:solidFill>
                          <a:effectLst/>
                          <a:latin typeface="Calibri" panose="020F0502020204030204" pitchFamily="34" charset="0"/>
                        </a:rPr>
                        <a:t> Area</a:t>
                      </a:r>
                    </a:p>
                  </a:txBody>
                  <a:tcPr marL="4763" marR="4763" marT="4763" marB="0" anchor="ctr">
                    <a:lnT w="12700" cap="flat" cmpd="sng" algn="ctr">
                      <a:solidFill>
                        <a:schemeClr val="accent3"/>
                      </a:solidFill>
                      <a:prstDash val="solid"/>
                      <a:round/>
                      <a:headEnd type="none" w="med" len="med"/>
                      <a:tailEnd type="none" w="med" len="med"/>
                    </a:lnT>
                    <a:lnB w="38100" cap="flat" cmpd="sng" algn="ctr">
                      <a:solidFill>
                        <a:schemeClr val="accent3"/>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792830917"/>
                  </a:ext>
                </a:extLst>
              </a:tr>
              <a:tr h="470806">
                <a:tc>
                  <a:txBody>
                    <a:bodyPr/>
                    <a:lstStyle/>
                    <a:p>
                      <a:pPr algn="ctr" fontAlgn="b"/>
                      <a:r>
                        <a:rPr lang="en-US" sz="1800" b="0" i="0" u="none" strike="noStrike" dirty="0">
                          <a:solidFill>
                            <a:srgbClr val="000000"/>
                          </a:solidFill>
                          <a:effectLst/>
                          <a:latin typeface="Calibri" panose="020F0502020204030204" pitchFamily="34" charset="0"/>
                        </a:rPr>
                        <a:t>Picture It</a:t>
                      </a:r>
                    </a:p>
                  </a:txBody>
                  <a:tcPr marL="4763" marR="4763" marT="4763" marB="0" anchor="ctr"/>
                </a:tc>
                <a:tc>
                  <a:txBody>
                    <a:bodyPr/>
                    <a:lstStyle/>
                    <a:p>
                      <a:pPr algn="ctr" fontAlgn="b"/>
                      <a:r>
                        <a:rPr lang="en-US" sz="1800" b="1" i="0" u="none" strike="noStrike" dirty="0">
                          <a:solidFill>
                            <a:srgbClr val="000000"/>
                          </a:solidFill>
                          <a:effectLst/>
                          <a:latin typeface="Calibri" panose="020F0502020204030204" pitchFamily="34" charset="0"/>
                        </a:rPr>
                        <a:t>52%</a:t>
                      </a:r>
                    </a:p>
                  </a:txBody>
                  <a:tcPr marL="4763" marR="4763" marT="4763" marB="0" anchor="ctr">
                    <a:lnR w="38100" cap="flat" cmpd="sng" algn="ctr">
                      <a:solidFill>
                        <a:schemeClr val="accent3"/>
                      </a:solidFill>
                      <a:prstDash val="solid"/>
                      <a:round/>
                      <a:headEnd type="none" w="med" len="med"/>
                      <a:tailEnd type="none" w="med" len="med"/>
                    </a:lnR>
                  </a:tcPr>
                </a:tc>
                <a:tc>
                  <a:txBody>
                    <a:bodyPr/>
                    <a:lstStyle/>
                    <a:p>
                      <a:pPr algn="ctr" fontAlgn="ctr"/>
                      <a:r>
                        <a:rPr lang="en-US" sz="1800" b="0" i="0" u="none" strike="noStrike" dirty="0">
                          <a:solidFill>
                            <a:srgbClr val="000000"/>
                          </a:solidFill>
                          <a:effectLst/>
                          <a:highlight>
                            <a:srgbClr val="FDCA09"/>
                          </a:highlight>
                          <a:latin typeface="+mj-lt"/>
                        </a:rPr>
                        <a:t>77%</a:t>
                      </a:r>
                    </a:p>
                  </a:txBody>
                  <a:tcPr marL="4763" marR="4763" marT="4763" marB="0" anchor="ctr">
                    <a:lnL w="38100" cap="flat" cmpd="sng" algn="ctr">
                      <a:solidFill>
                        <a:schemeClr val="accent3"/>
                      </a:solidFill>
                      <a:prstDash val="solid"/>
                      <a:round/>
                      <a:headEnd type="none" w="med" len="med"/>
                      <a:tailEnd type="none" w="med" len="med"/>
                    </a:lnL>
                    <a:lnT w="38100" cap="flat" cmpd="sng" algn="ctr">
                      <a:solidFill>
                        <a:schemeClr val="accent3"/>
                      </a:solidFill>
                      <a:prstDash val="solid"/>
                      <a:round/>
                      <a:headEnd type="none" w="med" len="med"/>
                      <a:tailEnd type="none" w="med" len="med"/>
                    </a:lnT>
                  </a:tcPr>
                </a:tc>
                <a:tc>
                  <a:txBody>
                    <a:bodyPr/>
                    <a:lstStyle/>
                    <a:p>
                      <a:pPr algn="ctr" fontAlgn="ctr"/>
                      <a:r>
                        <a:rPr lang="en-US" sz="1800" b="0" i="0" u="none" strike="noStrike" dirty="0">
                          <a:solidFill>
                            <a:srgbClr val="000000"/>
                          </a:solidFill>
                          <a:effectLst/>
                          <a:highlight>
                            <a:srgbClr val="FDCA09"/>
                          </a:highlight>
                          <a:latin typeface="+mj-lt"/>
                        </a:rPr>
                        <a:t>43%</a:t>
                      </a:r>
                    </a:p>
                  </a:txBody>
                  <a:tcPr marL="4763" marR="4763" marT="4763" marB="0" anchor="ctr">
                    <a:lnT w="38100" cap="flat" cmpd="sng" algn="ctr">
                      <a:solidFill>
                        <a:schemeClr val="accent3"/>
                      </a:solidFill>
                      <a:prstDash val="solid"/>
                      <a:round/>
                      <a:headEnd type="none" w="med" len="med"/>
                      <a:tailEnd type="none" w="med" len="med"/>
                    </a:lnT>
                  </a:tcPr>
                </a:tc>
                <a:tc>
                  <a:txBody>
                    <a:bodyPr/>
                    <a:lstStyle/>
                    <a:p>
                      <a:pPr algn="ctr" fontAlgn="ctr"/>
                      <a:r>
                        <a:rPr lang="en-US" sz="1800" b="0" i="0" u="none" strike="noStrike" dirty="0">
                          <a:solidFill>
                            <a:srgbClr val="000000"/>
                          </a:solidFill>
                          <a:effectLst/>
                          <a:latin typeface="+mj-lt"/>
                        </a:rPr>
                        <a:t>34%</a:t>
                      </a:r>
                    </a:p>
                  </a:txBody>
                  <a:tcPr marL="4763" marR="4763" marT="4763" marB="0" anchor="ctr">
                    <a:lnR w="38100" cap="flat" cmpd="sng" algn="ctr">
                      <a:solidFill>
                        <a:schemeClr val="bg1"/>
                      </a:solidFill>
                      <a:prstDash val="solid"/>
                      <a:round/>
                      <a:headEnd type="none" w="med" len="med"/>
                      <a:tailEnd type="none" w="med" len="med"/>
                    </a:lnR>
                    <a:lnT w="38100" cap="flat" cmpd="sng" algn="ctr">
                      <a:solidFill>
                        <a:schemeClr val="accent3"/>
                      </a:solidFill>
                      <a:prstDash val="solid"/>
                      <a:round/>
                      <a:headEnd type="none" w="med" len="med"/>
                      <a:tailEnd type="none" w="med" len="med"/>
                    </a:lnT>
                  </a:tcPr>
                </a:tc>
                <a:tc>
                  <a:txBody>
                    <a:bodyPr/>
                    <a:lstStyle/>
                    <a:p>
                      <a:pPr algn="ctr" fontAlgn="ctr"/>
                      <a:r>
                        <a:rPr lang="en-US" sz="1800" b="0" i="0" u="none" strike="noStrike" dirty="0">
                          <a:solidFill>
                            <a:srgbClr val="000000"/>
                          </a:solidFill>
                          <a:effectLst/>
                          <a:highlight>
                            <a:srgbClr val="FDCA09"/>
                          </a:highlight>
                          <a:latin typeface="+mj-lt"/>
                          <a:ea typeface="Arial" panose="020B0604020202020204" pitchFamily="34" charset="0"/>
                        </a:rPr>
                        <a:t>68%</a:t>
                      </a:r>
                      <a:endParaRPr lang="en-US" sz="1800" b="0" i="0" u="none" strike="noStrike" dirty="0">
                        <a:solidFill>
                          <a:srgbClr val="000000"/>
                        </a:solidFill>
                        <a:effectLst/>
                        <a:highlight>
                          <a:srgbClr val="FDCA09"/>
                        </a:highlight>
                        <a:latin typeface="+mj-lt"/>
                      </a:endParaRPr>
                    </a:p>
                  </a:txBody>
                  <a:tcPr marL="4763" marR="4763" marT="4763" marB="0" anchor="ctr">
                    <a:lnL w="38100" cap="flat" cmpd="sng" algn="ctr">
                      <a:solidFill>
                        <a:schemeClr val="bg1"/>
                      </a:solidFill>
                      <a:prstDash val="solid"/>
                      <a:round/>
                      <a:headEnd type="none" w="med" len="med"/>
                      <a:tailEnd type="none" w="med" len="med"/>
                    </a:lnL>
                    <a:lnT w="38100" cap="flat" cmpd="sng" algn="ctr">
                      <a:solidFill>
                        <a:schemeClr val="accent3"/>
                      </a:solidFill>
                      <a:prstDash val="solid"/>
                      <a:round/>
                      <a:headEnd type="none" w="med" len="med"/>
                      <a:tailEnd type="none" w="med" len="med"/>
                    </a:lnT>
                  </a:tcPr>
                </a:tc>
                <a:extLst>
                  <a:ext uri="{0D108BD9-81ED-4DB2-BD59-A6C34878D82A}">
                    <a16:rowId xmlns:a16="http://schemas.microsoft.com/office/drawing/2014/main" val="1963344676"/>
                  </a:ext>
                </a:extLst>
              </a:tr>
              <a:tr h="470806">
                <a:tc>
                  <a:txBody>
                    <a:bodyPr/>
                    <a:lstStyle/>
                    <a:p>
                      <a:pPr algn="ctr" fontAlgn="b"/>
                      <a:r>
                        <a:rPr lang="en-US" sz="1800" b="0" i="0" u="none" strike="noStrike" dirty="0">
                          <a:solidFill>
                            <a:srgbClr val="000000"/>
                          </a:solidFill>
                          <a:effectLst/>
                          <a:latin typeface="Calibri" panose="020F0502020204030204" pitchFamily="34" charset="0"/>
                        </a:rPr>
                        <a:t>Normal</a:t>
                      </a:r>
                    </a:p>
                  </a:txBody>
                  <a:tcPr marL="4763" marR="4763" marT="4763" marB="0" anchor="ctr"/>
                </a:tc>
                <a:tc>
                  <a:txBody>
                    <a:bodyPr/>
                    <a:lstStyle/>
                    <a:p>
                      <a:pPr algn="ctr" fontAlgn="b"/>
                      <a:r>
                        <a:rPr lang="en-US" sz="1800" b="1" i="0" u="none" strike="noStrike" dirty="0">
                          <a:solidFill>
                            <a:srgbClr val="000000"/>
                          </a:solidFill>
                          <a:effectLst/>
                          <a:latin typeface="Calibri" panose="020F0502020204030204" pitchFamily="34" charset="0"/>
                        </a:rPr>
                        <a:t>51%</a:t>
                      </a:r>
                    </a:p>
                  </a:txBody>
                  <a:tcPr marL="4763" marR="4763" marT="4763" marB="0" anchor="ctr">
                    <a:lnR w="38100" cap="flat" cmpd="sng" algn="ctr">
                      <a:solidFill>
                        <a:schemeClr val="accent3"/>
                      </a:solidFill>
                      <a:prstDash val="solid"/>
                      <a:round/>
                      <a:headEnd type="none" w="med" len="med"/>
                      <a:tailEnd type="none" w="med" len="med"/>
                    </a:lnR>
                  </a:tcPr>
                </a:tc>
                <a:tc>
                  <a:txBody>
                    <a:bodyPr/>
                    <a:lstStyle/>
                    <a:p>
                      <a:pPr algn="ctr" fontAlgn="ctr"/>
                      <a:r>
                        <a:rPr lang="en-US" sz="1800" b="0" i="0" u="none" strike="noStrike" dirty="0">
                          <a:solidFill>
                            <a:srgbClr val="000000"/>
                          </a:solidFill>
                          <a:effectLst/>
                          <a:highlight>
                            <a:srgbClr val="FDCA09"/>
                          </a:highlight>
                          <a:latin typeface="+mj-lt"/>
                        </a:rPr>
                        <a:t>77%</a:t>
                      </a:r>
                    </a:p>
                  </a:txBody>
                  <a:tcPr marL="4763" marR="4763" marT="4763" marB="0" anchor="ctr">
                    <a:lnL w="38100" cap="flat" cmpd="sng" algn="ctr">
                      <a:solidFill>
                        <a:schemeClr val="accent3"/>
                      </a:solidFill>
                      <a:prstDash val="solid"/>
                      <a:round/>
                      <a:headEnd type="none" w="med" len="med"/>
                      <a:tailEnd type="none" w="med" len="med"/>
                    </a:lnL>
                  </a:tcPr>
                </a:tc>
                <a:tc>
                  <a:txBody>
                    <a:bodyPr/>
                    <a:lstStyle/>
                    <a:p>
                      <a:pPr algn="ctr" fontAlgn="ctr"/>
                      <a:r>
                        <a:rPr lang="en-US" sz="1800" b="0" i="0" u="none" strike="noStrike" dirty="0">
                          <a:solidFill>
                            <a:srgbClr val="000000"/>
                          </a:solidFill>
                          <a:effectLst/>
                          <a:highlight>
                            <a:srgbClr val="FDCA09"/>
                          </a:highlight>
                          <a:latin typeface="+mj-lt"/>
                        </a:rPr>
                        <a:t>43%</a:t>
                      </a:r>
                    </a:p>
                  </a:txBody>
                  <a:tcPr marL="4763" marR="4763" marT="4763" marB="0" anchor="ctr"/>
                </a:tc>
                <a:tc>
                  <a:txBody>
                    <a:bodyPr/>
                    <a:lstStyle/>
                    <a:p>
                      <a:pPr algn="ctr" fontAlgn="ctr"/>
                      <a:r>
                        <a:rPr lang="en-US" sz="1800" b="0" i="0" u="none" strike="noStrike" dirty="0">
                          <a:solidFill>
                            <a:srgbClr val="000000"/>
                          </a:solidFill>
                          <a:effectLst/>
                          <a:latin typeface="+mj-lt"/>
                        </a:rPr>
                        <a:t>33%</a:t>
                      </a:r>
                    </a:p>
                  </a:txBody>
                  <a:tcPr marL="4763" marR="4763" marT="4763" marB="0" anchor="ctr">
                    <a:lnR w="38100" cap="flat" cmpd="sng" algn="ctr">
                      <a:solidFill>
                        <a:schemeClr val="bg1"/>
                      </a:solidFill>
                      <a:prstDash val="solid"/>
                      <a:round/>
                      <a:headEnd type="none" w="med" len="med"/>
                      <a:tailEnd type="none" w="med" len="med"/>
                    </a:lnR>
                  </a:tcPr>
                </a:tc>
                <a:tc>
                  <a:txBody>
                    <a:bodyPr/>
                    <a:lstStyle/>
                    <a:p>
                      <a:pPr algn="ctr" fontAlgn="ctr"/>
                      <a:r>
                        <a:rPr lang="en-US" sz="1800" b="0" i="0" u="none" strike="noStrike">
                          <a:solidFill>
                            <a:srgbClr val="000000"/>
                          </a:solidFill>
                          <a:effectLst/>
                          <a:highlight>
                            <a:srgbClr val="FDCA09"/>
                          </a:highlight>
                          <a:latin typeface="+mj-lt"/>
                          <a:ea typeface="Arial" panose="020B0604020202020204" pitchFamily="34" charset="0"/>
                        </a:rPr>
                        <a:t>68%</a:t>
                      </a:r>
                      <a:endParaRPr lang="en-US" sz="1800" b="0" i="0" u="none" strike="noStrike">
                        <a:solidFill>
                          <a:srgbClr val="000000"/>
                        </a:solidFill>
                        <a:effectLst/>
                        <a:highlight>
                          <a:srgbClr val="FDCA09"/>
                        </a:highlight>
                        <a:latin typeface="+mj-lt"/>
                      </a:endParaRPr>
                    </a:p>
                  </a:txBody>
                  <a:tcPr marL="4763" marR="4763" marT="4763" marB="0" anchor="ctr">
                    <a:lnL w="381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262454811"/>
                  </a:ext>
                </a:extLst>
              </a:tr>
              <a:tr h="470806">
                <a:tc>
                  <a:txBody>
                    <a:bodyPr/>
                    <a:lstStyle/>
                    <a:p>
                      <a:pPr algn="ctr" fontAlgn="b"/>
                      <a:r>
                        <a:rPr lang="en-US" sz="1800" b="0" i="0" u="none" strike="noStrike" dirty="0">
                          <a:solidFill>
                            <a:srgbClr val="000000"/>
                          </a:solidFill>
                          <a:effectLst/>
                          <a:latin typeface="Calibri" panose="020F0502020204030204" pitchFamily="34" charset="0"/>
                        </a:rPr>
                        <a:t>^Strategy</a:t>
                      </a:r>
                    </a:p>
                  </a:txBody>
                  <a:tcPr marL="4763" marR="4763" marT="4763" marB="0" anchor="ctr"/>
                </a:tc>
                <a:tc>
                  <a:txBody>
                    <a:bodyPr/>
                    <a:lstStyle/>
                    <a:p>
                      <a:pPr algn="ctr" fontAlgn="b"/>
                      <a:r>
                        <a:rPr lang="en-US" sz="1800" b="1" i="0" u="none" strike="noStrike">
                          <a:solidFill>
                            <a:srgbClr val="000000"/>
                          </a:solidFill>
                          <a:effectLst/>
                          <a:latin typeface="Calibri" panose="020F0502020204030204" pitchFamily="34" charset="0"/>
                        </a:rPr>
                        <a:t>49%</a:t>
                      </a:r>
                    </a:p>
                  </a:txBody>
                  <a:tcPr marL="4763" marR="4763" marT="4763" marB="0" anchor="ctr">
                    <a:lnR w="38100" cap="flat" cmpd="sng" algn="ctr">
                      <a:solidFill>
                        <a:schemeClr val="accent3"/>
                      </a:solidFill>
                      <a:prstDash val="solid"/>
                      <a:round/>
                      <a:headEnd type="none" w="med" len="med"/>
                      <a:tailEnd type="none" w="med" len="med"/>
                    </a:lnR>
                  </a:tcPr>
                </a:tc>
                <a:tc>
                  <a:txBody>
                    <a:bodyPr/>
                    <a:lstStyle/>
                    <a:p>
                      <a:pPr algn="ctr" fontAlgn="ctr"/>
                      <a:r>
                        <a:rPr lang="en-US" sz="1800" b="0" i="0" u="none" strike="noStrike" dirty="0">
                          <a:solidFill>
                            <a:srgbClr val="000000"/>
                          </a:solidFill>
                          <a:effectLst/>
                          <a:highlight>
                            <a:srgbClr val="FDCA09"/>
                          </a:highlight>
                          <a:latin typeface="+mj-lt"/>
                        </a:rPr>
                        <a:t>69%</a:t>
                      </a:r>
                    </a:p>
                  </a:txBody>
                  <a:tcPr marL="4763" marR="4763" marT="4763" marB="0" anchor="ctr">
                    <a:lnL w="38100" cap="flat" cmpd="sng" algn="ctr">
                      <a:solidFill>
                        <a:schemeClr val="accent3"/>
                      </a:solidFill>
                      <a:prstDash val="solid"/>
                      <a:round/>
                      <a:headEnd type="none" w="med" len="med"/>
                      <a:tailEnd type="none" w="med" len="med"/>
                    </a:lnL>
                  </a:tcPr>
                </a:tc>
                <a:tc>
                  <a:txBody>
                    <a:bodyPr/>
                    <a:lstStyle/>
                    <a:p>
                      <a:pPr algn="ctr" fontAlgn="ctr"/>
                      <a:r>
                        <a:rPr lang="en-US" sz="1800" b="0" i="0" u="none" strike="noStrike" dirty="0">
                          <a:solidFill>
                            <a:srgbClr val="000000"/>
                          </a:solidFill>
                          <a:effectLst/>
                          <a:highlight>
                            <a:srgbClr val="FDCA09"/>
                          </a:highlight>
                          <a:latin typeface="+mj-lt"/>
                        </a:rPr>
                        <a:t>47%</a:t>
                      </a:r>
                    </a:p>
                  </a:txBody>
                  <a:tcPr marL="4763" marR="4763" marT="4763" marB="0" anchor="ctr"/>
                </a:tc>
                <a:tc>
                  <a:txBody>
                    <a:bodyPr/>
                    <a:lstStyle/>
                    <a:p>
                      <a:pPr algn="ctr" fontAlgn="ctr"/>
                      <a:r>
                        <a:rPr lang="en-US" sz="1800" b="0" i="0" u="none" strike="noStrike" dirty="0">
                          <a:solidFill>
                            <a:srgbClr val="000000"/>
                          </a:solidFill>
                          <a:effectLst/>
                          <a:latin typeface="+mj-lt"/>
                        </a:rPr>
                        <a:t>30%</a:t>
                      </a:r>
                    </a:p>
                  </a:txBody>
                  <a:tcPr marL="4763" marR="4763" marT="4763" marB="0" anchor="ctr">
                    <a:lnR w="38100" cap="flat" cmpd="sng" algn="ctr">
                      <a:solidFill>
                        <a:schemeClr val="bg1"/>
                      </a:solidFill>
                      <a:prstDash val="solid"/>
                      <a:round/>
                      <a:headEnd type="none" w="med" len="med"/>
                      <a:tailEnd type="none" w="med" len="med"/>
                    </a:lnR>
                  </a:tcPr>
                </a:tc>
                <a:tc>
                  <a:txBody>
                    <a:bodyPr/>
                    <a:lstStyle/>
                    <a:p>
                      <a:pPr algn="ctr" fontAlgn="ctr"/>
                      <a:r>
                        <a:rPr lang="en-US" sz="1800" b="0" i="0" u="none" strike="noStrike" dirty="0">
                          <a:solidFill>
                            <a:srgbClr val="000000"/>
                          </a:solidFill>
                          <a:effectLst/>
                          <a:highlight>
                            <a:srgbClr val="FDCA09"/>
                          </a:highlight>
                          <a:latin typeface="+mj-lt"/>
                          <a:ea typeface="Arial" panose="020B0604020202020204" pitchFamily="34" charset="0"/>
                        </a:rPr>
                        <a:t>49%</a:t>
                      </a:r>
                      <a:endParaRPr lang="en-US" sz="1800" b="0" i="0" u="none" strike="noStrike" dirty="0">
                        <a:solidFill>
                          <a:srgbClr val="000000"/>
                        </a:solidFill>
                        <a:effectLst/>
                        <a:highlight>
                          <a:srgbClr val="FDCA09"/>
                        </a:highlight>
                        <a:latin typeface="+mj-lt"/>
                      </a:endParaRPr>
                    </a:p>
                  </a:txBody>
                  <a:tcPr marL="4763" marR="4763" marT="4763" marB="0" anchor="ctr">
                    <a:lnL w="381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994094075"/>
                  </a:ext>
                </a:extLst>
              </a:tr>
              <a:tr h="470806">
                <a:tc>
                  <a:txBody>
                    <a:bodyPr/>
                    <a:lstStyle/>
                    <a:p>
                      <a:pPr algn="ctr" fontAlgn="b"/>
                      <a:r>
                        <a:rPr lang="en-US" sz="1800" b="0" i="0" u="none" strike="noStrike">
                          <a:solidFill>
                            <a:srgbClr val="000000"/>
                          </a:solidFill>
                          <a:effectLst/>
                          <a:latin typeface="Calibri" panose="020F0502020204030204" pitchFamily="34" charset="0"/>
                        </a:rPr>
                        <a:t>Ecosystems</a:t>
                      </a:r>
                    </a:p>
                  </a:txBody>
                  <a:tcPr marL="4763" marR="4763" marT="4763" marB="0" anchor="ctr"/>
                </a:tc>
                <a:tc>
                  <a:txBody>
                    <a:bodyPr/>
                    <a:lstStyle/>
                    <a:p>
                      <a:pPr algn="ctr" fontAlgn="b"/>
                      <a:r>
                        <a:rPr lang="en-US" sz="1800" b="1" i="0" u="none" strike="noStrike" dirty="0">
                          <a:solidFill>
                            <a:srgbClr val="000000"/>
                          </a:solidFill>
                          <a:effectLst/>
                          <a:latin typeface="Calibri" panose="020F0502020204030204" pitchFamily="34" charset="0"/>
                        </a:rPr>
                        <a:t>46%</a:t>
                      </a:r>
                    </a:p>
                  </a:txBody>
                  <a:tcPr marL="4763" marR="4763" marT="4763" marB="0" anchor="ctr">
                    <a:lnR w="38100" cap="flat" cmpd="sng" algn="ctr">
                      <a:solidFill>
                        <a:schemeClr val="accent3"/>
                      </a:solidFill>
                      <a:prstDash val="solid"/>
                      <a:round/>
                      <a:headEnd type="none" w="med" len="med"/>
                      <a:tailEnd type="none" w="med" len="med"/>
                    </a:lnR>
                  </a:tcPr>
                </a:tc>
                <a:tc>
                  <a:txBody>
                    <a:bodyPr/>
                    <a:lstStyle/>
                    <a:p>
                      <a:pPr algn="ctr" fontAlgn="ctr"/>
                      <a:r>
                        <a:rPr lang="en-US" sz="1800" b="0" i="0" u="none" strike="noStrike" dirty="0">
                          <a:solidFill>
                            <a:srgbClr val="000000"/>
                          </a:solidFill>
                          <a:effectLst/>
                          <a:highlight>
                            <a:srgbClr val="FDCA09"/>
                          </a:highlight>
                          <a:latin typeface="+mj-lt"/>
                        </a:rPr>
                        <a:t>65%</a:t>
                      </a:r>
                    </a:p>
                  </a:txBody>
                  <a:tcPr marL="4763" marR="4763" marT="4763" marB="0" anchor="ctr">
                    <a:lnL w="38100" cap="flat" cmpd="sng" algn="ctr">
                      <a:solidFill>
                        <a:schemeClr val="accent3"/>
                      </a:solidFill>
                      <a:prstDash val="solid"/>
                      <a:round/>
                      <a:headEnd type="none" w="med" len="med"/>
                      <a:tailEnd type="none" w="med" len="med"/>
                    </a:lnL>
                  </a:tcPr>
                </a:tc>
                <a:tc>
                  <a:txBody>
                    <a:bodyPr/>
                    <a:lstStyle/>
                    <a:p>
                      <a:pPr algn="ctr" fontAlgn="ctr"/>
                      <a:r>
                        <a:rPr lang="en-US" sz="1800" b="0" i="0" u="none" strike="noStrike" dirty="0">
                          <a:solidFill>
                            <a:srgbClr val="000000"/>
                          </a:solidFill>
                          <a:effectLst/>
                          <a:highlight>
                            <a:srgbClr val="FDCA09"/>
                          </a:highlight>
                          <a:latin typeface="+mj-lt"/>
                        </a:rPr>
                        <a:t>42%</a:t>
                      </a:r>
                    </a:p>
                  </a:txBody>
                  <a:tcPr marL="4763" marR="4763" marT="4763" marB="0" anchor="ctr"/>
                </a:tc>
                <a:tc>
                  <a:txBody>
                    <a:bodyPr/>
                    <a:lstStyle/>
                    <a:p>
                      <a:pPr algn="ctr" fontAlgn="ctr"/>
                      <a:r>
                        <a:rPr lang="en-US" sz="1800" b="0" i="0" u="none" strike="noStrike" dirty="0">
                          <a:solidFill>
                            <a:srgbClr val="000000"/>
                          </a:solidFill>
                          <a:effectLst/>
                          <a:latin typeface="+mj-lt"/>
                        </a:rPr>
                        <a:t>32%</a:t>
                      </a:r>
                    </a:p>
                  </a:txBody>
                  <a:tcPr marL="4763" marR="4763" marT="4763" marB="0" anchor="ctr">
                    <a:lnR w="38100" cap="flat" cmpd="sng" algn="ctr">
                      <a:solidFill>
                        <a:schemeClr val="bg1"/>
                      </a:solidFill>
                      <a:prstDash val="solid"/>
                      <a:round/>
                      <a:headEnd type="none" w="med" len="med"/>
                      <a:tailEnd type="none" w="med" len="med"/>
                    </a:lnR>
                  </a:tcPr>
                </a:tc>
                <a:tc>
                  <a:txBody>
                    <a:bodyPr/>
                    <a:lstStyle/>
                    <a:p>
                      <a:pPr algn="ctr" fontAlgn="ctr"/>
                      <a:r>
                        <a:rPr lang="en-US" sz="1800" b="0" i="0" u="none" strike="noStrike" dirty="0">
                          <a:solidFill>
                            <a:srgbClr val="000000"/>
                          </a:solidFill>
                          <a:effectLst/>
                          <a:highlight>
                            <a:srgbClr val="FDCA09"/>
                          </a:highlight>
                          <a:latin typeface="+mj-lt"/>
                          <a:ea typeface="Arial" panose="020B0604020202020204" pitchFamily="34" charset="0"/>
                        </a:rPr>
                        <a:t>45%</a:t>
                      </a:r>
                      <a:endParaRPr lang="en-US" sz="1800" b="0" i="0" u="none" strike="noStrike" dirty="0">
                        <a:solidFill>
                          <a:srgbClr val="000000"/>
                        </a:solidFill>
                        <a:effectLst/>
                        <a:highlight>
                          <a:srgbClr val="FDCA09"/>
                        </a:highlight>
                        <a:latin typeface="+mj-lt"/>
                      </a:endParaRPr>
                    </a:p>
                  </a:txBody>
                  <a:tcPr marL="4763" marR="4763" marT="4763" marB="0" anchor="ctr">
                    <a:lnL w="381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4246048080"/>
                  </a:ext>
                </a:extLst>
              </a:tr>
              <a:tr h="470806">
                <a:tc>
                  <a:txBody>
                    <a:bodyPr/>
                    <a:lstStyle/>
                    <a:p>
                      <a:pPr algn="ctr" fontAlgn="b"/>
                      <a:r>
                        <a:rPr lang="en-US" sz="1800" b="0" i="0" u="none" strike="noStrike" dirty="0">
                          <a:solidFill>
                            <a:srgbClr val="000000"/>
                          </a:solidFill>
                          <a:effectLst/>
                          <a:latin typeface="Calibri" panose="020F0502020204030204" pitchFamily="34" charset="0"/>
                        </a:rPr>
                        <a:t>Co-Exist</a:t>
                      </a:r>
                    </a:p>
                  </a:txBody>
                  <a:tcPr marL="4763" marR="4763" marT="4763" marB="0" anchor="ctr"/>
                </a:tc>
                <a:tc>
                  <a:txBody>
                    <a:bodyPr/>
                    <a:lstStyle/>
                    <a:p>
                      <a:pPr algn="ctr" fontAlgn="b"/>
                      <a:r>
                        <a:rPr lang="en-US" sz="1800" b="1" i="0" u="none" strike="noStrike" dirty="0">
                          <a:solidFill>
                            <a:srgbClr val="000000"/>
                          </a:solidFill>
                          <a:effectLst/>
                          <a:latin typeface="Calibri" panose="020F0502020204030204" pitchFamily="34" charset="0"/>
                        </a:rPr>
                        <a:t>44%</a:t>
                      </a:r>
                    </a:p>
                  </a:txBody>
                  <a:tcPr marL="4763" marR="4763" marT="4763" marB="0" anchor="ctr">
                    <a:lnR w="38100" cap="flat" cmpd="sng" algn="ctr">
                      <a:solidFill>
                        <a:schemeClr val="accent3"/>
                      </a:solidFill>
                      <a:prstDash val="solid"/>
                      <a:round/>
                      <a:headEnd type="none" w="med" len="med"/>
                      <a:tailEnd type="none" w="med" len="med"/>
                    </a:lnR>
                  </a:tcPr>
                </a:tc>
                <a:tc>
                  <a:txBody>
                    <a:bodyPr/>
                    <a:lstStyle/>
                    <a:p>
                      <a:pPr algn="ctr" fontAlgn="ctr"/>
                      <a:r>
                        <a:rPr lang="en-US" sz="1800" b="0" i="0" u="none" strike="noStrike" dirty="0">
                          <a:solidFill>
                            <a:srgbClr val="000000"/>
                          </a:solidFill>
                          <a:effectLst/>
                          <a:highlight>
                            <a:srgbClr val="FDCA09"/>
                          </a:highlight>
                          <a:latin typeface="+mj-lt"/>
                        </a:rPr>
                        <a:t>64%</a:t>
                      </a:r>
                    </a:p>
                  </a:txBody>
                  <a:tcPr marL="4763" marR="4763" marT="4763" marB="0" anchor="ctr">
                    <a:lnL w="38100" cap="flat" cmpd="sng" algn="ctr">
                      <a:solidFill>
                        <a:schemeClr val="accent3"/>
                      </a:solidFill>
                      <a:prstDash val="solid"/>
                      <a:round/>
                      <a:headEnd type="none" w="med" len="med"/>
                      <a:tailEnd type="none" w="med" len="med"/>
                    </a:lnL>
                  </a:tcPr>
                </a:tc>
                <a:tc>
                  <a:txBody>
                    <a:bodyPr/>
                    <a:lstStyle/>
                    <a:p>
                      <a:pPr algn="ctr" fontAlgn="ctr"/>
                      <a:r>
                        <a:rPr lang="en-US" sz="1800" b="0" i="0" u="none" strike="noStrike" dirty="0">
                          <a:solidFill>
                            <a:srgbClr val="000000"/>
                          </a:solidFill>
                          <a:effectLst/>
                          <a:latin typeface="+mj-lt"/>
                        </a:rPr>
                        <a:t>39%</a:t>
                      </a:r>
                    </a:p>
                  </a:txBody>
                  <a:tcPr marL="4763" marR="4763" marT="4763" marB="0" anchor="ctr"/>
                </a:tc>
                <a:tc>
                  <a:txBody>
                    <a:bodyPr/>
                    <a:lstStyle/>
                    <a:p>
                      <a:pPr algn="ctr" fontAlgn="ctr"/>
                      <a:r>
                        <a:rPr lang="en-US" sz="1800" b="0" i="0" u="none" strike="noStrike" dirty="0">
                          <a:solidFill>
                            <a:srgbClr val="000000"/>
                          </a:solidFill>
                          <a:effectLst/>
                          <a:latin typeface="+mj-lt"/>
                        </a:rPr>
                        <a:t>29%</a:t>
                      </a:r>
                    </a:p>
                  </a:txBody>
                  <a:tcPr marL="4763" marR="4763" marT="4763" marB="0" anchor="ctr">
                    <a:lnR w="38100" cap="flat" cmpd="sng" algn="ctr">
                      <a:solidFill>
                        <a:schemeClr val="bg1"/>
                      </a:solidFill>
                      <a:prstDash val="solid"/>
                      <a:round/>
                      <a:headEnd type="none" w="med" len="med"/>
                      <a:tailEnd type="none" w="med" len="med"/>
                    </a:lnR>
                  </a:tcPr>
                </a:tc>
                <a:tc>
                  <a:txBody>
                    <a:bodyPr/>
                    <a:lstStyle/>
                    <a:p>
                      <a:pPr algn="ctr" fontAlgn="ctr"/>
                      <a:r>
                        <a:rPr lang="en-US" sz="1800" b="0" i="0" u="none" strike="noStrike" dirty="0">
                          <a:solidFill>
                            <a:srgbClr val="000000"/>
                          </a:solidFill>
                          <a:effectLst/>
                          <a:latin typeface="+mj-lt"/>
                          <a:ea typeface="Arial" panose="020B0604020202020204" pitchFamily="34" charset="0"/>
                        </a:rPr>
                        <a:t>34%</a:t>
                      </a:r>
                      <a:endParaRPr lang="en-US" sz="1800" b="0" i="0" u="none" strike="noStrike" dirty="0">
                        <a:solidFill>
                          <a:srgbClr val="000000"/>
                        </a:solidFill>
                        <a:effectLst/>
                        <a:latin typeface="+mj-lt"/>
                      </a:endParaRPr>
                    </a:p>
                  </a:txBody>
                  <a:tcPr marL="4763" marR="4763" marT="4763" marB="0" anchor="ctr">
                    <a:lnL w="381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873374224"/>
                  </a:ext>
                </a:extLst>
              </a:tr>
              <a:tr h="470806">
                <a:tc>
                  <a:txBody>
                    <a:bodyPr/>
                    <a:lstStyle/>
                    <a:p>
                      <a:pPr algn="ctr" fontAlgn="b"/>
                      <a:r>
                        <a:rPr lang="en-US" sz="1800" b="0" i="0" u="none" strike="noStrike">
                          <a:solidFill>
                            <a:srgbClr val="000000"/>
                          </a:solidFill>
                          <a:effectLst/>
                          <a:latin typeface="Calibri" panose="020F0502020204030204" pitchFamily="34" charset="0"/>
                        </a:rPr>
                        <a:t>^Water</a:t>
                      </a:r>
                    </a:p>
                  </a:txBody>
                  <a:tcPr marL="4763" marR="4763" marT="4763" marB="0" anchor="ctr"/>
                </a:tc>
                <a:tc>
                  <a:txBody>
                    <a:bodyPr/>
                    <a:lstStyle/>
                    <a:p>
                      <a:pPr algn="ctr" fontAlgn="b"/>
                      <a:r>
                        <a:rPr lang="en-US" sz="1800" b="1" i="0" u="none" strike="noStrike" dirty="0">
                          <a:solidFill>
                            <a:srgbClr val="000000"/>
                          </a:solidFill>
                          <a:effectLst/>
                          <a:latin typeface="Calibri" panose="020F0502020204030204" pitchFamily="34" charset="0"/>
                        </a:rPr>
                        <a:t>37%</a:t>
                      </a:r>
                    </a:p>
                  </a:txBody>
                  <a:tcPr marL="4763" marR="4763" marT="4763" marB="0" anchor="ctr">
                    <a:lnR w="38100" cap="flat" cmpd="sng" algn="ctr">
                      <a:solidFill>
                        <a:schemeClr val="accent3"/>
                      </a:solidFill>
                      <a:prstDash val="solid"/>
                      <a:round/>
                      <a:headEnd type="none" w="med" len="med"/>
                      <a:tailEnd type="none" w="med" len="med"/>
                    </a:lnR>
                  </a:tcPr>
                </a:tc>
                <a:tc>
                  <a:txBody>
                    <a:bodyPr/>
                    <a:lstStyle/>
                    <a:p>
                      <a:pPr algn="ctr" fontAlgn="ctr"/>
                      <a:r>
                        <a:rPr lang="en-US" sz="1800" b="0" i="0" u="none" strike="noStrike" dirty="0">
                          <a:solidFill>
                            <a:srgbClr val="000000"/>
                          </a:solidFill>
                          <a:effectLst/>
                          <a:highlight>
                            <a:srgbClr val="FDCA09"/>
                          </a:highlight>
                          <a:latin typeface="+mj-lt"/>
                        </a:rPr>
                        <a:t>62%</a:t>
                      </a:r>
                    </a:p>
                  </a:txBody>
                  <a:tcPr marL="4763" marR="4763" marT="4763" marB="0" anchor="ctr">
                    <a:lnL w="38100" cap="flat" cmpd="sng" algn="ctr">
                      <a:solidFill>
                        <a:schemeClr val="accent3"/>
                      </a:solidFill>
                      <a:prstDash val="solid"/>
                      <a:round/>
                      <a:headEnd type="none" w="med" len="med"/>
                      <a:tailEnd type="none" w="med" len="med"/>
                    </a:lnL>
                  </a:tcPr>
                </a:tc>
                <a:tc>
                  <a:txBody>
                    <a:bodyPr/>
                    <a:lstStyle/>
                    <a:p>
                      <a:pPr algn="ctr" fontAlgn="ctr"/>
                      <a:r>
                        <a:rPr lang="en-US" sz="1800" b="0" i="0" u="none" strike="noStrike" dirty="0">
                          <a:solidFill>
                            <a:srgbClr val="000000"/>
                          </a:solidFill>
                          <a:effectLst/>
                          <a:latin typeface="+mj-lt"/>
                        </a:rPr>
                        <a:t>31%</a:t>
                      </a:r>
                    </a:p>
                  </a:txBody>
                  <a:tcPr marL="4763" marR="4763" marT="4763" marB="0" anchor="ctr"/>
                </a:tc>
                <a:tc>
                  <a:txBody>
                    <a:bodyPr/>
                    <a:lstStyle/>
                    <a:p>
                      <a:pPr algn="ctr" fontAlgn="ctr"/>
                      <a:r>
                        <a:rPr lang="en-US" sz="1800" b="0" i="0" u="none" strike="noStrike" dirty="0">
                          <a:solidFill>
                            <a:srgbClr val="000000"/>
                          </a:solidFill>
                          <a:effectLst/>
                          <a:latin typeface="+mj-lt"/>
                        </a:rPr>
                        <a:t>20%</a:t>
                      </a:r>
                    </a:p>
                  </a:txBody>
                  <a:tcPr marL="4763" marR="4763" marT="4763" marB="0" anchor="ctr">
                    <a:lnR w="38100" cap="flat" cmpd="sng" algn="ctr">
                      <a:solidFill>
                        <a:schemeClr val="bg1"/>
                      </a:solidFill>
                      <a:prstDash val="solid"/>
                      <a:round/>
                      <a:headEnd type="none" w="med" len="med"/>
                      <a:tailEnd type="none" w="med" len="med"/>
                    </a:lnR>
                  </a:tcPr>
                </a:tc>
                <a:tc>
                  <a:txBody>
                    <a:bodyPr/>
                    <a:lstStyle/>
                    <a:p>
                      <a:pPr algn="ctr" fontAlgn="ctr"/>
                      <a:r>
                        <a:rPr lang="en-US" sz="1800" b="0" i="0" u="none" strike="noStrike" dirty="0">
                          <a:solidFill>
                            <a:srgbClr val="000000"/>
                          </a:solidFill>
                          <a:effectLst/>
                          <a:highlight>
                            <a:srgbClr val="FDCA09"/>
                          </a:highlight>
                          <a:latin typeface="+mj-lt"/>
                          <a:ea typeface="Arial" panose="020B0604020202020204" pitchFamily="34" charset="0"/>
                        </a:rPr>
                        <a:t>42%</a:t>
                      </a:r>
                      <a:endParaRPr lang="en-US" sz="1800" b="0" i="0" u="none" strike="noStrike" dirty="0">
                        <a:solidFill>
                          <a:srgbClr val="000000"/>
                        </a:solidFill>
                        <a:effectLst/>
                        <a:highlight>
                          <a:srgbClr val="FDCA09"/>
                        </a:highlight>
                        <a:latin typeface="+mj-lt"/>
                      </a:endParaRPr>
                    </a:p>
                  </a:txBody>
                  <a:tcPr marL="4763" marR="4763" marT="4763" marB="0" anchor="ctr">
                    <a:lnL w="381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199046777"/>
                  </a:ext>
                </a:extLst>
              </a:tr>
              <a:tr h="470806">
                <a:tc>
                  <a:txBody>
                    <a:bodyPr/>
                    <a:lstStyle/>
                    <a:p>
                      <a:pPr algn="ctr" fontAlgn="b"/>
                      <a:r>
                        <a:rPr lang="en-US" sz="1800" b="0" i="0" u="none" strike="noStrike">
                          <a:solidFill>
                            <a:srgbClr val="000000"/>
                          </a:solidFill>
                          <a:effectLst/>
                          <a:latin typeface="Calibri" panose="020F0502020204030204" pitchFamily="34" charset="0"/>
                        </a:rPr>
                        <a:t>^Indigenous</a:t>
                      </a:r>
                    </a:p>
                  </a:txBody>
                  <a:tcPr marL="4763" marR="4763" marT="4763" marB="0" anchor="ctr"/>
                </a:tc>
                <a:tc>
                  <a:txBody>
                    <a:bodyPr/>
                    <a:lstStyle/>
                    <a:p>
                      <a:pPr algn="ctr" fontAlgn="b"/>
                      <a:r>
                        <a:rPr lang="en-US" sz="1800" b="1" i="0" u="none" strike="noStrike" dirty="0">
                          <a:solidFill>
                            <a:srgbClr val="000000"/>
                          </a:solidFill>
                          <a:effectLst/>
                          <a:latin typeface="Calibri" panose="020F0502020204030204" pitchFamily="34" charset="0"/>
                        </a:rPr>
                        <a:t>35%</a:t>
                      </a:r>
                    </a:p>
                  </a:txBody>
                  <a:tcPr marL="4763" marR="4763" marT="4763" marB="0" anchor="ctr">
                    <a:lnR w="38100" cap="flat" cmpd="sng" algn="ctr">
                      <a:solidFill>
                        <a:schemeClr val="accent3"/>
                      </a:solidFill>
                      <a:prstDash val="solid"/>
                      <a:round/>
                      <a:headEnd type="none" w="med" len="med"/>
                      <a:tailEnd type="none" w="med" len="med"/>
                    </a:lnR>
                  </a:tcPr>
                </a:tc>
                <a:tc>
                  <a:txBody>
                    <a:bodyPr/>
                    <a:lstStyle/>
                    <a:p>
                      <a:pPr algn="ctr" fontAlgn="ctr"/>
                      <a:r>
                        <a:rPr lang="en-US" sz="1800" b="0" i="0" u="none" strike="noStrike" dirty="0">
                          <a:solidFill>
                            <a:srgbClr val="000000"/>
                          </a:solidFill>
                          <a:effectLst/>
                          <a:highlight>
                            <a:srgbClr val="FDCA09"/>
                          </a:highlight>
                          <a:latin typeface="+mj-lt"/>
                        </a:rPr>
                        <a:t>53%</a:t>
                      </a:r>
                    </a:p>
                  </a:txBody>
                  <a:tcPr marL="4763" marR="4763" marT="4763" marB="0" anchor="ctr">
                    <a:lnL w="38100" cap="flat" cmpd="sng" algn="ctr">
                      <a:solidFill>
                        <a:schemeClr val="accent3"/>
                      </a:solidFill>
                      <a:prstDash val="solid"/>
                      <a:round/>
                      <a:headEnd type="none" w="med" len="med"/>
                      <a:tailEnd type="none" w="med" len="med"/>
                    </a:lnL>
                  </a:tcPr>
                </a:tc>
                <a:tc>
                  <a:txBody>
                    <a:bodyPr/>
                    <a:lstStyle/>
                    <a:p>
                      <a:pPr algn="ctr" fontAlgn="ctr"/>
                      <a:r>
                        <a:rPr lang="en-US" sz="1800" b="0" i="0" u="none" strike="noStrike" dirty="0">
                          <a:solidFill>
                            <a:srgbClr val="000000"/>
                          </a:solidFill>
                          <a:effectLst/>
                          <a:latin typeface="+mj-lt"/>
                        </a:rPr>
                        <a:t>29%</a:t>
                      </a:r>
                    </a:p>
                  </a:txBody>
                  <a:tcPr marL="4763" marR="4763" marT="4763" marB="0" anchor="ctr"/>
                </a:tc>
                <a:tc>
                  <a:txBody>
                    <a:bodyPr/>
                    <a:lstStyle/>
                    <a:p>
                      <a:pPr algn="ctr" fontAlgn="ctr"/>
                      <a:r>
                        <a:rPr lang="en-US" sz="1800" b="0" i="0" u="none" strike="noStrike" dirty="0">
                          <a:solidFill>
                            <a:srgbClr val="000000"/>
                          </a:solidFill>
                          <a:effectLst/>
                          <a:latin typeface="+mj-lt"/>
                        </a:rPr>
                        <a:t>24%</a:t>
                      </a:r>
                    </a:p>
                  </a:txBody>
                  <a:tcPr marL="4763" marR="4763" marT="4763" marB="0" anchor="ctr">
                    <a:lnR w="38100" cap="flat" cmpd="sng" algn="ctr">
                      <a:solidFill>
                        <a:schemeClr val="bg1"/>
                      </a:solidFill>
                      <a:prstDash val="solid"/>
                      <a:round/>
                      <a:headEnd type="none" w="med" len="med"/>
                      <a:tailEnd type="none" w="med" len="med"/>
                    </a:lnR>
                  </a:tcPr>
                </a:tc>
                <a:tc>
                  <a:txBody>
                    <a:bodyPr/>
                    <a:lstStyle/>
                    <a:p>
                      <a:pPr algn="ctr" fontAlgn="ctr"/>
                      <a:r>
                        <a:rPr lang="en-US" sz="1800" b="0" i="0" u="none" strike="noStrike" dirty="0">
                          <a:solidFill>
                            <a:srgbClr val="000000"/>
                          </a:solidFill>
                          <a:effectLst/>
                          <a:latin typeface="+mj-lt"/>
                          <a:ea typeface="Arial" panose="020B0604020202020204" pitchFamily="34" charset="0"/>
                        </a:rPr>
                        <a:t>36%</a:t>
                      </a:r>
                      <a:endParaRPr lang="en-US" sz="1800" b="0" i="0" u="none" strike="noStrike" dirty="0">
                        <a:solidFill>
                          <a:srgbClr val="000000"/>
                        </a:solidFill>
                        <a:effectLst/>
                        <a:latin typeface="+mj-lt"/>
                      </a:endParaRPr>
                    </a:p>
                  </a:txBody>
                  <a:tcPr marL="4763" marR="4763" marT="4763" marB="0" anchor="ctr">
                    <a:lnL w="381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662285353"/>
                  </a:ext>
                </a:extLst>
              </a:tr>
            </a:tbl>
          </a:graphicData>
        </a:graphic>
      </p:graphicFrame>
      <p:sp>
        <p:nvSpPr>
          <p:cNvPr id="5" name="Title 4">
            <a:extLst>
              <a:ext uri="{FF2B5EF4-FFF2-40B4-BE49-F238E27FC236}">
                <a16:creationId xmlns:a16="http://schemas.microsoft.com/office/drawing/2014/main" id="{6949147A-0A47-0707-DB8F-C9282327DF65}"/>
              </a:ext>
            </a:extLst>
          </p:cNvPr>
          <p:cNvSpPr>
            <a:spLocks noGrp="1"/>
          </p:cNvSpPr>
          <p:nvPr>
            <p:ph type="title"/>
          </p:nvPr>
        </p:nvSpPr>
        <p:spPr/>
        <p:txBody>
          <a:bodyPr>
            <a:normAutofit fontScale="90000"/>
          </a:bodyPr>
          <a:lstStyle/>
          <a:p>
            <a:r>
              <a:rPr lang="en-US" dirty="0"/>
              <a:t>Wildland urban interface residents find the “picture it” and normalization messages quite compelling.</a:t>
            </a:r>
          </a:p>
        </p:txBody>
      </p:sp>
    </p:spTree>
    <p:extLst>
      <p:ext uri="{BB962C8B-B14F-4D97-AF65-F5344CB8AC3E}">
        <p14:creationId xmlns:p14="http://schemas.microsoft.com/office/powerpoint/2010/main" val="16927483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C4779-4A35-8B24-034D-730C1D48C54E}"/>
              </a:ext>
            </a:extLst>
          </p:cNvPr>
          <p:cNvSpPr>
            <a:spLocks noGrp="1"/>
          </p:cNvSpPr>
          <p:nvPr>
            <p:ph type="title"/>
          </p:nvPr>
        </p:nvSpPr>
        <p:spPr/>
        <p:txBody>
          <a:bodyPr/>
          <a:lstStyle/>
          <a:p>
            <a:r>
              <a:rPr lang="en-US" dirty="0"/>
              <a:t>Message Opposing the Use of Beneficial Fire</a:t>
            </a:r>
          </a:p>
        </p:txBody>
      </p:sp>
      <p:sp>
        <p:nvSpPr>
          <p:cNvPr id="3" name="Text Placeholder 2">
            <a:extLst>
              <a:ext uri="{FF2B5EF4-FFF2-40B4-BE49-F238E27FC236}">
                <a16:creationId xmlns:a16="http://schemas.microsoft.com/office/drawing/2014/main" id="{37A6A23E-D2E0-46DB-00D4-8CDF9898F8EF}"/>
              </a:ext>
            </a:extLst>
          </p:cNvPr>
          <p:cNvSpPr>
            <a:spLocks noGrp="1"/>
          </p:cNvSpPr>
          <p:nvPr>
            <p:ph type="body" sz="quarter" idx="10"/>
          </p:nvPr>
        </p:nvSpPr>
        <p:spPr/>
        <p:txBody>
          <a:bodyPr/>
          <a:lstStyle/>
          <a:p>
            <a:r>
              <a:rPr lang="en-US" dirty="0">
                <a:latin typeface="+mj-lt"/>
              </a:rPr>
              <a:t>Q12. </a:t>
            </a:r>
            <a:r>
              <a:rPr lang="en-US" dirty="0">
                <a:effectLst/>
                <a:latin typeface="+mj-lt"/>
                <a:ea typeface="Times New Roman" panose="02020603050405020304" pitchFamily="18" charset="0"/>
                <a:cs typeface="Times New Roman" panose="02020603050405020304" pitchFamily="18" charset="0"/>
              </a:rPr>
              <a:t>Sometimes over the course of a survey like this people change their minds, and sometimes they do not. Let me ask you one last time about the proposal to increase the use of beneficial fire, including both naturally occurring wildfires that promote forest health without threatening lives or property, </a:t>
            </a:r>
            <a:r>
              <a:rPr lang="en-US" u="sng" dirty="0">
                <a:effectLst/>
                <a:latin typeface="+mj-lt"/>
                <a:ea typeface="Times New Roman" panose="02020603050405020304" pitchFamily="18" charset="0"/>
                <a:cs typeface="Times New Roman" panose="02020603050405020304" pitchFamily="18" charset="0"/>
              </a:rPr>
              <a:t>and</a:t>
            </a:r>
            <a:r>
              <a:rPr lang="en-US" dirty="0">
                <a:effectLst/>
                <a:latin typeface="+mj-lt"/>
                <a:ea typeface="Times New Roman" panose="02020603050405020304" pitchFamily="18" charset="0"/>
                <a:cs typeface="Times New Roman" panose="02020603050405020304" pitchFamily="18" charset="0"/>
              </a:rPr>
              <a:t> intentional, controlled burns that are used to reduce the risk of larger, catastrophic wildfires. </a:t>
            </a:r>
            <a:r>
              <a:rPr lang="en-US" dirty="0">
                <a:effectLst/>
                <a:latin typeface="+mj-lt"/>
                <a:ea typeface="Times New Roman" panose="02020603050405020304" pitchFamily="18" charset="0"/>
                <a:cs typeface="Arial" panose="020B0604020202020204" pitchFamily="34" charset="0"/>
              </a:rPr>
              <a:t>Does this sound like something you would support or oppose? </a:t>
            </a:r>
            <a:endParaRPr lang="en-US" dirty="0">
              <a:latin typeface="+mj-lt"/>
            </a:endParaRPr>
          </a:p>
        </p:txBody>
      </p:sp>
      <p:sp>
        <p:nvSpPr>
          <p:cNvPr id="5" name="TextBox 4">
            <a:extLst>
              <a:ext uri="{FF2B5EF4-FFF2-40B4-BE49-F238E27FC236}">
                <a16:creationId xmlns:a16="http://schemas.microsoft.com/office/drawing/2014/main" id="{5A6FD3BB-7B78-80BE-0C81-DAE5F659D724}"/>
              </a:ext>
            </a:extLst>
          </p:cNvPr>
          <p:cNvSpPr txBox="1"/>
          <p:nvPr/>
        </p:nvSpPr>
        <p:spPr>
          <a:xfrm>
            <a:off x="497906" y="1128433"/>
            <a:ext cx="8148189" cy="4401205"/>
          </a:xfrm>
          <a:prstGeom prst="rect">
            <a:avLst/>
          </a:prstGeom>
          <a:solidFill>
            <a:schemeClr val="accent5">
              <a:lumMod val="20000"/>
              <a:lumOff val="80000"/>
            </a:schemeClr>
          </a:solidFill>
          <a:ln w="19050">
            <a:solidFill>
              <a:schemeClr val="accent4"/>
            </a:solidFill>
          </a:ln>
        </p:spPr>
        <p:txBody>
          <a:bodyPr wrap="square">
            <a:spAutoFit/>
          </a:bodyPr>
          <a:lstStyle/>
          <a:p>
            <a:pPr algn="just"/>
            <a:r>
              <a:rPr lang="en-US" sz="2800" b="1" dirty="0">
                <a:solidFill>
                  <a:schemeClr val="accent4"/>
                </a:solidFill>
                <a:latin typeface="+mj-lt"/>
                <a:ea typeface="Times New Roman" panose="02020603050405020304" pitchFamily="18" charset="0"/>
                <a:cs typeface="Times New Roman" panose="02020603050405020304" pitchFamily="18" charset="0"/>
              </a:rPr>
              <a:t>O</a:t>
            </a:r>
            <a:r>
              <a:rPr lang="en-US" sz="2800" b="1" dirty="0">
                <a:solidFill>
                  <a:schemeClr val="accent4"/>
                </a:solidFill>
                <a:effectLst/>
                <a:latin typeface="+mj-lt"/>
                <a:ea typeface="Times New Roman" panose="02020603050405020304" pitchFamily="18" charset="0"/>
                <a:cs typeface="Times New Roman" panose="02020603050405020304" pitchFamily="18" charset="0"/>
              </a:rPr>
              <a:t>pponents</a:t>
            </a:r>
            <a:r>
              <a:rPr lang="en-US" sz="2800" dirty="0">
                <a:effectLst/>
                <a:latin typeface="+mj-lt"/>
                <a:ea typeface="Times New Roman" panose="02020603050405020304" pitchFamily="18" charset="0"/>
                <a:cs typeface="Times New Roman" panose="02020603050405020304" pitchFamily="18" charset="0"/>
              </a:rPr>
              <a:t> say that people simply can’t control fire,</a:t>
            </a:r>
            <a:br>
              <a:rPr lang="en-US" sz="2800" dirty="0">
                <a:effectLst/>
                <a:latin typeface="+mj-lt"/>
                <a:ea typeface="Times New Roman" panose="02020603050405020304" pitchFamily="18" charset="0"/>
                <a:cs typeface="Times New Roman" panose="02020603050405020304" pitchFamily="18" charset="0"/>
              </a:rPr>
            </a:br>
            <a:r>
              <a:rPr lang="en-US" sz="2800" dirty="0">
                <a:effectLst/>
                <a:latin typeface="+mj-lt"/>
                <a:ea typeface="Times New Roman" panose="02020603050405020304" pitchFamily="18" charset="0"/>
                <a:cs typeface="Times New Roman" panose="02020603050405020304" pitchFamily="18" charset="0"/>
              </a:rPr>
              <a:t>and claiming we can is asking for trouble. For example,</a:t>
            </a:r>
            <a:br>
              <a:rPr lang="en-US" sz="2800" dirty="0">
                <a:effectLst/>
                <a:latin typeface="+mj-lt"/>
                <a:ea typeface="Times New Roman" panose="02020603050405020304" pitchFamily="18" charset="0"/>
                <a:cs typeface="Times New Roman" panose="02020603050405020304" pitchFamily="18" charset="0"/>
              </a:rPr>
            </a:br>
            <a:r>
              <a:rPr lang="en-US" sz="2800" dirty="0">
                <a:effectLst/>
                <a:latin typeface="+mj-lt"/>
                <a:ea typeface="Times New Roman" panose="02020603050405020304" pitchFamily="18" charset="0"/>
                <a:cs typeface="Times New Roman" panose="02020603050405020304" pitchFamily="18" charset="0"/>
              </a:rPr>
              <a:t>the largest and most destructive wildfire in New Mexico history was started by a so-called prescribed burn in 2022. But it leapt out of control the same day it started, burning more than 347,000 acres, destroying at least 1,000 buildings, and forcing 15,500 New Mexicans to evacuate. It took more than four months to contain and has cost the federal government </a:t>
            </a:r>
            <a:br>
              <a:rPr lang="en-US" sz="2800" dirty="0">
                <a:effectLst/>
                <a:latin typeface="+mj-lt"/>
                <a:ea typeface="Times New Roman" panose="02020603050405020304" pitchFamily="18" charset="0"/>
                <a:cs typeface="Times New Roman" panose="02020603050405020304" pitchFamily="18" charset="0"/>
              </a:rPr>
            </a:br>
            <a:r>
              <a:rPr lang="en-US" sz="2800" dirty="0">
                <a:effectLst/>
                <a:latin typeface="+mj-lt"/>
                <a:ea typeface="Times New Roman" panose="02020603050405020304" pitchFamily="18" charset="0"/>
                <a:cs typeface="Times New Roman" panose="02020603050405020304" pitchFamily="18" charset="0"/>
              </a:rPr>
              <a:t>$2.5 billion so far. These burns are simply too risky.</a:t>
            </a:r>
            <a:endParaRPr lang="en-US" sz="2800" dirty="0">
              <a:latin typeface="+mj-lt"/>
            </a:endParaRPr>
          </a:p>
        </p:txBody>
      </p:sp>
    </p:spTree>
    <p:extLst>
      <p:ext uri="{BB962C8B-B14F-4D97-AF65-F5344CB8AC3E}">
        <p14:creationId xmlns:p14="http://schemas.microsoft.com/office/powerpoint/2010/main" val="2519167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287EE832-3D7D-36E2-12F9-521F444DE67F}"/>
              </a:ext>
            </a:extLst>
          </p:cNvPr>
          <p:cNvSpPr>
            <a:spLocks noGrp="1"/>
          </p:cNvSpPr>
          <p:nvPr>
            <p:ph type="title"/>
          </p:nvPr>
        </p:nvSpPr>
        <p:spPr>
          <a:xfrm>
            <a:off x="0" y="184276"/>
            <a:ext cx="9144000" cy="592463"/>
          </a:xfrm>
        </p:spPr>
        <p:txBody>
          <a:bodyPr/>
          <a:lstStyle/>
          <a:p>
            <a:r>
              <a:rPr lang="en-US" dirty="0"/>
              <a:t>Survey Sample Approach</a:t>
            </a:r>
          </a:p>
        </p:txBody>
      </p:sp>
      <p:pic>
        <p:nvPicPr>
          <p:cNvPr id="16" name="Picture 15">
            <a:extLst>
              <a:ext uri="{FF2B5EF4-FFF2-40B4-BE49-F238E27FC236}">
                <a16:creationId xmlns:a16="http://schemas.microsoft.com/office/drawing/2014/main" id="{C8A2CE59-6328-073F-C81B-6EC8379B6D55}"/>
              </a:ext>
            </a:extLst>
          </p:cNvPr>
          <p:cNvPicPr>
            <a:picLocks noChangeAspect="1"/>
          </p:cNvPicPr>
          <p:nvPr/>
        </p:nvPicPr>
        <p:blipFill rotWithShape="1">
          <a:blip r:embed="rId2"/>
          <a:srcRect l="25428" r="25524"/>
          <a:stretch/>
        </p:blipFill>
        <p:spPr>
          <a:xfrm rot="797660">
            <a:off x="-1544455" y="226925"/>
            <a:ext cx="4003416" cy="5467292"/>
          </a:xfrm>
          <a:prstGeom prst="rect">
            <a:avLst/>
          </a:prstGeom>
        </p:spPr>
      </p:pic>
      <p:sp>
        <p:nvSpPr>
          <p:cNvPr id="5" name="TextBox 4">
            <a:extLst>
              <a:ext uri="{FF2B5EF4-FFF2-40B4-BE49-F238E27FC236}">
                <a16:creationId xmlns:a16="http://schemas.microsoft.com/office/drawing/2014/main" id="{246DF4CA-B7A2-80A3-A094-A270DCEDFAB9}"/>
              </a:ext>
            </a:extLst>
          </p:cNvPr>
          <p:cNvSpPr txBox="1"/>
          <p:nvPr/>
        </p:nvSpPr>
        <p:spPr>
          <a:xfrm>
            <a:off x="2377440" y="920782"/>
            <a:ext cx="6519136" cy="5332599"/>
          </a:xfrm>
          <a:prstGeom prst="rect">
            <a:avLst/>
          </a:prstGeom>
          <a:noFill/>
        </p:spPr>
        <p:txBody>
          <a:bodyPr wrap="square" rtlCol="0">
            <a:spAutoFit/>
          </a:bodyPr>
          <a:lstStyle/>
          <a:p>
            <a:pPr algn="just"/>
            <a:r>
              <a:rPr lang="en-US" sz="1700" dirty="0"/>
              <a:t>On the whole, 45% of the region’s voters live in California, and most of those in urban areas. In order to ensure sufficient representation for analysis throughout the region’s states and the types of communities within each state, the sample was divided into four subsamples, allowing us to oversample in key areas:</a:t>
            </a:r>
          </a:p>
          <a:p>
            <a:pPr algn="just"/>
            <a:endParaRPr lang="en-US" sz="1700" dirty="0"/>
          </a:p>
          <a:p>
            <a:pPr marL="285750" indent="-285750" algn="just">
              <a:buFont typeface="Wingdings" panose="05000000000000000000" pitchFamily="2" charset="2"/>
              <a:buChar char="§"/>
            </a:pPr>
            <a:r>
              <a:rPr lang="en-US" sz="1700" dirty="0"/>
              <a:t>250 from California urban counties</a:t>
            </a:r>
          </a:p>
          <a:p>
            <a:pPr marL="285750" indent="-285750" algn="just">
              <a:buFont typeface="Wingdings" panose="05000000000000000000" pitchFamily="2" charset="2"/>
              <a:buChar char="§"/>
            </a:pPr>
            <a:r>
              <a:rPr lang="en-US" sz="1700" dirty="0"/>
              <a:t>250 from California non-urban counties</a:t>
            </a:r>
          </a:p>
          <a:p>
            <a:pPr marL="285750" indent="-285750" algn="just">
              <a:buFont typeface="Wingdings" panose="05000000000000000000" pitchFamily="2" charset="2"/>
              <a:buChar char="§"/>
            </a:pPr>
            <a:r>
              <a:rPr lang="en-US" sz="1700" dirty="0"/>
              <a:t>750 from Non-California urban counties in the U.S. and British Columbia</a:t>
            </a:r>
          </a:p>
          <a:p>
            <a:pPr marL="285750" indent="-285750" algn="just">
              <a:buFont typeface="Wingdings" panose="05000000000000000000" pitchFamily="2" charset="2"/>
              <a:buChar char="§"/>
            </a:pPr>
            <a:r>
              <a:rPr lang="en-US" sz="1700" dirty="0"/>
              <a:t>750 from Non-California non-urban counties in the U.S. and British Columbia</a:t>
            </a:r>
          </a:p>
          <a:p>
            <a:pPr algn="just"/>
            <a:endParaRPr lang="en-US" sz="1700" dirty="0"/>
          </a:p>
          <a:p>
            <a:pPr algn="just"/>
            <a:r>
              <a:rPr lang="en-US" sz="1700" dirty="0"/>
              <a:t>Each non-California subsample has a margin of error of +/-3.7%.</a:t>
            </a:r>
          </a:p>
          <a:p>
            <a:pPr algn="just"/>
            <a:r>
              <a:rPr lang="en-US" sz="1700" dirty="0"/>
              <a:t>Each California subsample has a margin of error of +/-6.3%.</a:t>
            </a:r>
          </a:p>
          <a:p>
            <a:pPr algn="just"/>
            <a:endParaRPr lang="en-US" sz="1700" dirty="0"/>
          </a:p>
          <a:p>
            <a:pPr algn="just"/>
            <a:r>
              <a:rPr lang="en-US" sz="1700" dirty="0"/>
              <a:t>“</a:t>
            </a:r>
            <a:r>
              <a:rPr lang="en-US" sz="1700" b="1" dirty="0"/>
              <a:t>Wildland-Urban Interface Residents” </a:t>
            </a:r>
            <a:r>
              <a:rPr lang="en-US" sz="1700" dirty="0"/>
              <a:t>are defined as those who live in small town or rural areas, have a neighbor within 1,000 feet of their home, and have heard about managing fire risk on their property (12% of respondents).</a:t>
            </a:r>
          </a:p>
        </p:txBody>
      </p:sp>
    </p:spTree>
    <p:extLst>
      <p:ext uri="{BB962C8B-B14F-4D97-AF65-F5344CB8AC3E}">
        <p14:creationId xmlns:p14="http://schemas.microsoft.com/office/powerpoint/2010/main" val="6581727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D5581CE9-D252-4ECE-93FE-D78585B612EA}"/>
              </a:ext>
            </a:extLst>
          </p:cNvPr>
          <p:cNvSpPr>
            <a:spLocks noGrp="1"/>
          </p:cNvSpPr>
          <p:nvPr>
            <p:ph type="body" sz="quarter" idx="10"/>
          </p:nvPr>
        </p:nvSpPr>
        <p:spPr/>
        <p:txBody>
          <a:bodyPr/>
          <a:lstStyle/>
          <a:p>
            <a:r>
              <a:rPr lang="en-US" dirty="0"/>
              <a:t>Q6, Q11 &amp; Q12. Now that you have heard more about it, let me ask you about the proposal to increase the use of beneficial fire, including both naturally occurring wildfires that promote forest health without threatening lives or property, and intentional, controlled burns that are used to reduce the risk of larger, catastrophic wildfires. Does this sound like something you would support or oppose? </a:t>
            </a:r>
          </a:p>
        </p:txBody>
      </p:sp>
      <p:sp>
        <p:nvSpPr>
          <p:cNvPr id="8" name="TextBox 7">
            <a:extLst>
              <a:ext uri="{FF2B5EF4-FFF2-40B4-BE49-F238E27FC236}">
                <a16:creationId xmlns:a16="http://schemas.microsoft.com/office/drawing/2014/main" id="{AFABA5B3-DCE2-60E4-888C-69D6CD55BEB6}"/>
              </a:ext>
            </a:extLst>
          </p:cNvPr>
          <p:cNvSpPr txBox="1"/>
          <p:nvPr/>
        </p:nvSpPr>
        <p:spPr>
          <a:xfrm>
            <a:off x="2099210" y="1592578"/>
            <a:ext cx="1658560" cy="369332"/>
          </a:xfrm>
          <a:prstGeom prst="rect">
            <a:avLst/>
          </a:prstGeom>
          <a:solidFill>
            <a:schemeClr val="accent6">
              <a:lumMod val="40000"/>
              <a:lumOff val="60000"/>
            </a:schemeClr>
          </a:solidFill>
          <a:ln>
            <a:solidFill>
              <a:schemeClr val="accent1"/>
            </a:solidFill>
          </a:ln>
        </p:spPr>
        <p:txBody>
          <a:bodyPr wrap="square" rtlCol="0">
            <a:spAutoFit/>
          </a:bodyPr>
          <a:lstStyle>
            <a:defPPr>
              <a:defRPr lang="en-US"/>
            </a:defPPr>
            <a:lvl1pPr algn="ctr">
              <a:defRPr b="1"/>
            </a:lvl1pPr>
          </a:lstStyle>
          <a:p>
            <a:r>
              <a:rPr lang="en-US" dirty="0"/>
              <a:t>Initial Proposal</a:t>
            </a:r>
          </a:p>
        </p:txBody>
      </p:sp>
      <p:sp>
        <p:nvSpPr>
          <p:cNvPr id="9" name="TextBox 8">
            <a:extLst>
              <a:ext uri="{FF2B5EF4-FFF2-40B4-BE49-F238E27FC236}">
                <a16:creationId xmlns:a16="http://schemas.microsoft.com/office/drawing/2014/main" id="{6D412CD5-99F3-42F2-CFF9-AD4017D83DCE}"/>
              </a:ext>
            </a:extLst>
          </p:cNvPr>
          <p:cNvSpPr txBox="1"/>
          <p:nvPr/>
        </p:nvSpPr>
        <p:spPr>
          <a:xfrm>
            <a:off x="4599708" y="1454079"/>
            <a:ext cx="1658560" cy="605294"/>
          </a:xfrm>
          <a:prstGeom prst="rect">
            <a:avLst/>
          </a:prstGeom>
          <a:solidFill>
            <a:schemeClr val="accent6">
              <a:lumMod val="40000"/>
              <a:lumOff val="60000"/>
            </a:schemeClr>
          </a:solidFill>
          <a:ln>
            <a:solidFill>
              <a:schemeClr val="accent1"/>
            </a:solidFill>
          </a:ln>
        </p:spPr>
        <p:txBody>
          <a:bodyPr wrap="square" rtlCol="0">
            <a:spAutoFit/>
          </a:bodyPr>
          <a:lstStyle>
            <a:defPPr>
              <a:defRPr lang="en-US"/>
            </a:defPPr>
            <a:lvl1pPr algn="ctr">
              <a:defRPr b="1"/>
            </a:lvl1pPr>
          </a:lstStyle>
          <a:p>
            <a:pPr>
              <a:lnSpc>
                <a:spcPts val="2000"/>
              </a:lnSpc>
            </a:pPr>
            <a:r>
              <a:rPr lang="en-US" dirty="0"/>
              <a:t>After Support Messaging</a:t>
            </a:r>
          </a:p>
        </p:txBody>
      </p:sp>
      <p:sp>
        <p:nvSpPr>
          <p:cNvPr id="10" name="TextBox 9">
            <a:extLst>
              <a:ext uri="{FF2B5EF4-FFF2-40B4-BE49-F238E27FC236}">
                <a16:creationId xmlns:a16="http://schemas.microsoft.com/office/drawing/2014/main" id="{61735355-4160-222B-685A-770EA97B39E8}"/>
              </a:ext>
            </a:extLst>
          </p:cNvPr>
          <p:cNvSpPr txBox="1"/>
          <p:nvPr/>
        </p:nvSpPr>
        <p:spPr>
          <a:xfrm>
            <a:off x="7094980" y="1592578"/>
            <a:ext cx="1658560" cy="369332"/>
          </a:xfrm>
          <a:prstGeom prst="rect">
            <a:avLst/>
          </a:prstGeom>
          <a:solidFill>
            <a:schemeClr val="accent6">
              <a:lumMod val="40000"/>
              <a:lumOff val="60000"/>
            </a:schemeClr>
          </a:solidFill>
          <a:ln>
            <a:solidFill>
              <a:schemeClr val="accent1"/>
            </a:solidFill>
          </a:ln>
        </p:spPr>
        <p:txBody>
          <a:bodyPr wrap="square" rtlCol="0">
            <a:spAutoFit/>
          </a:bodyPr>
          <a:lstStyle>
            <a:defPPr>
              <a:defRPr lang="en-US"/>
            </a:defPPr>
            <a:lvl1pPr algn="ctr">
              <a:defRPr b="1"/>
            </a:lvl1pPr>
          </a:lstStyle>
          <a:p>
            <a:r>
              <a:rPr lang="en-US" dirty="0"/>
              <a:t>After Critiques</a:t>
            </a:r>
          </a:p>
        </p:txBody>
      </p:sp>
      <p:graphicFrame>
        <p:nvGraphicFramePr>
          <p:cNvPr id="11" name="Chart 10">
            <a:extLst>
              <a:ext uri="{FF2B5EF4-FFF2-40B4-BE49-F238E27FC236}">
                <a16:creationId xmlns:a16="http://schemas.microsoft.com/office/drawing/2014/main" id="{604FBE0D-AD71-F08D-C5F9-F8DBEEF4490E}"/>
              </a:ext>
            </a:extLst>
          </p:cNvPr>
          <p:cNvGraphicFramePr/>
          <p:nvPr>
            <p:extLst>
              <p:ext uri="{D42A27DB-BD31-4B8C-83A1-F6EECF244321}">
                <p14:modId xmlns:p14="http://schemas.microsoft.com/office/powerpoint/2010/main" val="1517909540"/>
              </p:ext>
            </p:extLst>
          </p:nvPr>
        </p:nvGraphicFramePr>
        <p:xfrm>
          <a:off x="1716566" y="2387377"/>
          <a:ext cx="2296983" cy="385195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6" name="Table 15">
            <a:extLst>
              <a:ext uri="{FF2B5EF4-FFF2-40B4-BE49-F238E27FC236}">
                <a16:creationId xmlns:a16="http://schemas.microsoft.com/office/drawing/2014/main" id="{802F67BB-16EF-72F7-7145-327BA68FC5D9}"/>
              </a:ext>
            </a:extLst>
          </p:cNvPr>
          <p:cNvGraphicFramePr>
            <a:graphicFrameLocks noGrp="1"/>
          </p:cNvGraphicFramePr>
          <p:nvPr>
            <p:extLst>
              <p:ext uri="{D42A27DB-BD31-4B8C-83A1-F6EECF244321}">
                <p14:modId xmlns:p14="http://schemas.microsoft.com/office/powerpoint/2010/main" val="2681220343"/>
              </p:ext>
            </p:extLst>
          </p:nvPr>
        </p:nvGraphicFramePr>
        <p:xfrm>
          <a:off x="-19949" y="2584301"/>
          <a:ext cx="1858193" cy="3250609"/>
        </p:xfrm>
        <a:graphic>
          <a:graphicData uri="http://schemas.openxmlformats.org/drawingml/2006/table">
            <a:tbl>
              <a:tblPr>
                <a:tableStyleId>{5C22544A-7EE6-4342-B048-85BDC9FD1C3A}</a:tableStyleId>
              </a:tblPr>
              <a:tblGrid>
                <a:gridCol w="1858193">
                  <a:extLst>
                    <a:ext uri="{9D8B030D-6E8A-4147-A177-3AD203B41FA5}">
                      <a16:colId xmlns:a16="http://schemas.microsoft.com/office/drawing/2014/main" val="20000"/>
                    </a:ext>
                  </a:extLst>
                </a:gridCol>
              </a:tblGrid>
              <a:tr h="0">
                <a:tc>
                  <a:txBody>
                    <a:bodyPr/>
                    <a:lstStyle/>
                    <a:p>
                      <a:pPr algn="r" fontAlgn="ctr">
                        <a:lnSpc>
                          <a:spcPts val="1700"/>
                        </a:lnSpc>
                      </a:pPr>
                      <a:r>
                        <a:rPr lang="en-US" sz="1800" u="none" strike="noStrike" dirty="0">
                          <a:effectLst/>
                          <a:latin typeface="+mn-lt"/>
                        </a:rPr>
                        <a:t>Strongly support</a:t>
                      </a:r>
                      <a:endParaRPr lang="en-US" sz="1800" b="0" i="0" u="none" strike="noStrike" dirty="0">
                        <a:solidFill>
                          <a:srgbClr val="000000"/>
                        </a:solidFill>
                        <a:effectLst/>
                        <a:latin typeface="+mn-lt"/>
                      </a:endParaRP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30542">
                <a:tc>
                  <a:txBody>
                    <a:bodyPr/>
                    <a:lstStyle/>
                    <a:p>
                      <a:pPr algn="r" fontAlgn="b">
                        <a:lnSpc>
                          <a:spcPts val="1700"/>
                        </a:lnSpc>
                      </a:pPr>
                      <a:r>
                        <a:rPr lang="en-US" sz="1800" u="none" strike="noStrike" dirty="0">
                          <a:effectLst/>
                          <a:latin typeface="+mn-lt"/>
                        </a:rPr>
                        <a:t>Somewhat support</a:t>
                      </a:r>
                      <a:endParaRPr lang="en-US" sz="1800" b="0" i="0" u="none" strike="noStrike" dirty="0">
                        <a:solidFill>
                          <a:srgbClr val="000000"/>
                        </a:solidFill>
                        <a:effectLst/>
                        <a:latin typeface="+mn-lt"/>
                      </a:endParaRP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466302">
                <a:tc>
                  <a:txBody>
                    <a:bodyPr/>
                    <a:lstStyle/>
                    <a:p>
                      <a:pPr algn="r" fontAlgn="ctr">
                        <a:lnSpc>
                          <a:spcPts val="1700"/>
                        </a:lnSpc>
                      </a:pPr>
                      <a:endParaRPr lang="en-US" sz="1800" b="0" i="0" u="none" strike="noStrike" dirty="0">
                        <a:solidFill>
                          <a:srgbClr val="000000"/>
                        </a:solidFill>
                        <a:effectLst/>
                        <a:latin typeface="+mn-lt"/>
                      </a:endParaRP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535184">
                <a:tc>
                  <a:txBody>
                    <a:bodyPr/>
                    <a:lstStyle/>
                    <a:p>
                      <a:pPr algn="r" fontAlgn="ctr">
                        <a:lnSpc>
                          <a:spcPts val="1700"/>
                        </a:lnSpc>
                      </a:pPr>
                      <a:r>
                        <a:rPr lang="en-US" sz="1800" u="none" strike="noStrike" dirty="0">
                          <a:effectLst/>
                          <a:latin typeface="+mn-lt"/>
                        </a:rPr>
                        <a:t>Somewhat oppose</a:t>
                      </a:r>
                      <a:endParaRPr lang="en-US" sz="1800" b="0" i="0" u="none" strike="noStrike" dirty="0">
                        <a:solidFill>
                          <a:srgbClr val="000000"/>
                        </a:solidFill>
                        <a:effectLst/>
                        <a:latin typeface="+mn-lt"/>
                      </a:endParaRP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500599">
                <a:tc>
                  <a:txBody>
                    <a:bodyPr/>
                    <a:lstStyle/>
                    <a:p>
                      <a:pPr algn="r" fontAlgn="b">
                        <a:lnSpc>
                          <a:spcPts val="1700"/>
                        </a:lnSpc>
                      </a:pPr>
                      <a:r>
                        <a:rPr lang="en-US" sz="1800" u="none" strike="noStrike" dirty="0">
                          <a:effectLst/>
                          <a:latin typeface="+mn-lt"/>
                        </a:rPr>
                        <a:t>Strongly oppose</a:t>
                      </a:r>
                      <a:endParaRPr lang="en-US" sz="1800" b="0" i="0" u="none" strike="noStrike" dirty="0">
                        <a:solidFill>
                          <a:srgbClr val="000000"/>
                        </a:solidFill>
                        <a:effectLst/>
                        <a:latin typeface="+mn-lt"/>
                      </a:endParaRP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466302">
                <a:tc>
                  <a:txBody>
                    <a:bodyPr/>
                    <a:lstStyle/>
                    <a:p>
                      <a:pPr algn="r" fontAlgn="ctr">
                        <a:lnSpc>
                          <a:spcPts val="1700"/>
                        </a:lnSpc>
                      </a:pPr>
                      <a:endParaRPr lang="en-US" sz="1800" b="0" i="0" u="none" strike="noStrike" dirty="0">
                        <a:solidFill>
                          <a:srgbClr val="000000"/>
                        </a:solidFill>
                        <a:effectLst/>
                        <a:latin typeface="+mn-lt"/>
                      </a:endParaRP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513555">
                <a:tc>
                  <a:txBody>
                    <a:bodyPr/>
                    <a:lstStyle/>
                    <a:p>
                      <a:pPr algn="r" fontAlgn="ctr">
                        <a:lnSpc>
                          <a:spcPts val="1700"/>
                        </a:lnSpc>
                      </a:pPr>
                      <a:r>
                        <a:rPr lang="en-US" sz="1800" u="none" strike="noStrike" dirty="0">
                          <a:effectLst/>
                          <a:latin typeface="+mn-lt"/>
                        </a:rPr>
                        <a:t>Don’t know</a:t>
                      </a:r>
                      <a:endParaRPr lang="en-US" sz="1800" b="0" i="0" u="none" strike="noStrike" dirty="0">
                        <a:solidFill>
                          <a:srgbClr val="000000"/>
                        </a:solidFill>
                        <a:effectLst/>
                        <a:latin typeface="+mn-lt"/>
                      </a:endParaRPr>
                    </a:p>
                  </a:txBody>
                  <a:tcPr marL="7620" marR="7620" marT="7620"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bl>
          </a:graphicData>
        </a:graphic>
      </p:graphicFrame>
      <p:grpSp>
        <p:nvGrpSpPr>
          <p:cNvPr id="3" name="Group 2">
            <a:extLst>
              <a:ext uri="{FF2B5EF4-FFF2-40B4-BE49-F238E27FC236}">
                <a16:creationId xmlns:a16="http://schemas.microsoft.com/office/drawing/2014/main" id="{AC76D7E6-2602-4389-2BC4-5AB032C3CF58}"/>
              </a:ext>
            </a:extLst>
          </p:cNvPr>
          <p:cNvGrpSpPr/>
          <p:nvPr/>
        </p:nvGrpSpPr>
        <p:grpSpPr>
          <a:xfrm>
            <a:off x="3255889" y="2513315"/>
            <a:ext cx="1188720" cy="926884"/>
            <a:chOff x="2699460" y="2605676"/>
            <a:chExt cx="1188720" cy="926884"/>
          </a:xfrm>
        </p:grpSpPr>
        <p:sp>
          <p:nvSpPr>
            <p:cNvPr id="14" name="TextBox 13">
              <a:extLst>
                <a:ext uri="{FF2B5EF4-FFF2-40B4-BE49-F238E27FC236}">
                  <a16:creationId xmlns:a16="http://schemas.microsoft.com/office/drawing/2014/main" id="{116FE724-DD10-35D5-9805-DFD2DDC2A55E}"/>
                </a:ext>
              </a:extLst>
            </p:cNvPr>
            <p:cNvSpPr txBox="1"/>
            <p:nvPr/>
          </p:nvSpPr>
          <p:spPr>
            <a:xfrm>
              <a:off x="2699460" y="2655736"/>
              <a:ext cx="1188720" cy="788036"/>
            </a:xfrm>
            <a:prstGeom prst="rect">
              <a:avLst/>
            </a:prstGeom>
            <a:noFill/>
          </p:spPr>
          <p:txBody>
            <a:bodyPr wrap="square" rtlCol="0">
              <a:spAutoFit/>
            </a:bodyPr>
            <a:lstStyle/>
            <a:p>
              <a:pPr algn="ctr">
                <a:lnSpc>
                  <a:spcPts val="1800"/>
                </a:lnSpc>
              </a:pPr>
              <a:r>
                <a:rPr lang="en-US" b="1" dirty="0">
                  <a:solidFill>
                    <a:schemeClr val="accent1"/>
                  </a:solidFill>
                </a:rPr>
                <a:t>Total Support</a:t>
              </a:r>
              <a:br>
                <a:rPr lang="en-US" b="1" dirty="0">
                  <a:solidFill>
                    <a:schemeClr val="accent1"/>
                  </a:solidFill>
                </a:rPr>
              </a:br>
              <a:r>
                <a:rPr lang="en-US" b="1" dirty="0">
                  <a:solidFill>
                    <a:schemeClr val="accent1"/>
                  </a:solidFill>
                </a:rPr>
                <a:t>83%</a:t>
              </a:r>
            </a:p>
          </p:txBody>
        </p:sp>
        <p:cxnSp>
          <p:nvCxnSpPr>
            <p:cNvPr id="30" name="Straight Connector 29">
              <a:extLst>
                <a:ext uri="{FF2B5EF4-FFF2-40B4-BE49-F238E27FC236}">
                  <a16:creationId xmlns:a16="http://schemas.microsoft.com/office/drawing/2014/main" id="{E8DB24AC-A76E-6FE9-E6B8-0F6874752ED0}"/>
                </a:ext>
              </a:extLst>
            </p:cNvPr>
            <p:cNvCxnSpPr>
              <a:cxnSpLocks/>
            </p:cNvCxnSpPr>
            <p:nvPr/>
          </p:nvCxnSpPr>
          <p:spPr>
            <a:xfrm>
              <a:off x="2812686" y="2605676"/>
              <a:ext cx="0" cy="92688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12" name="Group 11">
            <a:extLst>
              <a:ext uri="{FF2B5EF4-FFF2-40B4-BE49-F238E27FC236}">
                <a16:creationId xmlns:a16="http://schemas.microsoft.com/office/drawing/2014/main" id="{B381F1A8-9C2A-0D4D-06D2-37CAAE825C53}"/>
              </a:ext>
            </a:extLst>
          </p:cNvPr>
          <p:cNvGrpSpPr/>
          <p:nvPr/>
        </p:nvGrpSpPr>
        <p:grpSpPr>
          <a:xfrm>
            <a:off x="2360610" y="4019367"/>
            <a:ext cx="1188720" cy="926884"/>
            <a:chOff x="2699460" y="4086793"/>
            <a:chExt cx="1188720" cy="926884"/>
          </a:xfrm>
        </p:grpSpPr>
        <p:sp>
          <p:nvSpPr>
            <p:cNvPr id="15" name="TextBox 14">
              <a:extLst>
                <a:ext uri="{FF2B5EF4-FFF2-40B4-BE49-F238E27FC236}">
                  <a16:creationId xmlns:a16="http://schemas.microsoft.com/office/drawing/2014/main" id="{9F92F910-9AC2-2B5D-59DB-076E7A986A5E}"/>
                </a:ext>
              </a:extLst>
            </p:cNvPr>
            <p:cNvSpPr txBox="1"/>
            <p:nvPr/>
          </p:nvSpPr>
          <p:spPr>
            <a:xfrm>
              <a:off x="2699460" y="4136853"/>
              <a:ext cx="1188720" cy="788036"/>
            </a:xfrm>
            <a:prstGeom prst="rect">
              <a:avLst/>
            </a:prstGeom>
            <a:noFill/>
          </p:spPr>
          <p:txBody>
            <a:bodyPr wrap="square" rtlCol="0">
              <a:spAutoFit/>
            </a:bodyPr>
            <a:lstStyle/>
            <a:p>
              <a:pPr algn="ctr">
                <a:lnSpc>
                  <a:spcPts val="1800"/>
                </a:lnSpc>
              </a:pPr>
              <a:r>
                <a:rPr lang="en-US" b="1" dirty="0">
                  <a:solidFill>
                    <a:schemeClr val="accent4"/>
                  </a:solidFill>
                </a:rPr>
                <a:t>Total Oppose</a:t>
              </a:r>
              <a:br>
                <a:rPr lang="en-US" b="1" dirty="0">
                  <a:solidFill>
                    <a:schemeClr val="accent4"/>
                  </a:solidFill>
                </a:rPr>
              </a:br>
              <a:r>
                <a:rPr lang="en-US" b="1" dirty="0">
                  <a:solidFill>
                    <a:schemeClr val="accent4"/>
                  </a:solidFill>
                </a:rPr>
                <a:t>12%</a:t>
              </a:r>
            </a:p>
          </p:txBody>
        </p:sp>
        <p:cxnSp>
          <p:nvCxnSpPr>
            <p:cNvPr id="33" name="Straight Connector 32">
              <a:extLst>
                <a:ext uri="{FF2B5EF4-FFF2-40B4-BE49-F238E27FC236}">
                  <a16:creationId xmlns:a16="http://schemas.microsoft.com/office/drawing/2014/main" id="{51622BDA-7D33-9892-1BE7-7532AEF093E6}"/>
                </a:ext>
              </a:extLst>
            </p:cNvPr>
            <p:cNvCxnSpPr>
              <a:cxnSpLocks/>
            </p:cNvCxnSpPr>
            <p:nvPr/>
          </p:nvCxnSpPr>
          <p:spPr>
            <a:xfrm>
              <a:off x="2812686" y="4086793"/>
              <a:ext cx="0" cy="926884"/>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20" name="Title 19">
            <a:extLst>
              <a:ext uri="{FF2B5EF4-FFF2-40B4-BE49-F238E27FC236}">
                <a16:creationId xmlns:a16="http://schemas.microsoft.com/office/drawing/2014/main" id="{B092B742-1424-F14C-D78B-B2C977D1CEC5}"/>
              </a:ext>
            </a:extLst>
          </p:cNvPr>
          <p:cNvSpPr>
            <a:spLocks noGrp="1"/>
          </p:cNvSpPr>
          <p:nvPr>
            <p:ph type="title"/>
          </p:nvPr>
        </p:nvSpPr>
        <p:spPr/>
        <p:txBody>
          <a:bodyPr/>
          <a:lstStyle/>
          <a:p>
            <a:r>
              <a:rPr lang="en-US" dirty="0"/>
              <a:t>The broad and strong support for the proposal does not shift much with additional messages.</a:t>
            </a:r>
          </a:p>
        </p:txBody>
      </p:sp>
      <p:graphicFrame>
        <p:nvGraphicFramePr>
          <p:cNvPr id="21" name="Chart 20">
            <a:extLst>
              <a:ext uri="{FF2B5EF4-FFF2-40B4-BE49-F238E27FC236}">
                <a16:creationId xmlns:a16="http://schemas.microsoft.com/office/drawing/2014/main" id="{650F6AF2-1A50-EA80-5D89-3737652CCF98}"/>
              </a:ext>
            </a:extLst>
          </p:cNvPr>
          <p:cNvGraphicFramePr/>
          <p:nvPr>
            <p:extLst>
              <p:ext uri="{D42A27DB-BD31-4B8C-83A1-F6EECF244321}">
                <p14:modId xmlns:p14="http://schemas.microsoft.com/office/powerpoint/2010/main" val="1847561713"/>
              </p:ext>
            </p:extLst>
          </p:nvPr>
        </p:nvGraphicFramePr>
        <p:xfrm>
          <a:off x="4142467" y="2387377"/>
          <a:ext cx="2296983" cy="3851951"/>
        </p:xfrm>
        <a:graphic>
          <a:graphicData uri="http://schemas.openxmlformats.org/drawingml/2006/chart">
            <c:chart xmlns:c="http://schemas.openxmlformats.org/drawingml/2006/chart" xmlns:r="http://schemas.openxmlformats.org/officeDocument/2006/relationships" r:id="rId3"/>
          </a:graphicData>
        </a:graphic>
      </p:graphicFrame>
      <p:grpSp>
        <p:nvGrpSpPr>
          <p:cNvPr id="23" name="Group 22">
            <a:extLst>
              <a:ext uri="{FF2B5EF4-FFF2-40B4-BE49-F238E27FC236}">
                <a16:creationId xmlns:a16="http://schemas.microsoft.com/office/drawing/2014/main" id="{56578E13-4B61-2E7A-A44A-D1109765FE7D}"/>
              </a:ext>
            </a:extLst>
          </p:cNvPr>
          <p:cNvGrpSpPr/>
          <p:nvPr/>
        </p:nvGrpSpPr>
        <p:grpSpPr>
          <a:xfrm>
            <a:off x="5718734" y="2513315"/>
            <a:ext cx="1188720" cy="926884"/>
            <a:chOff x="2699460" y="2605676"/>
            <a:chExt cx="1188720" cy="926884"/>
          </a:xfrm>
        </p:grpSpPr>
        <p:sp>
          <p:nvSpPr>
            <p:cNvPr id="24" name="TextBox 23">
              <a:extLst>
                <a:ext uri="{FF2B5EF4-FFF2-40B4-BE49-F238E27FC236}">
                  <a16:creationId xmlns:a16="http://schemas.microsoft.com/office/drawing/2014/main" id="{06E884C7-9474-6F35-BDE0-6E3C8831A669}"/>
                </a:ext>
              </a:extLst>
            </p:cNvPr>
            <p:cNvSpPr txBox="1"/>
            <p:nvPr/>
          </p:nvSpPr>
          <p:spPr>
            <a:xfrm>
              <a:off x="2699460" y="2655736"/>
              <a:ext cx="1188720" cy="788036"/>
            </a:xfrm>
            <a:prstGeom prst="rect">
              <a:avLst/>
            </a:prstGeom>
            <a:noFill/>
          </p:spPr>
          <p:txBody>
            <a:bodyPr wrap="square" rtlCol="0">
              <a:spAutoFit/>
            </a:bodyPr>
            <a:lstStyle/>
            <a:p>
              <a:pPr algn="ctr">
                <a:lnSpc>
                  <a:spcPts val="1800"/>
                </a:lnSpc>
              </a:pPr>
              <a:r>
                <a:rPr lang="en-US" b="1" dirty="0">
                  <a:solidFill>
                    <a:schemeClr val="accent1"/>
                  </a:solidFill>
                </a:rPr>
                <a:t>Total Support</a:t>
              </a:r>
              <a:br>
                <a:rPr lang="en-US" b="1" dirty="0">
                  <a:solidFill>
                    <a:schemeClr val="accent1"/>
                  </a:solidFill>
                </a:rPr>
              </a:br>
              <a:r>
                <a:rPr lang="en-US" b="1" dirty="0">
                  <a:solidFill>
                    <a:schemeClr val="accent1"/>
                  </a:solidFill>
                </a:rPr>
                <a:t>87%</a:t>
              </a:r>
            </a:p>
          </p:txBody>
        </p:sp>
        <p:cxnSp>
          <p:nvCxnSpPr>
            <p:cNvPr id="25" name="Straight Connector 24">
              <a:extLst>
                <a:ext uri="{FF2B5EF4-FFF2-40B4-BE49-F238E27FC236}">
                  <a16:creationId xmlns:a16="http://schemas.microsoft.com/office/drawing/2014/main" id="{0843F1A6-F4A6-4B47-F802-56DC258BD901}"/>
                </a:ext>
              </a:extLst>
            </p:cNvPr>
            <p:cNvCxnSpPr>
              <a:cxnSpLocks/>
            </p:cNvCxnSpPr>
            <p:nvPr/>
          </p:nvCxnSpPr>
          <p:spPr>
            <a:xfrm>
              <a:off x="2812686" y="2605676"/>
              <a:ext cx="0" cy="92688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26" name="Group 25">
            <a:extLst>
              <a:ext uri="{FF2B5EF4-FFF2-40B4-BE49-F238E27FC236}">
                <a16:creationId xmlns:a16="http://schemas.microsoft.com/office/drawing/2014/main" id="{19CDCF62-0C29-7BE1-70F0-38B88AB89B69}"/>
              </a:ext>
            </a:extLst>
          </p:cNvPr>
          <p:cNvGrpSpPr/>
          <p:nvPr/>
        </p:nvGrpSpPr>
        <p:grpSpPr>
          <a:xfrm>
            <a:off x="4795747" y="4019367"/>
            <a:ext cx="1188720" cy="926884"/>
            <a:chOff x="2699460" y="4086793"/>
            <a:chExt cx="1188720" cy="926884"/>
          </a:xfrm>
        </p:grpSpPr>
        <p:sp>
          <p:nvSpPr>
            <p:cNvPr id="27" name="TextBox 26">
              <a:extLst>
                <a:ext uri="{FF2B5EF4-FFF2-40B4-BE49-F238E27FC236}">
                  <a16:creationId xmlns:a16="http://schemas.microsoft.com/office/drawing/2014/main" id="{7A05289A-E499-0B6D-96B6-D548EC7217C3}"/>
                </a:ext>
              </a:extLst>
            </p:cNvPr>
            <p:cNvSpPr txBox="1"/>
            <p:nvPr/>
          </p:nvSpPr>
          <p:spPr>
            <a:xfrm>
              <a:off x="2699460" y="4136853"/>
              <a:ext cx="1188720" cy="788036"/>
            </a:xfrm>
            <a:prstGeom prst="rect">
              <a:avLst/>
            </a:prstGeom>
            <a:noFill/>
          </p:spPr>
          <p:txBody>
            <a:bodyPr wrap="square" rtlCol="0">
              <a:spAutoFit/>
            </a:bodyPr>
            <a:lstStyle/>
            <a:p>
              <a:pPr algn="ctr">
                <a:lnSpc>
                  <a:spcPts val="1800"/>
                </a:lnSpc>
              </a:pPr>
              <a:r>
                <a:rPr lang="en-US" b="1" dirty="0">
                  <a:solidFill>
                    <a:schemeClr val="accent4"/>
                  </a:solidFill>
                </a:rPr>
                <a:t>Total Oppose</a:t>
              </a:r>
              <a:br>
                <a:rPr lang="en-US" b="1" dirty="0">
                  <a:solidFill>
                    <a:schemeClr val="accent4"/>
                  </a:solidFill>
                </a:rPr>
              </a:br>
              <a:r>
                <a:rPr lang="en-US" b="1" dirty="0">
                  <a:solidFill>
                    <a:schemeClr val="accent4"/>
                  </a:solidFill>
                </a:rPr>
                <a:t>9%</a:t>
              </a:r>
            </a:p>
          </p:txBody>
        </p:sp>
        <p:cxnSp>
          <p:nvCxnSpPr>
            <p:cNvPr id="28" name="Straight Connector 27">
              <a:extLst>
                <a:ext uri="{FF2B5EF4-FFF2-40B4-BE49-F238E27FC236}">
                  <a16:creationId xmlns:a16="http://schemas.microsoft.com/office/drawing/2014/main" id="{3A35D9D4-DD93-8EE2-D50E-3CFC3B3F144B}"/>
                </a:ext>
              </a:extLst>
            </p:cNvPr>
            <p:cNvCxnSpPr>
              <a:cxnSpLocks/>
            </p:cNvCxnSpPr>
            <p:nvPr/>
          </p:nvCxnSpPr>
          <p:spPr>
            <a:xfrm>
              <a:off x="2812686" y="4086793"/>
              <a:ext cx="0" cy="926884"/>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grpSp>
      <p:graphicFrame>
        <p:nvGraphicFramePr>
          <p:cNvPr id="31" name="Chart 30">
            <a:extLst>
              <a:ext uri="{FF2B5EF4-FFF2-40B4-BE49-F238E27FC236}">
                <a16:creationId xmlns:a16="http://schemas.microsoft.com/office/drawing/2014/main" id="{507246C0-178B-0374-C250-088B0CFCF31C}"/>
              </a:ext>
            </a:extLst>
          </p:cNvPr>
          <p:cNvGraphicFramePr/>
          <p:nvPr>
            <p:extLst>
              <p:ext uri="{D42A27DB-BD31-4B8C-83A1-F6EECF244321}">
                <p14:modId xmlns:p14="http://schemas.microsoft.com/office/powerpoint/2010/main" val="1944516172"/>
              </p:ext>
            </p:extLst>
          </p:nvPr>
        </p:nvGraphicFramePr>
        <p:xfrm>
          <a:off x="6621204" y="2392279"/>
          <a:ext cx="2296983" cy="3851951"/>
        </p:xfrm>
        <a:graphic>
          <a:graphicData uri="http://schemas.openxmlformats.org/drawingml/2006/chart">
            <c:chart xmlns:c="http://schemas.openxmlformats.org/drawingml/2006/chart" xmlns:r="http://schemas.openxmlformats.org/officeDocument/2006/relationships" r:id="rId4"/>
          </a:graphicData>
        </a:graphic>
      </p:graphicFrame>
      <p:grpSp>
        <p:nvGrpSpPr>
          <p:cNvPr id="32" name="Group 31">
            <a:extLst>
              <a:ext uri="{FF2B5EF4-FFF2-40B4-BE49-F238E27FC236}">
                <a16:creationId xmlns:a16="http://schemas.microsoft.com/office/drawing/2014/main" id="{F3AEF167-1221-EE9E-E1F1-5940F858BA6F}"/>
              </a:ext>
            </a:extLst>
          </p:cNvPr>
          <p:cNvGrpSpPr/>
          <p:nvPr/>
        </p:nvGrpSpPr>
        <p:grpSpPr>
          <a:xfrm>
            <a:off x="8086637" y="2518217"/>
            <a:ext cx="1188720" cy="926884"/>
            <a:chOff x="2699460" y="2605676"/>
            <a:chExt cx="1188720" cy="926884"/>
          </a:xfrm>
        </p:grpSpPr>
        <p:sp>
          <p:nvSpPr>
            <p:cNvPr id="42" name="TextBox 41">
              <a:extLst>
                <a:ext uri="{FF2B5EF4-FFF2-40B4-BE49-F238E27FC236}">
                  <a16:creationId xmlns:a16="http://schemas.microsoft.com/office/drawing/2014/main" id="{552DCD04-33F9-496F-3D4F-FEA16FFB6A4E}"/>
                </a:ext>
              </a:extLst>
            </p:cNvPr>
            <p:cNvSpPr txBox="1"/>
            <p:nvPr/>
          </p:nvSpPr>
          <p:spPr>
            <a:xfrm>
              <a:off x="2699460" y="2655736"/>
              <a:ext cx="1188720" cy="788036"/>
            </a:xfrm>
            <a:prstGeom prst="rect">
              <a:avLst/>
            </a:prstGeom>
            <a:noFill/>
          </p:spPr>
          <p:txBody>
            <a:bodyPr wrap="square" rtlCol="0">
              <a:spAutoFit/>
            </a:bodyPr>
            <a:lstStyle/>
            <a:p>
              <a:pPr algn="ctr">
                <a:lnSpc>
                  <a:spcPts val="1800"/>
                </a:lnSpc>
              </a:pPr>
              <a:r>
                <a:rPr lang="en-US" b="1" dirty="0">
                  <a:solidFill>
                    <a:schemeClr val="accent1"/>
                  </a:solidFill>
                </a:rPr>
                <a:t>Total Support</a:t>
              </a:r>
              <a:br>
                <a:rPr lang="en-US" b="1" dirty="0">
                  <a:solidFill>
                    <a:schemeClr val="accent1"/>
                  </a:solidFill>
                </a:rPr>
              </a:br>
              <a:r>
                <a:rPr lang="en-US" b="1" dirty="0">
                  <a:solidFill>
                    <a:schemeClr val="accent1"/>
                  </a:solidFill>
                </a:rPr>
                <a:t>81%</a:t>
              </a:r>
            </a:p>
          </p:txBody>
        </p:sp>
        <p:cxnSp>
          <p:nvCxnSpPr>
            <p:cNvPr id="43" name="Straight Connector 42">
              <a:extLst>
                <a:ext uri="{FF2B5EF4-FFF2-40B4-BE49-F238E27FC236}">
                  <a16:creationId xmlns:a16="http://schemas.microsoft.com/office/drawing/2014/main" id="{01C6EFC0-C84A-59A9-DC99-BFA1272A726A}"/>
                </a:ext>
              </a:extLst>
            </p:cNvPr>
            <p:cNvCxnSpPr>
              <a:cxnSpLocks/>
            </p:cNvCxnSpPr>
            <p:nvPr/>
          </p:nvCxnSpPr>
          <p:spPr>
            <a:xfrm>
              <a:off x="2812686" y="2605676"/>
              <a:ext cx="0" cy="92688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grpSp>
        <p:nvGrpSpPr>
          <p:cNvPr id="44" name="Group 43">
            <a:extLst>
              <a:ext uri="{FF2B5EF4-FFF2-40B4-BE49-F238E27FC236}">
                <a16:creationId xmlns:a16="http://schemas.microsoft.com/office/drawing/2014/main" id="{9E3E61ED-8315-C46B-B573-EA3FF87D6E57}"/>
              </a:ext>
            </a:extLst>
          </p:cNvPr>
          <p:cNvGrpSpPr/>
          <p:nvPr/>
        </p:nvGrpSpPr>
        <p:grpSpPr>
          <a:xfrm>
            <a:off x="7329900" y="4024269"/>
            <a:ext cx="1188720" cy="926884"/>
            <a:chOff x="2699460" y="4086793"/>
            <a:chExt cx="1188720" cy="926884"/>
          </a:xfrm>
        </p:grpSpPr>
        <p:sp>
          <p:nvSpPr>
            <p:cNvPr id="45" name="TextBox 44">
              <a:extLst>
                <a:ext uri="{FF2B5EF4-FFF2-40B4-BE49-F238E27FC236}">
                  <a16:creationId xmlns:a16="http://schemas.microsoft.com/office/drawing/2014/main" id="{F19A33DB-DB66-4103-A0C5-884C9FAF2B68}"/>
                </a:ext>
              </a:extLst>
            </p:cNvPr>
            <p:cNvSpPr txBox="1"/>
            <p:nvPr/>
          </p:nvSpPr>
          <p:spPr>
            <a:xfrm>
              <a:off x="2699460" y="4136853"/>
              <a:ext cx="1188720" cy="788036"/>
            </a:xfrm>
            <a:prstGeom prst="rect">
              <a:avLst/>
            </a:prstGeom>
            <a:noFill/>
          </p:spPr>
          <p:txBody>
            <a:bodyPr wrap="square" rtlCol="0">
              <a:spAutoFit/>
            </a:bodyPr>
            <a:lstStyle/>
            <a:p>
              <a:pPr algn="ctr">
                <a:lnSpc>
                  <a:spcPts val="1800"/>
                </a:lnSpc>
              </a:pPr>
              <a:r>
                <a:rPr lang="en-US" b="1" dirty="0">
                  <a:solidFill>
                    <a:schemeClr val="accent4"/>
                  </a:solidFill>
                </a:rPr>
                <a:t>Total Oppose</a:t>
              </a:r>
              <a:br>
                <a:rPr lang="en-US" b="1" dirty="0">
                  <a:solidFill>
                    <a:schemeClr val="accent4"/>
                  </a:solidFill>
                </a:rPr>
              </a:br>
              <a:r>
                <a:rPr lang="en-US" b="1" dirty="0">
                  <a:solidFill>
                    <a:schemeClr val="accent4"/>
                  </a:solidFill>
                </a:rPr>
                <a:t>14%</a:t>
              </a:r>
            </a:p>
          </p:txBody>
        </p:sp>
        <p:cxnSp>
          <p:nvCxnSpPr>
            <p:cNvPr id="46" name="Straight Connector 45">
              <a:extLst>
                <a:ext uri="{FF2B5EF4-FFF2-40B4-BE49-F238E27FC236}">
                  <a16:creationId xmlns:a16="http://schemas.microsoft.com/office/drawing/2014/main" id="{527C9CF6-75E7-3A0B-F0C8-94E2B16F6D40}"/>
                </a:ext>
              </a:extLst>
            </p:cNvPr>
            <p:cNvCxnSpPr>
              <a:cxnSpLocks/>
            </p:cNvCxnSpPr>
            <p:nvPr/>
          </p:nvCxnSpPr>
          <p:spPr>
            <a:xfrm>
              <a:off x="2812686" y="4086793"/>
              <a:ext cx="0" cy="926884"/>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1465762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4E944-3FF4-4874-9078-EAFEBD1C0F3C}"/>
              </a:ext>
            </a:extLst>
          </p:cNvPr>
          <p:cNvSpPr>
            <a:spLocks noGrp="1"/>
          </p:cNvSpPr>
          <p:nvPr>
            <p:ph type="title"/>
          </p:nvPr>
        </p:nvSpPr>
        <p:spPr/>
        <p:txBody>
          <a:bodyPr/>
          <a:lstStyle/>
          <a:p>
            <a:r>
              <a:rPr lang="en-US" dirty="0"/>
              <a:t>Messengers</a:t>
            </a:r>
          </a:p>
        </p:txBody>
      </p:sp>
    </p:spTree>
    <p:extLst>
      <p:ext uri="{BB962C8B-B14F-4D97-AF65-F5344CB8AC3E}">
        <p14:creationId xmlns:p14="http://schemas.microsoft.com/office/powerpoint/2010/main" val="112270930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1630772183"/>
              </p:ext>
            </p:extLst>
          </p:nvPr>
        </p:nvGraphicFramePr>
        <p:xfrm>
          <a:off x="45389" y="1877335"/>
          <a:ext cx="9143999" cy="462798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547734258"/>
              </p:ext>
            </p:extLst>
          </p:nvPr>
        </p:nvGraphicFramePr>
        <p:xfrm>
          <a:off x="7890193" y="1950851"/>
          <a:ext cx="1291390" cy="4270763"/>
        </p:xfrm>
        <a:graphic>
          <a:graphicData uri="http://schemas.openxmlformats.org/drawingml/2006/table">
            <a:tbl>
              <a:tblPr>
                <a:tableStyleId>{5C22544A-7EE6-4342-B048-85BDC9FD1C3A}</a:tableStyleId>
              </a:tblPr>
              <a:tblGrid>
                <a:gridCol w="1291390">
                  <a:extLst>
                    <a:ext uri="{9D8B030D-6E8A-4147-A177-3AD203B41FA5}">
                      <a16:colId xmlns:a16="http://schemas.microsoft.com/office/drawing/2014/main" val="20000"/>
                    </a:ext>
                  </a:extLst>
                </a:gridCol>
              </a:tblGrid>
              <a:tr h="269330">
                <a:tc>
                  <a:txBody>
                    <a:bodyPr/>
                    <a:lstStyle/>
                    <a:p>
                      <a:pPr algn="ctr" fontAlgn="b">
                        <a:lnSpc>
                          <a:spcPts val="1800"/>
                        </a:lnSpc>
                      </a:pPr>
                      <a:r>
                        <a:rPr lang="en-US" sz="1800" b="1" u="none" strike="noStrike" dirty="0">
                          <a:effectLst/>
                        </a:rPr>
                        <a:t>Difference</a:t>
                      </a:r>
                      <a:endParaRPr lang="en-US" sz="1800" b="1" i="0" u="none" strike="noStrike" dirty="0">
                        <a:solidFill>
                          <a:srgbClr val="000000"/>
                        </a:solidFill>
                        <a:effectLst/>
                        <a:latin typeface="Calibri"/>
                      </a:endParaRPr>
                    </a:p>
                  </a:txBody>
                  <a:tcPr marL="9525" marR="9525" marT="9525"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63944">
                <a:tc>
                  <a:txBody>
                    <a:bodyPr/>
                    <a:lstStyle/>
                    <a:p>
                      <a:pPr algn="ctr" fontAlgn="b">
                        <a:lnSpc>
                          <a:spcPts val="1800"/>
                        </a:lnSpc>
                      </a:pPr>
                      <a:r>
                        <a:rPr lang="en-US" sz="1800" b="1" i="0" u="none" strike="noStrike" dirty="0">
                          <a:solidFill>
                            <a:schemeClr val="accent1"/>
                          </a:solidFill>
                          <a:effectLst/>
                          <a:latin typeface="Calibri" panose="020F0502020204030204" pitchFamily="34" charset="0"/>
                        </a:rPr>
                        <a:t>+73%</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63944">
                <a:tc>
                  <a:txBody>
                    <a:bodyPr/>
                    <a:lstStyle/>
                    <a:p>
                      <a:pPr algn="ctr" fontAlgn="b">
                        <a:lnSpc>
                          <a:spcPts val="1800"/>
                        </a:lnSpc>
                      </a:pPr>
                      <a:r>
                        <a:rPr lang="en-US" sz="1800" b="1" i="0" u="none" strike="noStrike" dirty="0">
                          <a:solidFill>
                            <a:schemeClr val="accent1"/>
                          </a:solidFill>
                          <a:effectLst/>
                          <a:latin typeface="Calibri" panose="020F0502020204030204" pitchFamily="34" charset="0"/>
                        </a:rPr>
                        <a:t>+68%</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72566227"/>
                  </a:ext>
                </a:extLst>
              </a:tr>
              <a:tr h="263944">
                <a:tc>
                  <a:txBody>
                    <a:bodyPr/>
                    <a:lstStyle/>
                    <a:p>
                      <a:pPr algn="ctr" fontAlgn="b">
                        <a:lnSpc>
                          <a:spcPts val="1800"/>
                        </a:lnSpc>
                      </a:pPr>
                      <a:r>
                        <a:rPr lang="en-US" sz="1800" b="1" i="0" u="none" strike="noStrike" dirty="0">
                          <a:solidFill>
                            <a:schemeClr val="accent1"/>
                          </a:solidFill>
                          <a:effectLst/>
                          <a:latin typeface="Calibri" panose="020F0502020204030204" pitchFamily="34" charset="0"/>
                        </a:rPr>
                        <a:t>+61%</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551765577"/>
                  </a:ext>
                </a:extLst>
              </a:tr>
              <a:tr h="263944">
                <a:tc>
                  <a:txBody>
                    <a:bodyPr/>
                    <a:lstStyle/>
                    <a:p>
                      <a:pPr algn="ctr" fontAlgn="b">
                        <a:lnSpc>
                          <a:spcPts val="1800"/>
                        </a:lnSpc>
                      </a:pPr>
                      <a:r>
                        <a:rPr lang="en-US" sz="1800" b="1" i="0" u="none" strike="noStrike" dirty="0">
                          <a:solidFill>
                            <a:schemeClr val="accent1"/>
                          </a:solidFill>
                          <a:effectLst/>
                          <a:latin typeface="Calibri" panose="020F0502020204030204" pitchFamily="34" charset="0"/>
                        </a:rPr>
                        <a:t>+47%</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612312127"/>
                  </a:ext>
                </a:extLst>
              </a:tr>
              <a:tr h="263944">
                <a:tc>
                  <a:txBody>
                    <a:bodyPr/>
                    <a:lstStyle/>
                    <a:p>
                      <a:pPr algn="ctr" fontAlgn="b">
                        <a:lnSpc>
                          <a:spcPts val="1800"/>
                        </a:lnSpc>
                      </a:pPr>
                      <a:r>
                        <a:rPr lang="en-US" sz="1800" b="1" i="0" u="none" strike="noStrike" dirty="0">
                          <a:solidFill>
                            <a:schemeClr val="accent1"/>
                          </a:solidFill>
                          <a:effectLst/>
                          <a:latin typeface="Calibri" panose="020F0502020204030204" pitchFamily="34" charset="0"/>
                        </a:rPr>
                        <a:t>+44%</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576044855"/>
                  </a:ext>
                </a:extLst>
              </a:tr>
              <a:tr h="263944">
                <a:tc>
                  <a:txBody>
                    <a:bodyPr/>
                    <a:lstStyle/>
                    <a:p>
                      <a:pPr algn="ctr" fontAlgn="b">
                        <a:lnSpc>
                          <a:spcPts val="1800"/>
                        </a:lnSpc>
                      </a:pPr>
                      <a:r>
                        <a:rPr lang="en-US" sz="1800" b="1" i="0" u="none" strike="noStrike" dirty="0">
                          <a:solidFill>
                            <a:schemeClr val="accent1"/>
                          </a:solidFill>
                          <a:effectLst/>
                          <a:latin typeface="Calibri" panose="020F0502020204030204" pitchFamily="34" charset="0"/>
                        </a:rPr>
                        <a:t>+42%</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485289"/>
                  </a:ext>
                </a:extLst>
              </a:tr>
              <a:tr h="263944">
                <a:tc>
                  <a:txBody>
                    <a:bodyPr/>
                    <a:lstStyle/>
                    <a:p>
                      <a:pPr algn="ctr" fontAlgn="b">
                        <a:lnSpc>
                          <a:spcPts val="1800"/>
                        </a:lnSpc>
                      </a:pPr>
                      <a:r>
                        <a:rPr lang="en-US" sz="1800" b="1" i="0" u="none" strike="noStrike" dirty="0">
                          <a:solidFill>
                            <a:schemeClr val="accent1"/>
                          </a:solidFill>
                          <a:effectLst/>
                          <a:latin typeface="Calibri" panose="020F0502020204030204" pitchFamily="34" charset="0"/>
                        </a:rPr>
                        <a:t>+40%</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790004991"/>
                  </a:ext>
                </a:extLst>
              </a:tr>
              <a:tr h="263944">
                <a:tc>
                  <a:txBody>
                    <a:bodyPr/>
                    <a:lstStyle/>
                    <a:p>
                      <a:pPr algn="ctr" fontAlgn="b">
                        <a:lnSpc>
                          <a:spcPts val="1800"/>
                        </a:lnSpc>
                      </a:pPr>
                      <a:r>
                        <a:rPr lang="en-US" sz="1800" b="1" i="0" u="none" strike="noStrike" dirty="0">
                          <a:solidFill>
                            <a:schemeClr val="accent1"/>
                          </a:solidFill>
                          <a:effectLst/>
                          <a:latin typeface="Calibri" panose="020F0502020204030204" pitchFamily="34" charset="0"/>
                        </a:rPr>
                        <a:t>+34%</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268550296"/>
                  </a:ext>
                </a:extLst>
              </a:tr>
              <a:tr h="263944">
                <a:tc>
                  <a:txBody>
                    <a:bodyPr/>
                    <a:lstStyle/>
                    <a:p>
                      <a:pPr algn="ctr" fontAlgn="b">
                        <a:lnSpc>
                          <a:spcPts val="1800"/>
                        </a:lnSpc>
                      </a:pPr>
                      <a:r>
                        <a:rPr lang="en-US" sz="1800" b="1" i="0" u="none" strike="noStrike" dirty="0">
                          <a:solidFill>
                            <a:schemeClr val="accent1"/>
                          </a:solidFill>
                          <a:effectLst/>
                          <a:latin typeface="Calibri" panose="020F0502020204030204" pitchFamily="34" charset="0"/>
                        </a:rPr>
                        <a:t>+29%</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746156894"/>
                  </a:ext>
                </a:extLst>
              </a:tr>
              <a:tr h="263944">
                <a:tc>
                  <a:txBody>
                    <a:bodyPr/>
                    <a:lstStyle/>
                    <a:p>
                      <a:pPr algn="ctr" fontAlgn="b">
                        <a:lnSpc>
                          <a:spcPts val="1800"/>
                        </a:lnSpc>
                      </a:pPr>
                      <a:r>
                        <a:rPr lang="en-US" sz="1800" b="1" i="0" u="none" strike="noStrike" dirty="0">
                          <a:solidFill>
                            <a:schemeClr val="accent1"/>
                          </a:solidFill>
                          <a:effectLst/>
                          <a:latin typeface="Calibri" panose="020F0502020204030204" pitchFamily="34" charset="0"/>
                        </a:rPr>
                        <a:t>+27%</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263944">
                <a:tc>
                  <a:txBody>
                    <a:bodyPr/>
                    <a:lstStyle/>
                    <a:p>
                      <a:pPr algn="ctr" fontAlgn="b">
                        <a:lnSpc>
                          <a:spcPts val="1800"/>
                        </a:lnSpc>
                      </a:pPr>
                      <a:r>
                        <a:rPr lang="en-US" sz="1800" b="1" i="0" u="none" strike="noStrike" dirty="0">
                          <a:solidFill>
                            <a:schemeClr val="accent1"/>
                          </a:solidFill>
                          <a:effectLst/>
                          <a:latin typeface="Calibri" panose="020F0502020204030204" pitchFamily="34" charset="0"/>
                        </a:rPr>
                        <a:t>+25%</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263944">
                <a:tc>
                  <a:txBody>
                    <a:bodyPr/>
                    <a:lstStyle/>
                    <a:p>
                      <a:pPr algn="ctr" fontAlgn="b">
                        <a:lnSpc>
                          <a:spcPts val="1800"/>
                        </a:lnSpc>
                      </a:pPr>
                      <a:r>
                        <a:rPr lang="en-US" sz="1800" b="1" i="0" u="none" strike="noStrike" dirty="0">
                          <a:solidFill>
                            <a:schemeClr val="accent1"/>
                          </a:solidFill>
                          <a:effectLst/>
                          <a:latin typeface="Calibri" panose="020F0502020204030204" pitchFamily="34" charset="0"/>
                        </a:rPr>
                        <a:t>+20%</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263944">
                <a:tc>
                  <a:txBody>
                    <a:bodyPr/>
                    <a:lstStyle/>
                    <a:p>
                      <a:pPr algn="ctr" fontAlgn="b">
                        <a:lnSpc>
                          <a:spcPts val="1800"/>
                        </a:lnSpc>
                      </a:pPr>
                      <a:r>
                        <a:rPr lang="en-US" sz="1800" b="1" i="0" u="none" strike="noStrike" dirty="0">
                          <a:solidFill>
                            <a:schemeClr val="accent1"/>
                          </a:solidFill>
                          <a:effectLst/>
                          <a:latin typeface="Calibri" panose="020F0502020204030204" pitchFamily="34" charset="0"/>
                        </a:rPr>
                        <a:t>+10%</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306217">
                <a:tc>
                  <a:txBody>
                    <a:bodyPr/>
                    <a:lstStyle/>
                    <a:p>
                      <a:pPr algn="ctr" fontAlgn="b">
                        <a:lnSpc>
                          <a:spcPts val="1800"/>
                        </a:lnSpc>
                      </a:pPr>
                      <a:r>
                        <a:rPr lang="en-US" sz="1800" b="1" i="0" u="none" strike="noStrike" dirty="0">
                          <a:solidFill>
                            <a:schemeClr val="accent1"/>
                          </a:solidFill>
                          <a:effectLst/>
                          <a:latin typeface="Calibri" panose="020F0502020204030204" pitchFamily="34" charset="0"/>
                        </a:rPr>
                        <a:t>+8%</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263944">
                <a:tc>
                  <a:txBody>
                    <a:bodyPr/>
                    <a:lstStyle/>
                    <a:p>
                      <a:pPr algn="ctr" fontAlgn="b">
                        <a:lnSpc>
                          <a:spcPts val="1800"/>
                        </a:lnSpc>
                      </a:pPr>
                      <a:r>
                        <a:rPr lang="en-US" sz="1800" b="1" i="0" u="none" strike="noStrike" dirty="0">
                          <a:solidFill>
                            <a:schemeClr val="accent4"/>
                          </a:solidFill>
                          <a:effectLst/>
                          <a:latin typeface="Calibri" panose="020F0502020204030204" pitchFamily="34" charset="0"/>
                        </a:rPr>
                        <a:t>-4%</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bl>
          </a:graphicData>
        </a:graphic>
      </p:graphicFrame>
      <p:sp>
        <p:nvSpPr>
          <p:cNvPr id="9" name="TextBox 8">
            <a:extLst>
              <a:ext uri="{FF2B5EF4-FFF2-40B4-BE49-F238E27FC236}">
                <a16:creationId xmlns:a16="http://schemas.microsoft.com/office/drawing/2014/main" id="{CE410AA6-0E0B-0F1E-B194-49AF2DCC2AB7}"/>
              </a:ext>
            </a:extLst>
          </p:cNvPr>
          <p:cNvSpPr txBox="1"/>
          <p:nvPr/>
        </p:nvSpPr>
        <p:spPr>
          <a:xfrm>
            <a:off x="457014" y="1149847"/>
            <a:ext cx="8229971" cy="749436"/>
          </a:xfrm>
          <a:prstGeom prst="rect">
            <a:avLst/>
          </a:prstGeom>
          <a:noFill/>
        </p:spPr>
        <p:txBody>
          <a:bodyPr wrap="square">
            <a:spAutoFit/>
          </a:bodyPr>
          <a:lstStyle/>
          <a:p>
            <a:pPr algn="ctr">
              <a:lnSpc>
                <a:spcPts val="1700"/>
              </a:lnSpc>
            </a:pPr>
            <a:r>
              <a:rPr lang="en-US" sz="1700" i="1" dirty="0">
                <a:effectLst/>
                <a:latin typeface="+mj-lt"/>
                <a:ea typeface="Times New Roman" panose="02020603050405020304" pitchFamily="18" charset="0"/>
                <a:cs typeface="Times New Roman" panose="02020603050405020304" pitchFamily="18" charset="0"/>
              </a:rPr>
              <a:t>I will read a list of people and organizations that may take a position on the proposal we’ve been discussing. Please tell me whether you would trust each person or organization’s opinion a great deal, trust them somewhat, be somewhat suspicious, or be very suspicious. </a:t>
            </a:r>
            <a:endParaRPr lang="en-US" sz="1700" i="1" dirty="0">
              <a:latin typeface="+mj-lt"/>
            </a:endParaRPr>
          </a:p>
        </p:txBody>
      </p:sp>
      <p:sp>
        <p:nvSpPr>
          <p:cNvPr id="11" name="Title 10">
            <a:extLst>
              <a:ext uri="{FF2B5EF4-FFF2-40B4-BE49-F238E27FC236}">
                <a16:creationId xmlns:a16="http://schemas.microsoft.com/office/drawing/2014/main" id="{43C381E7-C4A3-051F-FA34-CD03A144F02D}"/>
              </a:ext>
            </a:extLst>
          </p:cNvPr>
          <p:cNvSpPr>
            <a:spLocks noGrp="1"/>
          </p:cNvSpPr>
          <p:nvPr>
            <p:ph type="title"/>
          </p:nvPr>
        </p:nvSpPr>
        <p:spPr/>
        <p:txBody>
          <a:bodyPr/>
          <a:lstStyle/>
          <a:p>
            <a:r>
              <a:rPr lang="en-US" dirty="0"/>
              <a:t>Wildland firefighters, park rangers and wildlife biologists are highly-credible messengers.</a:t>
            </a:r>
          </a:p>
        </p:txBody>
      </p:sp>
      <p:sp>
        <p:nvSpPr>
          <p:cNvPr id="3" name="Text Placeholder 2">
            <a:extLst>
              <a:ext uri="{FF2B5EF4-FFF2-40B4-BE49-F238E27FC236}">
                <a16:creationId xmlns:a16="http://schemas.microsoft.com/office/drawing/2014/main" id="{A9CCC215-ADC1-4E2F-8476-BDA148AE2ADD}"/>
              </a:ext>
            </a:extLst>
          </p:cNvPr>
          <p:cNvSpPr>
            <a:spLocks noGrp="1"/>
          </p:cNvSpPr>
          <p:nvPr>
            <p:ph type="body" sz="quarter" idx="10"/>
          </p:nvPr>
        </p:nvSpPr>
        <p:spPr/>
        <p:txBody>
          <a:bodyPr/>
          <a:lstStyle/>
          <a:p>
            <a:r>
              <a:rPr lang="en-US" dirty="0"/>
              <a:t>Q13. ^Asked in United States Only; *Asked in British Columbia Only</a:t>
            </a:r>
          </a:p>
        </p:txBody>
      </p:sp>
    </p:spTree>
    <p:extLst>
      <p:ext uri="{BB962C8B-B14F-4D97-AF65-F5344CB8AC3E}">
        <p14:creationId xmlns:p14="http://schemas.microsoft.com/office/powerpoint/2010/main" val="23291517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4E944-3FF4-4874-9078-EAFEBD1C0F3C}"/>
              </a:ext>
            </a:extLst>
          </p:cNvPr>
          <p:cNvSpPr>
            <a:spLocks noGrp="1"/>
          </p:cNvSpPr>
          <p:nvPr>
            <p:ph type="title"/>
          </p:nvPr>
        </p:nvSpPr>
        <p:spPr/>
        <p:txBody>
          <a:bodyPr/>
          <a:lstStyle/>
          <a:p>
            <a:r>
              <a:rPr lang="en-US" dirty="0"/>
              <a:t>Messaging </a:t>
            </a:r>
            <a:br>
              <a:rPr lang="en-US" dirty="0"/>
            </a:br>
            <a:r>
              <a:rPr lang="en-US" dirty="0"/>
              <a:t>Recommendations</a:t>
            </a:r>
          </a:p>
        </p:txBody>
      </p:sp>
    </p:spTree>
    <p:extLst>
      <p:ext uri="{BB962C8B-B14F-4D97-AF65-F5344CB8AC3E}">
        <p14:creationId xmlns:p14="http://schemas.microsoft.com/office/powerpoint/2010/main" val="41227842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667D7B96-929E-289E-6ACD-91741895BECA}"/>
              </a:ext>
            </a:extLst>
          </p:cNvPr>
          <p:cNvSpPr>
            <a:spLocks noGrp="1"/>
          </p:cNvSpPr>
          <p:nvPr>
            <p:ph type="title"/>
          </p:nvPr>
        </p:nvSpPr>
        <p:spPr>
          <a:xfrm>
            <a:off x="0" y="216330"/>
            <a:ext cx="9144000" cy="1138338"/>
          </a:xfrm>
        </p:spPr>
        <p:txBody>
          <a:bodyPr/>
          <a:lstStyle/>
          <a:p>
            <a:r>
              <a:rPr lang="en-US" dirty="0"/>
              <a:t>Beneficial Fire Messaging Do’s and Don’ts</a:t>
            </a:r>
          </a:p>
        </p:txBody>
      </p:sp>
      <p:sp>
        <p:nvSpPr>
          <p:cNvPr id="4" name="Text Placeholder 3">
            <a:extLst>
              <a:ext uri="{FF2B5EF4-FFF2-40B4-BE49-F238E27FC236}">
                <a16:creationId xmlns:a16="http://schemas.microsoft.com/office/drawing/2014/main" id="{5D627B07-6749-4897-A6A9-5CC93B37B83C}"/>
              </a:ext>
            </a:extLst>
          </p:cNvPr>
          <p:cNvSpPr>
            <a:spLocks noGrp="1"/>
          </p:cNvSpPr>
          <p:nvPr>
            <p:ph type="body" sz="quarter" idx="11"/>
          </p:nvPr>
        </p:nvSpPr>
        <p:spPr>
          <a:xfrm>
            <a:off x="243871" y="867691"/>
            <a:ext cx="8656258" cy="5287001"/>
          </a:xfrm>
        </p:spPr>
        <p:txBody>
          <a:bodyPr/>
          <a:lstStyle/>
          <a:p>
            <a:pPr algn="just"/>
            <a:r>
              <a:rPr lang="en-US" sz="1650" b="1" dirty="0">
                <a:solidFill>
                  <a:srgbClr val="00B050"/>
                </a:solidFill>
              </a:rPr>
              <a:t>DO </a:t>
            </a:r>
            <a:r>
              <a:rPr lang="en-US" sz="1650" dirty="0"/>
              <a:t>recall that the experiences of a few smoky days are enough to stick with people for a long time. Respondents spoke with emotion about cancelled school days, difficulty breathing, and uncanny orange skies.</a:t>
            </a:r>
          </a:p>
          <a:p>
            <a:pPr algn="just"/>
            <a:r>
              <a:rPr lang="en-US" sz="1650" b="1" dirty="0">
                <a:solidFill>
                  <a:srgbClr val="00B050"/>
                </a:solidFill>
              </a:rPr>
              <a:t>DO</a:t>
            </a:r>
            <a:r>
              <a:rPr lang="en-US" sz="1650" dirty="0"/>
              <a:t> help people picture beneficial fire. What do unhealthy forests look like? Help them picture wildflowers, butterflies and bees after a fire. </a:t>
            </a:r>
          </a:p>
          <a:p>
            <a:pPr algn="just"/>
            <a:r>
              <a:rPr lang="en-US" sz="1650" b="1" dirty="0">
                <a:solidFill>
                  <a:srgbClr val="00B050"/>
                </a:solidFill>
              </a:rPr>
              <a:t>DO </a:t>
            </a:r>
            <a:r>
              <a:rPr lang="en-US" sz="1650" dirty="0"/>
              <a:t>use specifics when you have them: how big is the fire, where will it be, how was that area chosen?</a:t>
            </a:r>
          </a:p>
          <a:p>
            <a:pPr algn="just"/>
            <a:r>
              <a:rPr lang="en-US" sz="1650" b="1" dirty="0">
                <a:solidFill>
                  <a:srgbClr val="00B050"/>
                </a:solidFill>
              </a:rPr>
              <a:t>DO</a:t>
            </a:r>
            <a:r>
              <a:rPr lang="en-US" sz="1650" dirty="0"/>
              <a:t> position yourself as a partner with nature. Westerners deeply value their connections to nature – and they have the sense that fire is a part of natural processes. </a:t>
            </a:r>
          </a:p>
          <a:p>
            <a:pPr algn="just"/>
            <a:r>
              <a:rPr lang="en-US" sz="1650" b="1" dirty="0">
                <a:solidFill>
                  <a:srgbClr val="00B050"/>
                </a:solidFill>
              </a:rPr>
              <a:t>DO</a:t>
            </a:r>
            <a:r>
              <a:rPr lang="en-US" sz="1650" dirty="0"/>
              <a:t> talk about how beneficial fire fits into the broader strategy to address fire risk – one that includes action from property owners and communities and updated technology along with action from government land managers.</a:t>
            </a:r>
          </a:p>
          <a:p>
            <a:pPr algn="just"/>
            <a:r>
              <a:rPr lang="en-US" sz="1650" b="1" dirty="0">
                <a:solidFill>
                  <a:srgbClr val="00B050"/>
                </a:solidFill>
              </a:rPr>
              <a:t>DO</a:t>
            </a:r>
            <a:r>
              <a:rPr lang="en-US" sz="1650" dirty="0"/>
              <a:t> highlight the benefits that voters already value and see as likely, particularly improving forest health and preventing catastrophic fires. </a:t>
            </a:r>
          </a:p>
          <a:p>
            <a:pPr algn="just"/>
            <a:r>
              <a:rPr lang="en-US" sz="1650" b="1" dirty="0">
                <a:solidFill>
                  <a:srgbClr val="C00000"/>
                </a:solidFill>
              </a:rPr>
              <a:t>DON’T</a:t>
            </a:r>
            <a:r>
              <a:rPr lang="en-US" sz="1650" dirty="0"/>
              <a:t> focus too much on water quality benefits unless you have the time to explain the mechanism – while water is often a key motivator for action, the connection to fire is not intuitive.</a:t>
            </a:r>
          </a:p>
          <a:p>
            <a:pPr algn="just"/>
            <a:r>
              <a:rPr lang="en-US" sz="1650" b="1" dirty="0">
                <a:solidFill>
                  <a:srgbClr val="C00000"/>
                </a:solidFill>
              </a:rPr>
              <a:t>DON’T</a:t>
            </a:r>
            <a:r>
              <a:rPr lang="en-US" sz="1650" b="1" dirty="0"/>
              <a:t> </a:t>
            </a:r>
            <a:r>
              <a:rPr lang="en-US" sz="1650" dirty="0"/>
              <a:t>rely on business owners or conservation groups as messengers. Voters trust those with on-the-ground expertise and no perceived profit motive, like wildland firefighters and biologists.</a:t>
            </a:r>
            <a:endParaRPr lang="en-US" sz="1650" b="1" dirty="0"/>
          </a:p>
          <a:p>
            <a:pPr algn="just"/>
            <a:endParaRPr lang="en-US" sz="1650" dirty="0"/>
          </a:p>
        </p:txBody>
      </p:sp>
    </p:spTree>
    <p:extLst>
      <p:ext uri="{BB962C8B-B14F-4D97-AF65-F5344CB8AC3E}">
        <p14:creationId xmlns:p14="http://schemas.microsoft.com/office/powerpoint/2010/main" val="17133961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6740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3C9230-6E84-89AB-8980-C73D84508A40}"/>
              </a:ext>
            </a:extLst>
          </p:cNvPr>
          <p:cNvSpPr>
            <a:spLocks noGrp="1"/>
          </p:cNvSpPr>
          <p:nvPr>
            <p:ph type="title"/>
          </p:nvPr>
        </p:nvSpPr>
        <p:spPr/>
        <p:txBody>
          <a:bodyPr/>
          <a:lstStyle/>
          <a:p>
            <a:r>
              <a:rPr lang="en-US" dirty="0"/>
              <a:t>7 Key Takeaways</a:t>
            </a:r>
          </a:p>
        </p:txBody>
      </p:sp>
      <p:sp>
        <p:nvSpPr>
          <p:cNvPr id="3" name="Text Placeholder 2">
            <a:extLst>
              <a:ext uri="{FF2B5EF4-FFF2-40B4-BE49-F238E27FC236}">
                <a16:creationId xmlns:a16="http://schemas.microsoft.com/office/drawing/2014/main" id="{6DBD9FDF-DE50-381A-DDD1-AB74A41631FC}"/>
              </a:ext>
            </a:extLst>
          </p:cNvPr>
          <p:cNvSpPr>
            <a:spLocks noGrp="1"/>
          </p:cNvSpPr>
          <p:nvPr>
            <p:ph type="body" sz="quarter" idx="10"/>
          </p:nvPr>
        </p:nvSpPr>
        <p:spPr/>
        <p:txBody>
          <a:bodyPr/>
          <a:lstStyle/>
          <a:p>
            <a:endParaRPr lang="en-US"/>
          </a:p>
        </p:txBody>
      </p:sp>
      <p:sp>
        <p:nvSpPr>
          <p:cNvPr id="4" name="Text Placeholder 3">
            <a:extLst>
              <a:ext uri="{FF2B5EF4-FFF2-40B4-BE49-F238E27FC236}">
                <a16:creationId xmlns:a16="http://schemas.microsoft.com/office/drawing/2014/main" id="{5EF94455-0444-81C6-BF89-A6A6A79B20E5}"/>
              </a:ext>
            </a:extLst>
          </p:cNvPr>
          <p:cNvSpPr>
            <a:spLocks noGrp="1"/>
          </p:cNvSpPr>
          <p:nvPr>
            <p:ph type="body" sz="quarter" idx="11"/>
          </p:nvPr>
        </p:nvSpPr>
        <p:spPr>
          <a:xfrm>
            <a:off x="117872" y="841665"/>
            <a:ext cx="8908257" cy="5235046"/>
          </a:xfrm>
        </p:spPr>
        <p:txBody>
          <a:bodyPr/>
          <a:lstStyle/>
          <a:p>
            <a:pPr marL="514350" indent="-514350" algn="just">
              <a:buFont typeface="+mj-lt"/>
              <a:buAutoNum type="arabicPeriod"/>
            </a:pPr>
            <a:r>
              <a:rPr lang="en-US" sz="2000" dirty="0"/>
              <a:t>Risk of wildfire is a concern ranking well behind the cost of living. However, the appetite for “beneficial fire” is very broad, including allowing certain naturally occurring wildfires to burn.</a:t>
            </a:r>
          </a:p>
          <a:p>
            <a:pPr marL="514350" indent="-514350" algn="just">
              <a:buFont typeface="+mj-lt"/>
              <a:buAutoNum type="arabicPeriod"/>
            </a:pPr>
            <a:r>
              <a:rPr lang="en-US" sz="2000" dirty="0"/>
              <a:t>Most voters throughout the West have heard at least something about “controlled burns,” and perceive the term favorably.</a:t>
            </a:r>
          </a:p>
          <a:p>
            <a:pPr marL="514350" indent="-514350" algn="just">
              <a:buFont typeface="+mj-lt"/>
              <a:buAutoNum type="arabicPeriod"/>
            </a:pPr>
            <a:r>
              <a:rPr lang="en-US" sz="2000" dirty="0"/>
              <a:t>They believe these burns are essential, beneficial, and make forests healthier. </a:t>
            </a:r>
          </a:p>
          <a:p>
            <a:pPr marL="514350" indent="-514350" algn="just">
              <a:buFont typeface="+mj-lt"/>
              <a:buAutoNum type="arabicPeriod"/>
            </a:pPr>
            <a:r>
              <a:rPr lang="en-US" sz="2000" dirty="0"/>
              <a:t>While they understand that controlled burns cause smoke, they understand that they will prevent larger, catastrophic fires later on.</a:t>
            </a:r>
          </a:p>
          <a:p>
            <a:pPr marL="514350" indent="-514350" algn="just">
              <a:buFont typeface="+mj-lt"/>
              <a:buAutoNum type="arabicPeriod"/>
            </a:pPr>
            <a:r>
              <a:rPr lang="en-US" sz="2000" dirty="0"/>
              <a:t>Messaging that situates beneficial fire as part of a broader strategy – and helps people picture the “before” and “after” – is highly persuasive.</a:t>
            </a:r>
          </a:p>
          <a:p>
            <a:pPr marL="514350" indent="-514350" algn="just">
              <a:buFont typeface="+mj-lt"/>
              <a:buAutoNum type="arabicPeriod"/>
            </a:pPr>
            <a:r>
              <a:rPr lang="en-US" sz="2000" dirty="0"/>
              <a:t>While the Hermit’s Peak fire in New Mexico is a compelling message on its own critiquing beneficial fire, this anecdote is not enough to reduce support for the broader policy.</a:t>
            </a:r>
          </a:p>
          <a:p>
            <a:pPr marL="514350" indent="-514350" algn="just">
              <a:buFont typeface="+mj-lt"/>
              <a:buAutoNum type="arabicPeriod"/>
            </a:pPr>
            <a:r>
              <a:rPr lang="en-US" sz="2000" dirty="0"/>
              <a:t>Messengers with direct experience in forests, like park rangers, wildlife biologists, tribal leaders, and wildland firefighters.</a:t>
            </a:r>
          </a:p>
          <a:p>
            <a:pPr marL="514350" indent="-514350" algn="just">
              <a:buFont typeface="+mj-lt"/>
              <a:buAutoNum type="arabicPeriod"/>
            </a:pPr>
            <a:endParaRPr lang="en-US" sz="2000" dirty="0"/>
          </a:p>
          <a:p>
            <a:pPr marL="514350" indent="-514350" algn="just">
              <a:buFont typeface="+mj-lt"/>
              <a:buAutoNum type="arabicPeriod"/>
            </a:pPr>
            <a:endParaRPr lang="en-US" sz="2000" dirty="0"/>
          </a:p>
        </p:txBody>
      </p:sp>
    </p:spTree>
    <p:extLst>
      <p:ext uri="{BB962C8B-B14F-4D97-AF65-F5344CB8AC3E}">
        <p14:creationId xmlns:p14="http://schemas.microsoft.com/office/powerpoint/2010/main" val="3322469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4E944-3FF4-4874-9078-EAFEBD1C0F3C}"/>
              </a:ext>
            </a:extLst>
          </p:cNvPr>
          <p:cNvSpPr>
            <a:spLocks noGrp="1"/>
          </p:cNvSpPr>
          <p:nvPr>
            <p:ph type="title"/>
          </p:nvPr>
        </p:nvSpPr>
        <p:spPr/>
        <p:txBody>
          <a:bodyPr/>
          <a:lstStyle/>
          <a:p>
            <a:r>
              <a:rPr lang="en-US" dirty="0"/>
              <a:t>Issue Context</a:t>
            </a:r>
          </a:p>
        </p:txBody>
      </p:sp>
    </p:spTree>
    <p:extLst>
      <p:ext uri="{BB962C8B-B14F-4D97-AF65-F5344CB8AC3E}">
        <p14:creationId xmlns:p14="http://schemas.microsoft.com/office/powerpoint/2010/main" val="1954662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7B240291-FCCC-42AD-BA93-72A5D7F09A56}"/>
              </a:ext>
            </a:extLst>
          </p:cNvPr>
          <p:cNvSpPr>
            <a:spLocks noGrp="1"/>
          </p:cNvSpPr>
          <p:nvPr>
            <p:ph type="body" sz="quarter" idx="10"/>
          </p:nvPr>
        </p:nvSpPr>
        <p:spPr/>
        <p:txBody>
          <a:bodyPr/>
          <a:lstStyle/>
          <a:p>
            <a:r>
              <a:rPr lang="en-US" dirty="0"/>
              <a:t>Q1.</a:t>
            </a:r>
          </a:p>
        </p:txBody>
      </p:sp>
      <p:graphicFrame>
        <p:nvGraphicFramePr>
          <p:cNvPr id="6" name="Chart 5">
            <a:extLst>
              <a:ext uri="{FF2B5EF4-FFF2-40B4-BE49-F238E27FC236}">
                <a16:creationId xmlns:a16="http://schemas.microsoft.com/office/drawing/2014/main" id="{16157359-A03D-4DFD-8548-0380529A57A9}"/>
              </a:ext>
            </a:extLst>
          </p:cNvPr>
          <p:cNvGraphicFramePr/>
          <p:nvPr>
            <p:extLst>
              <p:ext uri="{D42A27DB-BD31-4B8C-83A1-F6EECF244321}">
                <p14:modId xmlns:p14="http://schemas.microsoft.com/office/powerpoint/2010/main" val="1058555082"/>
              </p:ext>
            </p:extLst>
          </p:nvPr>
        </p:nvGraphicFramePr>
        <p:xfrm>
          <a:off x="186613" y="2007704"/>
          <a:ext cx="7921690" cy="4337111"/>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able 6">
            <a:extLst>
              <a:ext uri="{FF2B5EF4-FFF2-40B4-BE49-F238E27FC236}">
                <a16:creationId xmlns:a16="http://schemas.microsoft.com/office/drawing/2014/main" id="{4F238356-BF2A-4944-A5F7-0D9604018ACF}"/>
              </a:ext>
            </a:extLst>
          </p:cNvPr>
          <p:cNvGraphicFramePr>
            <a:graphicFrameLocks noGrp="1"/>
          </p:cNvGraphicFramePr>
          <p:nvPr>
            <p:extLst>
              <p:ext uri="{D42A27DB-BD31-4B8C-83A1-F6EECF244321}">
                <p14:modId xmlns:p14="http://schemas.microsoft.com/office/powerpoint/2010/main" val="127671566"/>
              </p:ext>
            </p:extLst>
          </p:nvPr>
        </p:nvGraphicFramePr>
        <p:xfrm>
          <a:off x="8060447" y="2075984"/>
          <a:ext cx="1055566" cy="4054850"/>
        </p:xfrm>
        <a:graphic>
          <a:graphicData uri="http://schemas.openxmlformats.org/drawingml/2006/table">
            <a:tbl>
              <a:tblPr>
                <a:tableStyleId>{5C22544A-7EE6-4342-B048-85BDC9FD1C3A}</a:tableStyleId>
              </a:tblPr>
              <a:tblGrid>
                <a:gridCol w="1055566">
                  <a:extLst>
                    <a:ext uri="{9D8B030D-6E8A-4147-A177-3AD203B41FA5}">
                      <a16:colId xmlns:a16="http://schemas.microsoft.com/office/drawing/2014/main" val="20000"/>
                    </a:ext>
                  </a:extLst>
                </a:gridCol>
              </a:tblGrid>
              <a:tr h="50990">
                <a:tc>
                  <a:txBody>
                    <a:bodyPr/>
                    <a:lstStyle/>
                    <a:p>
                      <a:pPr algn="ctr" fontAlgn="ctr">
                        <a:lnSpc>
                          <a:spcPts val="1700"/>
                        </a:lnSpc>
                      </a:pPr>
                      <a:r>
                        <a:rPr lang="en-US" sz="1800" b="1" i="0" u="none" strike="noStrike" dirty="0">
                          <a:solidFill>
                            <a:schemeClr val="accent4"/>
                          </a:solidFill>
                          <a:effectLst/>
                          <a:latin typeface="+mn-lt"/>
                        </a:rPr>
                        <a:t>Ext./Very Ser. Prob.</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255805">
                <a:tc>
                  <a:txBody>
                    <a:bodyPr/>
                    <a:lstStyle/>
                    <a:p>
                      <a:pPr algn="ctr" fontAlgn="b"/>
                      <a:r>
                        <a:rPr lang="en-US" sz="1800" b="1" i="0" u="none" strike="noStrike" dirty="0">
                          <a:solidFill>
                            <a:schemeClr val="accent4"/>
                          </a:solidFill>
                          <a:effectLst/>
                          <a:latin typeface="Calibri" panose="020F0502020204030204" pitchFamily="34" charset="0"/>
                        </a:rPr>
                        <a:t>84%</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315934604"/>
                  </a:ext>
                </a:extLst>
              </a:tr>
              <a:tr h="424645">
                <a:tc>
                  <a:txBody>
                    <a:bodyPr/>
                    <a:lstStyle/>
                    <a:p>
                      <a:pPr algn="ctr" fontAlgn="b"/>
                      <a:r>
                        <a:rPr lang="en-US" sz="1800" b="1" i="0" u="none" strike="noStrike" dirty="0">
                          <a:solidFill>
                            <a:schemeClr val="accent4"/>
                          </a:solidFill>
                          <a:effectLst/>
                          <a:latin typeface="Calibri" panose="020F0502020204030204" pitchFamily="34" charset="0"/>
                        </a:rPr>
                        <a:t>56%</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566432224"/>
                  </a:ext>
                </a:extLst>
              </a:tr>
              <a:tr h="418011">
                <a:tc>
                  <a:txBody>
                    <a:bodyPr/>
                    <a:lstStyle/>
                    <a:p>
                      <a:pPr algn="ctr" fontAlgn="b"/>
                      <a:r>
                        <a:rPr lang="en-US" sz="1800" b="1" i="0" u="none" strike="noStrike">
                          <a:solidFill>
                            <a:schemeClr val="accent4"/>
                          </a:solidFill>
                          <a:effectLst/>
                          <a:latin typeface="Calibri" panose="020F0502020204030204" pitchFamily="34" charset="0"/>
                        </a:rPr>
                        <a:t>54%</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075417939"/>
                  </a:ext>
                </a:extLst>
              </a:tr>
              <a:tr h="417443">
                <a:tc>
                  <a:txBody>
                    <a:bodyPr/>
                    <a:lstStyle/>
                    <a:p>
                      <a:pPr algn="ctr" fontAlgn="b"/>
                      <a:r>
                        <a:rPr lang="en-US" sz="1800" b="1" i="0" u="none" strike="noStrike">
                          <a:solidFill>
                            <a:schemeClr val="accent4"/>
                          </a:solidFill>
                          <a:effectLst/>
                          <a:latin typeface="Calibri" panose="020F0502020204030204" pitchFamily="34" charset="0"/>
                        </a:rPr>
                        <a:t>52%</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4135773200"/>
                  </a:ext>
                </a:extLst>
              </a:tr>
              <a:tr h="417444">
                <a:tc>
                  <a:txBody>
                    <a:bodyPr/>
                    <a:lstStyle/>
                    <a:p>
                      <a:pPr algn="ctr" fontAlgn="b"/>
                      <a:r>
                        <a:rPr lang="en-US" sz="1800" b="1" i="0" u="none" strike="noStrike">
                          <a:solidFill>
                            <a:schemeClr val="accent4"/>
                          </a:solidFill>
                          <a:effectLst/>
                          <a:latin typeface="Calibri" panose="020F0502020204030204" pitchFamily="34" charset="0"/>
                        </a:rPr>
                        <a:t>52%</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075438016"/>
                  </a:ext>
                </a:extLst>
              </a:tr>
              <a:tr h="401731">
                <a:tc>
                  <a:txBody>
                    <a:bodyPr/>
                    <a:lstStyle/>
                    <a:p>
                      <a:pPr algn="ctr" fontAlgn="b"/>
                      <a:r>
                        <a:rPr lang="en-US" sz="1800" b="1" i="0" u="none" strike="noStrike" dirty="0">
                          <a:solidFill>
                            <a:schemeClr val="accent4"/>
                          </a:solidFill>
                          <a:effectLst/>
                          <a:latin typeface="Calibri" panose="020F0502020204030204" pitchFamily="34" charset="0"/>
                        </a:rPr>
                        <a:t>49%</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048786757"/>
                  </a:ext>
                </a:extLst>
              </a:tr>
              <a:tr h="418011">
                <a:tc>
                  <a:txBody>
                    <a:bodyPr/>
                    <a:lstStyle/>
                    <a:p>
                      <a:pPr algn="ctr" fontAlgn="b"/>
                      <a:r>
                        <a:rPr lang="en-US" sz="1800" b="1" i="0" u="none" strike="noStrike">
                          <a:solidFill>
                            <a:schemeClr val="accent4"/>
                          </a:solidFill>
                          <a:effectLst/>
                          <a:latin typeface="Calibri" panose="020F0502020204030204" pitchFamily="34" charset="0"/>
                        </a:rPr>
                        <a:t>49%</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132531921"/>
                  </a:ext>
                </a:extLst>
              </a:tr>
              <a:tr h="418011">
                <a:tc>
                  <a:txBody>
                    <a:bodyPr/>
                    <a:lstStyle/>
                    <a:p>
                      <a:pPr algn="ctr" fontAlgn="b"/>
                      <a:r>
                        <a:rPr lang="en-US" sz="1800" b="1" i="0" u="none" strike="noStrike">
                          <a:solidFill>
                            <a:schemeClr val="accent4"/>
                          </a:solidFill>
                          <a:effectLst/>
                          <a:latin typeface="Calibri" panose="020F0502020204030204" pitchFamily="34" charset="0"/>
                        </a:rPr>
                        <a:t>47%</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404510891"/>
                  </a:ext>
                </a:extLst>
              </a:tr>
              <a:tr h="409303">
                <a:tc>
                  <a:txBody>
                    <a:bodyPr/>
                    <a:lstStyle/>
                    <a:p>
                      <a:pPr algn="ctr" fontAlgn="b"/>
                      <a:r>
                        <a:rPr lang="en-US" sz="1800" b="1" i="0" u="none" strike="noStrike" dirty="0">
                          <a:solidFill>
                            <a:schemeClr val="accent4"/>
                          </a:solidFill>
                          <a:effectLst/>
                          <a:latin typeface="Calibri" panose="020F0502020204030204" pitchFamily="34" charset="0"/>
                        </a:rPr>
                        <a:t>23%</a:t>
                      </a:r>
                    </a:p>
                  </a:txBody>
                  <a:tcPr marL="4763" marR="4763" marT="4763" marB="0" anchor="b">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3594864743"/>
                  </a:ext>
                </a:extLst>
              </a:tr>
            </a:tbl>
          </a:graphicData>
        </a:graphic>
      </p:graphicFrame>
      <p:sp>
        <p:nvSpPr>
          <p:cNvPr id="5" name="Title 4">
            <a:extLst>
              <a:ext uri="{FF2B5EF4-FFF2-40B4-BE49-F238E27FC236}">
                <a16:creationId xmlns:a16="http://schemas.microsoft.com/office/drawing/2014/main" id="{52DB1D78-FF25-730E-4C46-31F18DD89DBF}"/>
              </a:ext>
            </a:extLst>
          </p:cNvPr>
          <p:cNvSpPr>
            <a:spLocks noGrp="1"/>
          </p:cNvSpPr>
          <p:nvPr>
            <p:ph type="title"/>
          </p:nvPr>
        </p:nvSpPr>
        <p:spPr/>
        <p:txBody>
          <a:bodyPr>
            <a:normAutofit/>
          </a:bodyPr>
          <a:lstStyle/>
          <a:p>
            <a:r>
              <a:rPr lang="en-US" dirty="0"/>
              <a:t>The cost of housing is rated an extremely serious problem; most are also concerned about fire risk.</a:t>
            </a:r>
          </a:p>
        </p:txBody>
      </p:sp>
      <p:sp>
        <p:nvSpPr>
          <p:cNvPr id="9" name="TextBox 8">
            <a:extLst>
              <a:ext uri="{FF2B5EF4-FFF2-40B4-BE49-F238E27FC236}">
                <a16:creationId xmlns:a16="http://schemas.microsoft.com/office/drawing/2014/main" id="{13D5C977-4F94-305E-7465-CC6543C0D0F1}"/>
              </a:ext>
            </a:extLst>
          </p:cNvPr>
          <p:cNvSpPr txBox="1"/>
          <p:nvPr/>
        </p:nvSpPr>
        <p:spPr>
          <a:xfrm>
            <a:off x="432352" y="1188734"/>
            <a:ext cx="8279296" cy="784830"/>
          </a:xfrm>
          <a:prstGeom prst="rect">
            <a:avLst/>
          </a:prstGeom>
          <a:noFill/>
        </p:spPr>
        <p:txBody>
          <a:bodyPr wrap="square">
            <a:spAutoFit/>
          </a:bodyPr>
          <a:lstStyle/>
          <a:p>
            <a:pPr algn="ctr">
              <a:lnSpc>
                <a:spcPts val="1800"/>
              </a:lnSpc>
            </a:pPr>
            <a:r>
              <a:rPr lang="en-US" sz="1700" i="1" dirty="0">
                <a:effectLst/>
                <a:latin typeface="+mj-lt"/>
                <a:ea typeface="Times New Roman" panose="02020603050405020304" pitchFamily="18" charset="0"/>
                <a:cs typeface="Times New Roman" panose="02020603050405020304" pitchFamily="18" charset="0"/>
              </a:rPr>
              <a:t>I’m going to read you a list of issues people have mentioned that are facing your region.  Please tell me whether or not you think each one is an extremely serious, very serious, somewhat serious, or not a serious problem for your area. </a:t>
            </a:r>
            <a:endParaRPr lang="en-US" sz="1700" i="1" dirty="0">
              <a:latin typeface="+mj-lt"/>
            </a:endParaRPr>
          </a:p>
        </p:txBody>
      </p:sp>
    </p:spTree>
    <p:extLst>
      <p:ext uri="{BB962C8B-B14F-4D97-AF65-F5344CB8AC3E}">
        <p14:creationId xmlns:p14="http://schemas.microsoft.com/office/powerpoint/2010/main" val="629709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FE0EEAA6-BE06-9A5C-6131-C1339A5E6F87}"/>
              </a:ext>
            </a:extLst>
          </p:cNvPr>
          <p:cNvSpPr/>
          <p:nvPr/>
        </p:nvSpPr>
        <p:spPr>
          <a:xfrm>
            <a:off x="4966855" y="5008418"/>
            <a:ext cx="3998010" cy="1494934"/>
          </a:xfrm>
          <a:prstGeom prst="rect">
            <a:avLst/>
          </a:prstGeom>
          <a:solidFill>
            <a:schemeClr val="bg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1"/>
                </a:solidFill>
              </a:rPr>
              <a:t>In the online discussions, wildland urban interface residents described clearing vegetation around their homes, adding sprinklers and putting together a “go bag.” Just one mentioned fire insurance.</a:t>
            </a:r>
          </a:p>
        </p:txBody>
      </p:sp>
      <p:sp>
        <p:nvSpPr>
          <p:cNvPr id="8" name="Text Placeholder 7">
            <a:extLst>
              <a:ext uri="{FF2B5EF4-FFF2-40B4-BE49-F238E27FC236}">
                <a16:creationId xmlns:a16="http://schemas.microsoft.com/office/drawing/2014/main" id="{D0BC0A46-9526-42B8-9E75-5FBCB5260AD7}"/>
              </a:ext>
            </a:extLst>
          </p:cNvPr>
          <p:cNvSpPr>
            <a:spLocks noGrp="1"/>
          </p:cNvSpPr>
          <p:nvPr>
            <p:ph type="body" sz="quarter" idx="10"/>
          </p:nvPr>
        </p:nvSpPr>
        <p:spPr/>
        <p:txBody>
          <a:bodyPr/>
          <a:lstStyle/>
          <a:p>
            <a:r>
              <a:rPr lang="en-US" dirty="0"/>
              <a:t>QK.</a:t>
            </a:r>
          </a:p>
        </p:txBody>
      </p:sp>
      <p:graphicFrame>
        <p:nvGraphicFramePr>
          <p:cNvPr id="5" name="Chart 4"/>
          <p:cNvGraphicFramePr/>
          <p:nvPr>
            <p:extLst>
              <p:ext uri="{D42A27DB-BD31-4B8C-83A1-F6EECF244321}">
                <p14:modId xmlns:p14="http://schemas.microsoft.com/office/powerpoint/2010/main" val="2776557240"/>
              </p:ext>
            </p:extLst>
          </p:nvPr>
        </p:nvGraphicFramePr>
        <p:xfrm>
          <a:off x="179135" y="2725783"/>
          <a:ext cx="4283535" cy="3154082"/>
        </p:xfrm>
        <a:graphic>
          <a:graphicData uri="http://schemas.openxmlformats.org/drawingml/2006/chart">
            <c:chart xmlns:c="http://schemas.openxmlformats.org/drawingml/2006/chart" xmlns:r="http://schemas.openxmlformats.org/officeDocument/2006/relationships" r:id="rId2"/>
          </a:graphicData>
        </a:graphic>
      </p:graphicFrame>
      <p:sp>
        <p:nvSpPr>
          <p:cNvPr id="4" name="Title 3">
            <a:extLst>
              <a:ext uri="{FF2B5EF4-FFF2-40B4-BE49-F238E27FC236}">
                <a16:creationId xmlns:a16="http://schemas.microsoft.com/office/drawing/2014/main" id="{482A3AFB-0D7C-3B2C-C220-F29855748E73}"/>
              </a:ext>
            </a:extLst>
          </p:cNvPr>
          <p:cNvSpPr>
            <a:spLocks noGrp="1"/>
          </p:cNvSpPr>
          <p:nvPr>
            <p:ph type="title"/>
          </p:nvPr>
        </p:nvSpPr>
        <p:spPr/>
        <p:txBody>
          <a:bodyPr>
            <a:normAutofit/>
          </a:bodyPr>
          <a:lstStyle/>
          <a:p>
            <a:r>
              <a:rPr lang="en-US" dirty="0"/>
              <a:t>Rural residents are much more likely to have heard about managing fire risk on their property.</a:t>
            </a:r>
          </a:p>
        </p:txBody>
      </p:sp>
      <p:sp>
        <p:nvSpPr>
          <p:cNvPr id="12" name="TextBox 11">
            <a:extLst>
              <a:ext uri="{FF2B5EF4-FFF2-40B4-BE49-F238E27FC236}">
                <a16:creationId xmlns:a16="http://schemas.microsoft.com/office/drawing/2014/main" id="{A31163D4-29C7-BD87-B745-B40EDB8BB98B}"/>
              </a:ext>
            </a:extLst>
          </p:cNvPr>
          <p:cNvSpPr txBox="1"/>
          <p:nvPr/>
        </p:nvSpPr>
        <p:spPr>
          <a:xfrm>
            <a:off x="364107" y="1646575"/>
            <a:ext cx="4385824" cy="861774"/>
          </a:xfrm>
          <a:prstGeom prst="rect">
            <a:avLst/>
          </a:prstGeom>
          <a:noFill/>
        </p:spPr>
        <p:txBody>
          <a:bodyPr wrap="square">
            <a:spAutoFit/>
          </a:bodyPr>
          <a:lstStyle/>
          <a:p>
            <a:pPr marR="114300" lvl="0" algn="ctr">
              <a:spcBef>
                <a:spcPts val="0"/>
              </a:spcBef>
              <a:spcAft>
                <a:spcPts val="0"/>
              </a:spcAft>
              <a:tabLst>
                <a:tab pos="365760" algn="l"/>
                <a:tab pos="4114800" algn="ctr"/>
                <a:tab pos="4754880" algn="ctr"/>
                <a:tab pos="5372100" algn="ctr"/>
                <a:tab pos="6126480" algn="ctr"/>
                <a:tab pos="6766560" algn="ctr"/>
                <a:tab pos="2971800" algn="ctr"/>
                <a:tab pos="3657600" algn="ctr"/>
                <a:tab pos="4343400" algn="ctr"/>
                <a:tab pos="5029200" algn="ctr"/>
                <a:tab pos="5660390" algn="ctr"/>
                <a:tab pos="6226810" algn="ctr"/>
              </a:tabLst>
            </a:pPr>
            <a:r>
              <a:rPr lang="en-US" sz="1700" b="0" i="1" dirty="0">
                <a:effectLst/>
                <a:latin typeface="+mj-lt"/>
                <a:ea typeface="Times New Roman" panose="02020603050405020304" pitchFamily="18" charset="0"/>
                <a:cs typeface="Times New Roman" panose="02020603050405020304" pitchFamily="18" charset="0"/>
              </a:rPr>
              <a:t>Have you seen, heard or read anything about managing fire risk on your property?</a:t>
            </a:r>
          </a:p>
          <a:p>
            <a:pPr marR="114300" lvl="0" algn="ctr">
              <a:spcBef>
                <a:spcPts val="0"/>
              </a:spcBef>
              <a:spcAft>
                <a:spcPts val="0"/>
              </a:spcAft>
              <a:tabLst>
                <a:tab pos="365760" algn="l"/>
                <a:tab pos="4114800" algn="ctr"/>
                <a:tab pos="4754880" algn="ctr"/>
                <a:tab pos="5372100" algn="ctr"/>
                <a:tab pos="6126480" algn="ctr"/>
                <a:tab pos="6766560" algn="ctr"/>
                <a:tab pos="2971800" algn="ctr"/>
                <a:tab pos="3657600" algn="ctr"/>
                <a:tab pos="4343400" algn="ctr"/>
                <a:tab pos="5029200" algn="ctr"/>
                <a:tab pos="5660390" algn="ctr"/>
                <a:tab pos="6226810" algn="ctr"/>
              </a:tabLst>
            </a:pPr>
            <a:r>
              <a:rPr lang="en-US" sz="1600" i="1" dirty="0">
                <a:latin typeface="+mj-lt"/>
                <a:ea typeface="Times New Roman" panose="02020603050405020304" pitchFamily="18" charset="0"/>
                <a:cs typeface="Times New Roman" panose="02020603050405020304" pitchFamily="18" charset="0"/>
              </a:rPr>
              <a:t>(Asked if Live in Small Town or Rural Area, n=664) </a:t>
            </a:r>
            <a:endParaRPr lang="en-US" sz="1600" b="1" i="1" dirty="0">
              <a:effectLst/>
              <a:latin typeface="+mj-lt"/>
              <a:ea typeface="Times New Roman" panose="02020603050405020304" pitchFamily="18" charset="0"/>
              <a:cs typeface="Times New Roman" panose="02020603050405020304" pitchFamily="18" charset="0"/>
            </a:endParaRPr>
          </a:p>
        </p:txBody>
      </p:sp>
      <p:graphicFrame>
        <p:nvGraphicFramePr>
          <p:cNvPr id="13" name="Chart 12">
            <a:extLst>
              <a:ext uri="{FF2B5EF4-FFF2-40B4-BE49-F238E27FC236}">
                <a16:creationId xmlns:a16="http://schemas.microsoft.com/office/drawing/2014/main" id="{059B6DD4-EFC4-79BB-F518-BA17410EE4C4}"/>
              </a:ext>
            </a:extLst>
          </p:cNvPr>
          <p:cNvGraphicFramePr/>
          <p:nvPr>
            <p:extLst>
              <p:ext uri="{D42A27DB-BD31-4B8C-83A1-F6EECF244321}">
                <p14:modId xmlns:p14="http://schemas.microsoft.com/office/powerpoint/2010/main" val="1371039117"/>
              </p:ext>
            </p:extLst>
          </p:nvPr>
        </p:nvGraphicFramePr>
        <p:xfrm>
          <a:off x="2969624" y="1379983"/>
          <a:ext cx="6104708" cy="3285535"/>
        </p:xfrm>
        <a:graphic>
          <a:graphicData uri="http://schemas.openxmlformats.org/drawingml/2006/chart">
            <c:chart xmlns:c="http://schemas.openxmlformats.org/drawingml/2006/chart" xmlns:r="http://schemas.openxmlformats.org/officeDocument/2006/relationships" r:id="rId3"/>
          </a:graphicData>
        </a:graphic>
      </p:graphicFrame>
      <p:pic>
        <p:nvPicPr>
          <p:cNvPr id="2" name="Graphic 1" descr="Speech with solid fill">
            <a:extLst>
              <a:ext uri="{FF2B5EF4-FFF2-40B4-BE49-F238E27FC236}">
                <a16:creationId xmlns:a16="http://schemas.microsoft.com/office/drawing/2014/main" id="{BEB1763D-077D-7BBE-E31F-6CF989EBF27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330520" y="4563617"/>
            <a:ext cx="914400" cy="914400"/>
          </a:xfrm>
          <a:prstGeom prst="rect">
            <a:avLst/>
          </a:prstGeom>
        </p:spPr>
      </p:pic>
    </p:spTree>
    <p:extLst>
      <p:ext uri="{BB962C8B-B14F-4D97-AF65-F5344CB8AC3E}">
        <p14:creationId xmlns:p14="http://schemas.microsoft.com/office/powerpoint/2010/main" val="3899212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E6037-A994-97AE-8B72-1ABC116416E8}"/>
              </a:ext>
            </a:extLst>
          </p:cNvPr>
          <p:cNvSpPr>
            <a:spLocks noGrp="1"/>
          </p:cNvSpPr>
          <p:nvPr>
            <p:ph type="title"/>
          </p:nvPr>
        </p:nvSpPr>
        <p:spPr>
          <a:xfrm>
            <a:off x="1163782" y="181519"/>
            <a:ext cx="7980218" cy="1138338"/>
          </a:xfrm>
        </p:spPr>
        <p:txBody>
          <a:bodyPr>
            <a:normAutofit/>
          </a:bodyPr>
          <a:lstStyle/>
          <a:p>
            <a:r>
              <a:rPr lang="en-US" dirty="0"/>
              <a:t>While the harms of fire were very clear, respondents also saw benefits to fire.</a:t>
            </a:r>
          </a:p>
        </p:txBody>
      </p:sp>
      <p:sp>
        <p:nvSpPr>
          <p:cNvPr id="4" name="Text Placeholder 3">
            <a:extLst>
              <a:ext uri="{FF2B5EF4-FFF2-40B4-BE49-F238E27FC236}">
                <a16:creationId xmlns:a16="http://schemas.microsoft.com/office/drawing/2014/main" id="{3C2AE1B7-A7DB-C24B-E387-BC556ACC7E6F}"/>
              </a:ext>
            </a:extLst>
          </p:cNvPr>
          <p:cNvSpPr>
            <a:spLocks noGrp="1"/>
          </p:cNvSpPr>
          <p:nvPr>
            <p:ph type="body" sz="quarter" idx="11"/>
          </p:nvPr>
        </p:nvSpPr>
        <p:spPr>
          <a:xfrm>
            <a:off x="3803073" y="1322744"/>
            <a:ext cx="5223057" cy="4433819"/>
          </a:xfrm>
        </p:spPr>
        <p:txBody>
          <a:bodyPr/>
          <a:lstStyle/>
          <a:p>
            <a:pPr algn="just">
              <a:buFont typeface="Wingdings" panose="05000000000000000000" pitchFamily="2" charset="2"/>
              <a:buChar char="§"/>
            </a:pPr>
            <a:r>
              <a:rPr lang="en-US" sz="1800" dirty="0"/>
              <a:t>Before an explicit discussion of beneficial fire, respondents were asked about the harms and benefits wildland fires can have.</a:t>
            </a:r>
          </a:p>
          <a:p>
            <a:pPr algn="just">
              <a:buFont typeface="Wingdings" panose="05000000000000000000" pitchFamily="2" charset="2"/>
              <a:buChar char="§"/>
            </a:pPr>
            <a:r>
              <a:rPr lang="en-US" sz="1800" dirty="0"/>
              <a:t>They clearly saw the harms: poor air quality; loss of life, property, and nature; higher insurance premiums; the stress of evacuation and erosion and its risks. One mentioned the loss of forests as carbon sinks or the cost of fighting fire.</a:t>
            </a:r>
          </a:p>
          <a:p>
            <a:pPr algn="just">
              <a:buFont typeface="Wingdings" panose="05000000000000000000" pitchFamily="2" charset="2"/>
              <a:buChar char="§"/>
            </a:pPr>
            <a:r>
              <a:rPr lang="en-US" sz="1800" dirty="0"/>
              <a:t>They were less sure about the benefits of fire initially, though many were familiar conceptually with beneficial fire removing excess growth and replenishing the soil. A few mentioned the concept of cultural burning – that Native people have been using fire as a tool for a long time.</a:t>
            </a:r>
          </a:p>
          <a:p>
            <a:pPr algn="just">
              <a:buFont typeface="Wingdings" panose="05000000000000000000" pitchFamily="2" charset="2"/>
              <a:buChar char="§"/>
            </a:pPr>
            <a:r>
              <a:rPr lang="en-US" sz="1800" dirty="0"/>
              <a:t>They believe that “controlled burns” or “prescribed burns” can reduce risk, as well as more broadly rethinking forest management. There was some discussion as well of personal responsibility (putting out campfires, not tossing cigarettes).</a:t>
            </a:r>
          </a:p>
        </p:txBody>
      </p:sp>
      <p:pic>
        <p:nvPicPr>
          <p:cNvPr id="5" name="Graphic 4" descr="Speech with solid fill">
            <a:extLst>
              <a:ext uri="{FF2B5EF4-FFF2-40B4-BE49-F238E27FC236}">
                <a16:creationId xmlns:a16="http://schemas.microsoft.com/office/drawing/2014/main" id="{6B55DD45-C036-3ED4-0F86-D3123FC2603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58383" y="181519"/>
            <a:ext cx="914400" cy="914400"/>
          </a:xfrm>
          <a:prstGeom prst="rect">
            <a:avLst/>
          </a:prstGeom>
        </p:spPr>
      </p:pic>
      <p:sp>
        <p:nvSpPr>
          <p:cNvPr id="6" name="Speech Bubble: Rectangle 5">
            <a:extLst>
              <a:ext uri="{FF2B5EF4-FFF2-40B4-BE49-F238E27FC236}">
                <a16:creationId xmlns:a16="http://schemas.microsoft.com/office/drawing/2014/main" id="{D09C28F2-2286-FAC3-68C4-A8010BF280CC}"/>
              </a:ext>
            </a:extLst>
          </p:cNvPr>
          <p:cNvSpPr/>
          <p:nvPr/>
        </p:nvSpPr>
        <p:spPr>
          <a:xfrm>
            <a:off x="218215" y="1322744"/>
            <a:ext cx="3325085" cy="2251729"/>
          </a:xfrm>
          <a:prstGeom prst="wedgeRectCallout">
            <a:avLst>
              <a:gd name="adj1" fmla="val -5833"/>
              <a:gd name="adj2" fmla="val 53305"/>
            </a:avLst>
          </a:prstGeom>
          <a:solidFill>
            <a:schemeClr val="bg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1"/>
                </a:solidFill>
              </a:rPr>
              <a:t>Scorched land will give rise to future growth in a few years but some species of flora and fauna may not come back. Habitat is lost and the land is more prone to mud slide and other disasters. </a:t>
            </a:r>
            <a:r>
              <a:rPr lang="en-US" b="1" dirty="0">
                <a:solidFill>
                  <a:schemeClr val="accent1"/>
                </a:solidFill>
              </a:rPr>
              <a:t>– California Wildland Urban Interface resident</a:t>
            </a:r>
            <a:endParaRPr lang="en-US" dirty="0">
              <a:solidFill>
                <a:schemeClr val="accent1"/>
              </a:solidFill>
            </a:endParaRPr>
          </a:p>
        </p:txBody>
      </p:sp>
      <p:sp>
        <p:nvSpPr>
          <p:cNvPr id="9" name="Speech Bubble: Rectangle 8">
            <a:extLst>
              <a:ext uri="{FF2B5EF4-FFF2-40B4-BE49-F238E27FC236}">
                <a16:creationId xmlns:a16="http://schemas.microsoft.com/office/drawing/2014/main" id="{A58FE1F5-0D11-3CBA-22B0-D16BE23F846C}"/>
              </a:ext>
            </a:extLst>
          </p:cNvPr>
          <p:cNvSpPr/>
          <p:nvPr/>
        </p:nvSpPr>
        <p:spPr>
          <a:xfrm>
            <a:off x="249493" y="5049982"/>
            <a:ext cx="3325086" cy="1003258"/>
          </a:xfrm>
          <a:prstGeom prst="wedgeRectCallout">
            <a:avLst/>
          </a:prstGeom>
          <a:solidFill>
            <a:schemeClr val="bg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1"/>
                </a:solidFill>
              </a:rPr>
              <a:t>[Harms include] loss of animal lives, loss of homes, loss of nature. </a:t>
            </a:r>
            <a:r>
              <a:rPr lang="en-US" b="1" dirty="0">
                <a:solidFill>
                  <a:schemeClr val="accent1"/>
                </a:solidFill>
              </a:rPr>
              <a:t>– Wyoming resident</a:t>
            </a:r>
            <a:endParaRPr lang="en-US" dirty="0">
              <a:solidFill>
                <a:schemeClr val="accent1"/>
              </a:solidFill>
            </a:endParaRPr>
          </a:p>
        </p:txBody>
      </p:sp>
      <p:sp>
        <p:nvSpPr>
          <p:cNvPr id="7" name="Speech Bubble: Rectangle 6">
            <a:extLst>
              <a:ext uri="{FF2B5EF4-FFF2-40B4-BE49-F238E27FC236}">
                <a16:creationId xmlns:a16="http://schemas.microsoft.com/office/drawing/2014/main" id="{F88D70D4-F35D-735E-CBA7-6ED49A94F769}"/>
              </a:ext>
            </a:extLst>
          </p:cNvPr>
          <p:cNvSpPr/>
          <p:nvPr/>
        </p:nvSpPr>
        <p:spPr>
          <a:xfrm>
            <a:off x="249493" y="3810598"/>
            <a:ext cx="3325086" cy="1003258"/>
          </a:xfrm>
          <a:prstGeom prst="wedgeRectCallout">
            <a:avLst/>
          </a:prstGeom>
          <a:solidFill>
            <a:schemeClr val="bg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1"/>
                </a:solidFill>
              </a:rPr>
              <a:t>[Fires] create fresh earth for trees to grow in. </a:t>
            </a:r>
            <a:r>
              <a:rPr lang="en-US" b="1" dirty="0">
                <a:solidFill>
                  <a:schemeClr val="accent1"/>
                </a:solidFill>
              </a:rPr>
              <a:t>– Montana resident</a:t>
            </a:r>
            <a:endParaRPr lang="en-US" dirty="0">
              <a:solidFill>
                <a:schemeClr val="accent1"/>
              </a:solidFill>
            </a:endParaRPr>
          </a:p>
        </p:txBody>
      </p:sp>
    </p:spTree>
    <p:extLst>
      <p:ext uri="{BB962C8B-B14F-4D97-AF65-F5344CB8AC3E}">
        <p14:creationId xmlns:p14="http://schemas.microsoft.com/office/powerpoint/2010/main" val="179991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4E944-3FF4-4874-9078-EAFEBD1C0F3C}"/>
              </a:ext>
            </a:extLst>
          </p:cNvPr>
          <p:cNvSpPr>
            <a:spLocks noGrp="1"/>
          </p:cNvSpPr>
          <p:nvPr>
            <p:ph type="title"/>
          </p:nvPr>
        </p:nvSpPr>
        <p:spPr/>
        <p:txBody>
          <a:bodyPr/>
          <a:lstStyle/>
          <a:p>
            <a:r>
              <a:rPr lang="en-US" dirty="0"/>
              <a:t>Views and Awareness of Controlled Burns</a:t>
            </a:r>
          </a:p>
        </p:txBody>
      </p:sp>
    </p:spTree>
    <p:extLst>
      <p:ext uri="{BB962C8B-B14F-4D97-AF65-F5344CB8AC3E}">
        <p14:creationId xmlns:p14="http://schemas.microsoft.com/office/powerpoint/2010/main" val="225864361"/>
      </p:ext>
    </p:extLst>
  </p:cSld>
  <p:clrMapOvr>
    <a:masterClrMapping/>
  </p:clrMapOvr>
</p:sld>
</file>

<file path=ppt/theme/theme1.xml><?xml version="1.0" encoding="utf-8"?>
<a:theme xmlns:a="http://schemas.openxmlformats.org/drawingml/2006/main" name="Office Theme">
  <a:themeElements>
    <a:clrScheme name="Orange &amp; Blue FM3">
      <a:dk1>
        <a:srgbClr val="000000"/>
      </a:dk1>
      <a:lt1>
        <a:srgbClr val="FFFFFF"/>
      </a:lt1>
      <a:dk2>
        <a:srgbClr val="10203A"/>
      </a:dk2>
      <a:lt2>
        <a:srgbClr val="91CCF4"/>
      </a:lt2>
      <a:accent1>
        <a:srgbClr val="1B3660"/>
      </a:accent1>
      <a:accent2>
        <a:srgbClr val="1587D4"/>
      </a:accent2>
      <a:accent3>
        <a:srgbClr val="FFFFFF"/>
      </a:accent3>
      <a:accent4>
        <a:srgbClr val="F97103"/>
      </a:accent4>
      <a:accent5>
        <a:srgbClr val="FDA155"/>
      </a:accent5>
      <a:accent6>
        <a:srgbClr val="A9ABB8"/>
      </a:accent6>
      <a:hlink>
        <a:srgbClr val="5F0224"/>
      </a:hlink>
      <a:folHlink>
        <a:srgbClr val="FCA2C2"/>
      </a:folHlink>
    </a:clrScheme>
    <a:fontScheme name="2023 FM3 Revised Fonts">
      <a:majorFont>
        <a:latin typeface="Calibri"/>
        <a:ea typeface=""/>
        <a:cs typeface=""/>
      </a:majorFont>
      <a:minorFont>
        <a:latin typeface="Calibr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lgn="ctr">
          <a:defRPr sz="1700" dirty="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1678</TotalTime>
  <Words>4017</Words>
  <Application>Microsoft Office PowerPoint</Application>
  <PresentationFormat>Letter Paper (8.5x11 in)</PresentationFormat>
  <Paragraphs>361</Paragraphs>
  <Slides>35</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35</vt:i4>
      </vt:variant>
    </vt:vector>
  </HeadingPairs>
  <TitlesOfParts>
    <vt:vector size="42" baseType="lpstr">
      <vt:lpstr>Arial</vt:lpstr>
      <vt:lpstr>Calibri</vt:lpstr>
      <vt:lpstr>Courier New</vt:lpstr>
      <vt:lpstr>Symbol</vt:lpstr>
      <vt:lpstr>Times New Roman</vt:lpstr>
      <vt:lpstr>Wingdings</vt:lpstr>
      <vt:lpstr>Office Theme</vt:lpstr>
      <vt:lpstr>PowerPoint Presentation</vt:lpstr>
      <vt:lpstr>Research Methodology</vt:lpstr>
      <vt:lpstr>Survey Sample Approach</vt:lpstr>
      <vt:lpstr>7 Key Takeaways</vt:lpstr>
      <vt:lpstr>Issue Context</vt:lpstr>
      <vt:lpstr>The cost of housing is rated an extremely serious problem; most are also concerned about fire risk.</vt:lpstr>
      <vt:lpstr>Rural residents are much more likely to have heard about managing fire risk on their property.</vt:lpstr>
      <vt:lpstr>While the harms of fire were very clear, respondents also saw benefits to fire.</vt:lpstr>
      <vt:lpstr>Views and Awareness of Controlled Burns</vt:lpstr>
      <vt:lpstr>Nine in ten voters have heard of controlled burns, and one-third have heard “a great deal.”</vt:lpstr>
      <vt:lpstr>Voters associate controlled burns with prevention and planning, and see them as healthy and beneficial.</vt:lpstr>
      <vt:lpstr>Voters broadly agree that controlled burns are beneficial, essential and make forests healthier.</vt:lpstr>
      <vt:lpstr>They reject characterizations of controlled burns as “destructive” or putting people and property at risk.</vt:lpstr>
      <vt:lpstr>Views of Beneficial Fire</vt:lpstr>
      <vt:lpstr>Support for beneficial fire is extremely broad, with nearly half “strongly” in support.</vt:lpstr>
      <vt:lpstr>Those in the wildland urban interface and those most familiar with controlled burns are especially strongly supportive.</vt:lpstr>
      <vt:lpstr>Voters broadly back the key elements of the proposal, including removing dead and down vegetation.</vt:lpstr>
      <vt:lpstr>Respondents wanted to know more about how this approach might look in the world.</vt:lpstr>
      <vt:lpstr>The outcomes about which the public is mot enthusiastic include preventing larger fires and improving forest health.</vt:lpstr>
      <vt:lpstr>These are also the outcomes that voters see as most likely to occur with more beneficial fire.</vt:lpstr>
      <vt:lpstr>Many of the outcomes people most want are also ones they see as most likely.</vt:lpstr>
      <vt:lpstr>Messaging</vt:lpstr>
      <vt:lpstr>The term “controlled burns” was received most positively.</vt:lpstr>
      <vt:lpstr>“Controlled burn” was most appealing in online discussions, too.</vt:lpstr>
      <vt:lpstr>Messages in Favor of Increased Use of Beneficial Fire</vt:lpstr>
      <vt:lpstr>Messages in Favor (Continued)</vt:lpstr>
      <vt:lpstr>Messaging helping people picture the before and after, and positioning beneficial fire as part of a strategy to reintroduce healthy fire, is highly compelling.</vt:lpstr>
      <vt:lpstr>Wildland urban interface residents find the “picture it” and normalization messages quite compelling.</vt:lpstr>
      <vt:lpstr>Message Opposing the Use of Beneficial Fire</vt:lpstr>
      <vt:lpstr>The broad and strong support for the proposal does not shift much with additional messages.</vt:lpstr>
      <vt:lpstr>Messengers</vt:lpstr>
      <vt:lpstr>Wildland firefighters, park rangers and wildlife biologists are highly-credible messengers.</vt:lpstr>
      <vt:lpstr>Messaging  Recommendations</vt:lpstr>
      <vt:lpstr>Beneficial Fire Messaging Do’s and Don’ts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Liz Mares-Kim</dc:creator>
  <cp:lastModifiedBy>Craig Thomas</cp:lastModifiedBy>
  <cp:revision>321</cp:revision>
  <cp:lastPrinted>2023-03-22T21:11:11Z</cp:lastPrinted>
  <dcterms:created xsi:type="dcterms:W3CDTF">2020-12-08T15:41:15Z</dcterms:created>
  <dcterms:modified xsi:type="dcterms:W3CDTF">2024-08-01T20:10:33Z</dcterms:modified>
</cp:coreProperties>
</file>