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70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8E54-CBCE-49C3-A86E-10DB67FE5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79B43-A50F-486A-B5BB-D0038217A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481BF-7AC1-45E4-95B3-1FE3A897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1349-21C1-43B5-A328-733DE10A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0DBF6-D635-454F-A5AB-C4CCDCB4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66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09E9-8857-4583-9FD0-275F6888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E5E92-892F-4952-8D82-FB005946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83E48-7517-47AD-BE02-FEC08FA6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12903-46AC-4594-8D04-70454F9F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AB609-2933-4A52-9161-B31B51C9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989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3C03B-01C6-41EE-A67E-6A4E2269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C0D92-2388-4CFE-AC63-10FA202AD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1BD9C-9246-4484-918F-40B7A2F9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6F3E-F002-4CCF-A7E7-3E9EE56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16E2-8E36-4857-8620-F523E9EE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11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1D08-5D16-4BE8-B124-06D6AA38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4807-BB1E-4773-BDF7-9A78B4C6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7DCC-BC29-4316-AE4E-55B2A256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971B-EA58-46FA-96C1-98F1AB3C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9767F-5B08-4833-8E82-45B0476D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12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F857-8D94-4560-B56B-B073D4A1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F26FB-0D6F-4EE7-8D6C-280B9F57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ABB22-2D04-4A9B-B260-D2C41676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8B1F4-C6A3-413C-A070-A86349A8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88621-16C4-4E41-B6D0-62F74469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3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7A2D-DCDA-4ACC-992F-413D0C68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DEAF-A864-46A1-AE17-EAB56E571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6F6AF-A8D5-4882-B78F-0C05DE228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A9950-317A-4132-80EC-C77E4BE7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4BCC5-9C28-4325-8C3C-D94C82F5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C596-A32A-4CD4-A1F0-2D16FDEC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32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C4B0-01D3-4BFB-B348-FF2DD4D9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FB21C-EABF-4295-AEFF-C3F6FC35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07BC5-A54F-4040-9B8B-91A9557C7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00004-6EDB-4148-87C4-A2D3B00D8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63E59-EC7E-42B5-B172-2E1A246BC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F7A32-3A79-46AC-8B7B-3D3F7489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17E3D-7A05-4907-871C-EF89B3C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FCFAA-79B2-4096-99C0-EEB82490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61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FD11-E536-40D0-B99E-F8D342E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2A180-6E35-4CF4-9FA6-6492EF99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DB67B-74E5-4176-BDA2-A16E3BB0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15486-977A-4DAC-883D-6C5C481F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36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9FD26-17E9-4815-942E-AACCEC0C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232D5-506D-449C-9AAE-7444BF0F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982B9-A879-4C95-AB67-3FEB3598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0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5C2B-4854-4C2E-A70C-7D2F616B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15A2-B467-410F-92B2-C0AB47FF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D83C-AE26-4636-A516-9FCF0CB39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B42E1-29E2-4F19-8345-2A3AA462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B48A9-934A-457D-850B-AD6E39B6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A1ED3-5E2C-4CCC-B1BD-7D7D3AE3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50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E04F-3E24-496A-821C-303B965F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61E37-CDA9-4420-A996-35994C609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576F4-EAFB-44F9-B03A-54C95E5D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44996-6D0E-40A5-B987-6BDED974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FF916-623E-414A-A2DA-6F2F52C7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D6258-3F46-4B55-B058-95768C99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448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DC775-D749-4C01-B6F7-CDFFD553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ABA6-2DBD-4DF0-A453-6513DBA1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F7EF-44F5-414A-9DEA-62C174FD7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8255-582B-4DE1-976D-A12E917D6CA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0B14-4507-48E3-B56D-6E38F2681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1F7DB-4DD0-4F9D-BB89-1C967C23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B6BC-B599-4C79-9FB9-31B60DEB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1023-8945-429E-8B05-7B7C81195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MVP Coating and Other Safety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237E1-E84C-4E96-BF54-F8F343F7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Roberta Bondurant</a:t>
            </a:r>
          </a:p>
          <a:p>
            <a:r>
              <a:rPr lang="en-US" dirty="0"/>
              <a:t>Preserve Bent Mountain</a:t>
            </a:r>
          </a:p>
          <a:p>
            <a:r>
              <a:rPr lang="en-US" dirty="0"/>
              <a:t>Protect Our Water, Heritage Rights  Coalition, </a:t>
            </a:r>
            <a:r>
              <a:rPr lang="en-US" dirty="0" err="1"/>
              <a:t>CoChair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November 2022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956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FB2501-8A8E-48E4-85FF-B5E01423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548" y="363416"/>
            <a:ext cx="4004529" cy="53393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FEC6E-5AFF-4E0E-A42A-F494F4A81FA6}"/>
              </a:ext>
            </a:extLst>
          </p:cNvPr>
          <p:cNvSpPr txBox="1"/>
          <p:nvPr/>
        </p:nvSpPr>
        <p:spPr>
          <a:xfrm>
            <a:off x="2171701" y="5969977"/>
            <a:ext cx="762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 January 2019. Pipe coated in 2016, stored in yards, then on Row from 2018-present. Stored  proximate to Little Creek/Blackwater River, impacted by southern  UV, heat/humidity, repeat storms. Water exposure  inside and  out.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3DF50-172E-43AC-96E2-8B63EBA16257}"/>
              </a:ext>
            </a:extLst>
          </p:cNvPr>
          <p:cNvSpPr txBox="1"/>
          <p:nvPr/>
        </p:nvSpPr>
        <p:spPr>
          <a:xfrm>
            <a:off x="3387420" y="363416"/>
            <a:ext cx="43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055616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9A69E-2FB0-482E-BAC6-558C3D205F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584" y="926084"/>
            <a:ext cx="4989576" cy="37899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8099C8-48E0-4DEE-87A7-96BFA7D803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432" y="926084"/>
            <a:ext cx="3486912" cy="378993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0E468E-1B15-4253-BD4A-400AA2CED38F}"/>
              </a:ext>
            </a:extLst>
          </p:cNvPr>
          <p:cNvSpPr txBox="1"/>
          <p:nvPr/>
        </p:nvSpPr>
        <p:spPr>
          <a:xfrm>
            <a:off x="1133856" y="5010912"/>
            <a:ext cx="934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ct val="0"/>
              </a:spcBef>
              <a:spcAft>
                <a:spcPct val="0"/>
              </a:spcAft>
              <a:tabLst>
                <a:tab pos="431927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2016-17 coated pipe runs parallel to Teel  and Little Creeks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Stream bank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erosion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instability exacerbate the risk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long-degraded pipe coating and other  damage.  Timber mat bridge  crossing  shows  further  MVP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impacts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-- silt sock, other construction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refuse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streams, severe sedimentation to stream bottom once documented as suitable Roanoke Logperch habit.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E2A73-72F7-4D9F-8C3D-0A67E7AB7790}"/>
              </a:ext>
            </a:extLst>
          </p:cNvPr>
          <p:cNvSpPr txBox="1"/>
          <p:nvPr/>
        </p:nvSpPr>
        <p:spPr>
          <a:xfrm>
            <a:off x="1133856" y="64908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FB04B-BF43-4280-80D1-B67D36A428A0}"/>
              </a:ext>
            </a:extLst>
          </p:cNvPr>
          <p:cNvSpPr txBox="1"/>
          <p:nvPr/>
        </p:nvSpPr>
        <p:spPr>
          <a:xfrm>
            <a:off x="6885432" y="640138"/>
            <a:ext cx="502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018806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06502-F496-49D5-9FB0-2321863EA1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954" y="1565031"/>
            <a:ext cx="3842753" cy="344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3D491-4BE8-42C8-85A3-95E88CFC2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968" y="1565031"/>
            <a:ext cx="2929541" cy="344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E9CFC-5627-4963-AC5F-56F067AE06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423" y="1565031"/>
            <a:ext cx="4102623" cy="34465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42F32-5358-4523-899F-DF474C771DA8}"/>
              </a:ext>
            </a:extLst>
          </p:cNvPr>
          <p:cNvSpPr txBox="1"/>
          <p:nvPr/>
        </p:nvSpPr>
        <p:spPr>
          <a:xfrm>
            <a:off x="1681178" y="5397749"/>
            <a:ext cx="882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2016/17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old-coated pipes lay in water, below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steep slope,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former bottomland- turned –muddy, ponded,  MVP ROW, where crews loaded pipe to sites in 2018. Note absence of  wooden “cribs” suspending pipe above ground.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5D810-E9A8-4AB7-BB6D-DB578FAB68FC}"/>
              </a:ext>
            </a:extLst>
          </p:cNvPr>
          <p:cNvSpPr txBox="1"/>
          <p:nvPr/>
        </p:nvSpPr>
        <p:spPr>
          <a:xfrm>
            <a:off x="392954" y="1288032"/>
            <a:ext cx="58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9D3EF-320E-42DD-89B6-96585DAF355A}"/>
              </a:ext>
            </a:extLst>
          </p:cNvPr>
          <p:cNvSpPr txBox="1"/>
          <p:nvPr/>
        </p:nvSpPr>
        <p:spPr>
          <a:xfrm>
            <a:off x="4495578" y="1229417"/>
            <a:ext cx="462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48F30-78B3-4E01-B8BF-0B5E1481A197}"/>
              </a:ext>
            </a:extLst>
          </p:cNvPr>
          <p:cNvSpPr txBox="1"/>
          <p:nvPr/>
        </p:nvSpPr>
        <p:spPr>
          <a:xfrm>
            <a:off x="7696423" y="1229417"/>
            <a:ext cx="469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0785180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534DE-D616-4D55-9CD1-38FE9CD71E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36" y="289113"/>
            <a:ext cx="3841051" cy="279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EAAE7D-CEF6-41FF-91EB-9AFADE7BBB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772" y="289113"/>
            <a:ext cx="3219260" cy="279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B7D84-3058-4173-80DA-416A91AACE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36" y="3346704"/>
            <a:ext cx="3841051" cy="288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87B91-D262-42EE-9CFB-477D9D3A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464" y="3346704"/>
            <a:ext cx="3454440" cy="3004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D79B19-1102-4758-A564-12C791C81CFE}"/>
              </a:ext>
            </a:extLst>
          </p:cNvPr>
          <p:cNvSpPr txBox="1"/>
          <p:nvPr/>
        </p:nvSpPr>
        <p:spPr>
          <a:xfrm>
            <a:off x="8704517" y="595936"/>
            <a:ext cx="2587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Trenching  impacts to soil and pipes: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Witnesses describe these pipes with one end welded to adjacent  pipe and buried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and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opposite ends floating in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trenches---  with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 levels that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rose and fell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by up to two feet, from July 2018 through September 2019--when MVP  pumped out the muddy trench and buried the long- exposed  pipes.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 stream bank erosion/collapse.-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threatening pipe stability.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AF518-BC72-495E-87CF-2B60D0D500A1}"/>
              </a:ext>
            </a:extLst>
          </p:cNvPr>
          <p:cNvSpPr txBox="1"/>
          <p:nvPr/>
        </p:nvSpPr>
        <p:spPr>
          <a:xfrm>
            <a:off x="384048" y="289113"/>
            <a:ext cx="48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D69CA7-939B-4D75-BD80-3423B65FB455}"/>
              </a:ext>
            </a:extLst>
          </p:cNvPr>
          <p:cNvSpPr txBox="1"/>
          <p:nvPr/>
        </p:nvSpPr>
        <p:spPr>
          <a:xfrm>
            <a:off x="4728590" y="282124"/>
            <a:ext cx="447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98E43-EF4C-460C-8643-0493FE77849B}"/>
              </a:ext>
            </a:extLst>
          </p:cNvPr>
          <p:cNvSpPr txBox="1"/>
          <p:nvPr/>
        </p:nvSpPr>
        <p:spPr>
          <a:xfrm>
            <a:off x="384048" y="3346704"/>
            <a:ext cx="48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1A546-CFFC-4805-8895-F6C2150ADAE1}"/>
              </a:ext>
            </a:extLst>
          </p:cNvPr>
          <p:cNvSpPr txBox="1"/>
          <p:nvPr/>
        </p:nvSpPr>
        <p:spPr>
          <a:xfrm>
            <a:off x="4691443" y="3346703"/>
            <a:ext cx="48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2968243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96F599-884E-405E-90BE-2EB8BF0CCE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665" y="602314"/>
            <a:ext cx="6729336" cy="4515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C096B-BA17-4367-9D4C-05A9AA1C9E26}"/>
              </a:ext>
            </a:extLst>
          </p:cNvPr>
          <p:cNvSpPr txBox="1"/>
          <p:nvPr/>
        </p:nvSpPr>
        <p:spPr>
          <a:xfrm>
            <a:off x="831273" y="5229999"/>
            <a:ext cx="10427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Threats of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pipe instability increase exponentially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MVP’s creation of a muddy pool on the ROW over buried pipe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white pipe and orange ribbon,,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denoting centerline) Further impacts of MVP’s ravage of upstream waters are seen in extreme scour/bank collapse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Teels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Creek, just yards from the pipe in trench.    </a:t>
            </a:r>
          </a:p>
          <a:p>
            <a:pPr marL="0" marR="0" algn="just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BD115-1214-4875-886A-1D3B8D5EBBD7}"/>
              </a:ext>
            </a:extLst>
          </p:cNvPr>
          <p:cNvSpPr txBox="1"/>
          <p:nvPr/>
        </p:nvSpPr>
        <p:spPr>
          <a:xfrm>
            <a:off x="1903935" y="602314"/>
            <a:ext cx="34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06107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1785AD8-2BD0-4E9A-9ABD-355F6FC7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507" y="463423"/>
            <a:ext cx="4448365" cy="593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B08AFA-5E0A-44E5-A339-E499282EC9F5}"/>
              </a:ext>
            </a:extLst>
          </p:cNvPr>
          <p:cNvSpPr txBox="1"/>
          <p:nvPr/>
        </p:nvSpPr>
        <p:spPr>
          <a:xfrm>
            <a:off x="6165518" y="5009581"/>
            <a:ext cx="346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MVP slope at Adney Gap Virginia. Hairpin turn at bottom, the ROW cuts closely behind family home, lower right, crossing road, creek— and up a matching,  steep slope. </a:t>
            </a: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Steep slopes, highly erodible, landslide-prone soils,  long-documented seismic zones with recent and regular earthquake activity compound  explosion threat. 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7E96B-F7DB-44D3-AC9C-F074E3932790}"/>
              </a:ext>
            </a:extLst>
          </p:cNvPr>
          <p:cNvSpPr txBox="1"/>
          <p:nvPr/>
        </p:nvSpPr>
        <p:spPr>
          <a:xfrm>
            <a:off x="5910541" y="463423"/>
            <a:ext cx="50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7461840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F278-ACD3-491E-BBE1-E6B88878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 Coating+ UV + Geohazards=Catastrophe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1C22-7A39-4776-8B4E-1ED29DDA9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dirty="0"/>
              <a:t>-MVP Senior VP-Engineering  Robert Cooper testified Jan 2018: More than 1 yr. in sun(UV light)and other elements degrades coating, causing </a:t>
            </a:r>
            <a:r>
              <a:rPr lang="en-US" sz="4000" b="1" dirty="0"/>
              <a:t>corrosion. </a:t>
            </a:r>
            <a:r>
              <a:rPr lang="en-US" sz="4000" dirty="0"/>
              <a:t>Industry (NAPCA) standard is half that exposure , at </a:t>
            </a:r>
            <a:r>
              <a:rPr lang="en-US" sz="4000" b="1" dirty="0"/>
              <a:t>6 months.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-</a:t>
            </a:r>
            <a:r>
              <a:rPr lang="en-US" sz="4000" b="1" dirty="0"/>
              <a:t>October 2018: </a:t>
            </a:r>
            <a:r>
              <a:rPr lang="en-US" sz="4000" dirty="0"/>
              <a:t>Manufacturer 3M Material Declaration: FBE “resists degradation” under </a:t>
            </a:r>
            <a:r>
              <a:rPr lang="en-US" sz="4000" b="1" dirty="0"/>
              <a:t>“normal” </a:t>
            </a:r>
            <a:r>
              <a:rPr lang="en-US" sz="4000" dirty="0"/>
              <a:t>environmental conditions.</a:t>
            </a:r>
            <a:r>
              <a:rPr lang="en-US" sz="4000" b="1" dirty="0"/>
              <a:t> Removal </a:t>
            </a:r>
            <a:r>
              <a:rPr lang="en-US" sz="4000" dirty="0"/>
              <a:t>of the 1-3 mil </a:t>
            </a:r>
            <a:r>
              <a:rPr lang="en-US" sz="4000" b="1" dirty="0"/>
              <a:t>“chalked”</a:t>
            </a:r>
            <a:r>
              <a:rPr lang="en-US" sz="4000" dirty="0"/>
              <a:t> outer layer prompts further “</a:t>
            </a:r>
            <a:r>
              <a:rPr lang="en-US" sz="4000" b="1" dirty="0"/>
              <a:t>photodegradation…and the pitting gets deeper…” </a:t>
            </a:r>
            <a:r>
              <a:rPr lang="en-US" sz="4000" dirty="0"/>
              <a:t>This phenomenon is </a:t>
            </a:r>
            <a:r>
              <a:rPr lang="en-US" sz="4000" b="1" dirty="0"/>
              <a:t>common to all FBE coatings “designed only for below ground use… ” </a:t>
            </a:r>
            <a:r>
              <a:rPr lang="en-US" sz="4000" dirty="0"/>
              <a:t>(Coulson &amp; Ferguson, Journal of Corrosion Management, Issue 153, Jan/Feb 2021.  (25.4 microns per year =1 mil.)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-MVP pipe </a:t>
            </a:r>
            <a:r>
              <a:rPr lang="en-US" sz="4000" b="1" dirty="0"/>
              <a:t>coated 2016-17</a:t>
            </a:r>
            <a:r>
              <a:rPr lang="en-US" sz="4000" dirty="0"/>
              <a:t>, stored in yards, per MVP testimony Jan 2018.  MVP loaded pipe to sites in 2018-- even as 4</a:t>
            </a:r>
            <a:r>
              <a:rPr lang="en-US" sz="4000" baseline="30000" dirty="0"/>
              <a:t>th</a:t>
            </a:r>
            <a:r>
              <a:rPr lang="en-US" sz="4000" dirty="0"/>
              <a:t> Circuit considered permits…and continued moving pipe to sites through Sept  2021, in absence of permits.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-</a:t>
            </a:r>
            <a:r>
              <a:rPr lang="en-US" sz="4000" b="1" dirty="0"/>
              <a:t>Risks to pipe</a:t>
            </a:r>
            <a:r>
              <a:rPr lang="en-US" sz="4000" dirty="0"/>
              <a:t>: exposure to UV and Appalachian sun, heat, humidity, rain, standing water. There are 429  remaining “crossings”-- (</a:t>
            </a:r>
            <a:r>
              <a:rPr lang="en-US" sz="4000" b="1" dirty="0"/>
              <a:t>460 water bodies and 183 wetlands</a:t>
            </a:r>
            <a:r>
              <a:rPr lang="en-US" sz="4000" dirty="0"/>
              <a:t>)(per FERC data; roanoke.com, par 24, 10/25/22.)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000" dirty="0"/>
              <a:t>-</a:t>
            </a:r>
            <a:r>
              <a:rPr lang="en-US" sz="4000" b="1" dirty="0"/>
              <a:t>Risks  to people and environment: </a:t>
            </a:r>
            <a:r>
              <a:rPr lang="en-US" sz="4000" dirty="0"/>
              <a:t>Coating damage, corrosion,  steep slopes, in heavily-documented, landslide-prone soils and earthquake-prone zones combine to promise catastrophic explosions.  MVP crosses </a:t>
            </a:r>
            <a:r>
              <a:rPr lang="en-US" sz="4000" b="1" dirty="0"/>
              <a:t>75.4 miles of steep slopes(30%-50%) </a:t>
            </a:r>
            <a:r>
              <a:rPr lang="en-US" sz="4000" dirty="0"/>
              <a:t>nearly one fourth of its length, and </a:t>
            </a:r>
            <a:r>
              <a:rPr lang="en-US" sz="4000" b="1" dirty="0"/>
              <a:t>34.12 miles at greater than 50% slope. </a:t>
            </a:r>
            <a:r>
              <a:rPr lang="en-US" sz="4000" dirty="0"/>
              <a:t>(J. Hileman PhD.,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Acc. No 20200909-5054, </a:t>
            </a:r>
            <a:r>
              <a:rPr lang="en-US" sz="4000" dirty="0"/>
              <a:t>Table 1, from FERC FEIS Appendix K.)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879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B830580-85AF-4E87-829B-7B8C1C7EAD50">
            <a:extLst>
              <a:ext uri="{FF2B5EF4-FFF2-40B4-BE49-F238E27FC236}">
                <a16:creationId xmlns:a16="http://schemas.microsoft.com/office/drawing/2014/main" id="{6860C385-9401-472D-8E8C-9ADDB067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346" y="307699"/>
            <a:ext cx="7039600" cy="5279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80BDC2-CA68-4224-BE9A-D62F7CE8DE5B}"/>
              </a:ext>
            </a:extLst>
          </p:cNvPr>
          <p:cNvSpPr txBox="1"/>
          <p:nvPr/>
        </p:nvSpPr>
        <p:spPr>
          <a:xfrm>
            <a:off x="1217676" y="5746951"/>
            <a:ext cx="975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Franklin County Farm /MVP ROW  after Storm Michael Oct.11.’18. MVP rushed construction across floodplain, failing to secure freshly dug ROW  and  trenches –and pipe. Three-and four -piece  pipes floated hundreds of feet off-ROW  into field and to  the banks of the Blackwater River.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7D7DA-61F7-4BE1-8481-7C25DBC6C8F3}"/>
              </a:ext>
            </a:extLst>
          </p:cNvPr>
          <p:cNvSpPr txBox="1"/>
          <p:nvPr/>
        </p:nvSpPr>
        <p:spPr>
          <a:xfrm>
            <a:off x="2274454" y="307699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13050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4AE5940C-1536-4090-9750-13F692F67D29">
            <a:extLst>
              <a:ext uri="{FF2B5EF4-FFF2-40B4-BE49-F238E27FC236}">
                <a16:creationId xmlns:a16="http://schemas.microsoft.com/office/drawing/2014/main" id="{84CE0514-DC03-4DC7-A260-6FB8FE3D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04924"/>
            <a:ext cx="5667375" cy="424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8678B-F291-44B3-B901-F8BCACEEA514}"/>
              </a:ext>
            </a:extLst>
          </p:cNvPr>
          <p:cNvSpPr txBox="1"/>
          <p:nvPr/>
        </p:nvSpPr>
        <p:spPr>
          <a:xfrm>
            <a:off x="1443626" y="5776913"/>
            <a:ext cx="9304747" cy="4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“3-joint, four-piece pipe , hauled back to ROW., by cranes.  2016 coating is beyond  industry standard 6 months exposure to environment. Additional stresses include  water  inside and out, torque on welds, crackling, separation  of coating in pipe movement and lifting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abrasion.</a:t>
            </a:r>
            <a:endParaRPr lang="en-US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46BFBC1B-E797-47AE-A5FF-6F492E9D93BD">
            <a:extLst>
              <a:ext uri="{FF2B5EF4-FFF2-40B4-BE49-F238E27FC236}">
                <a16:creationId xmlns:a16="http://schemas.microsoft.com/office/drawing/2014/main" id="{9ED3E72E-E610-4DAD-BA18-5C0B705E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134" y="1304925"/>
            <a:ext cx="5668626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83610A-5172-4D90-8356-633FE317FEB4}"/>
              </a:ext>
            </a:extLst>
          </p:cNvPr>
          <p:cNvSpPr txBox="1"/>
          <p:nvPr/>
        </p:nvSpPr>
        <p:spPr>
          <a:xfrm>
            <a:off x="253134" y="1027924"/>
            <a:ext cx="476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5C3DF-741D-4929-86E8-60AE22876AB6}"/>
              </a:ext>
            </a:extLst>
          </p:cNvPr>
          <p:cNvSpPr txBox="1"/>
          <p:nvPr/>
        </p:nvSpPr>
        <p:spPr>
          <a:xfrm>
            <a:off x="6025660" y="1027925"/>
            <a:ext cx="638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31260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70331F73-A14F-406C-8E84-7D5D6AB8555E">
            <a:extLst>
              <a:ext uri="{FF2B5EF4-FFF2-40B4-BE49-F238E27FC236}">
                <a16:creationId xmlns:a16="http://schemas.microsoft.com/office/drawing/2014/main" id="{C32B400F-44CB-418E-89CC-8E545965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291" y="1576892"/>
            <a:ext cx="4938953" cy="37042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F93DD5F-9CE5-4197-97EB-33D85F95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756" y="1576892"/>
            <a:ext cx="5806607" cy="37042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D64A4-5173-45D9-A6BB-845163263CBC}"/>
              </a:ext>
            </a:extLst>
          </p:cNvPr>
          <p:cNvSpPr txBox="1"/>
          <p:nvPr/>
        </p:nvSpPr>
        <p:spPr>
          <a:xfrm>
            <a:off x="883920" y="5696712"/>
            <a:ext cx="1042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“Red” coated, 3-piece pipe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dragged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ground back to ROW; four piece  carried by crane  to streamside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open trench, attached pipe under water, MVP pumped the open, watery, muddy trench Sept. 3,2019, and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capped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 --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year submerged.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6138C-DFC5-4E81-B77E-5DE64E14FCD1}"/>
              </a:ext>
            </a:extLst>
          </p:cNvPr>
          <p:cNvSpPr txBox="1"/>
          <p:nvPr/>
        </p:nvSpPr>
        <p:spPr>
          <a:xfrm>
            <a:off x="552940" y="1299893"/>
            <a:ext cx="661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D47C8-DBB3-4A62-9233-C43FE2E8C081}"/>
              </a:ext>
            </a:extLst>
          </p:cNvPr>
          <p:cNvSpPr txBox="1"/>
          <p:nvPr/>
        </p:nvSpPr>
        <p:spPr>
          <a:xfrm>
            <a:off x="6675291" y="1299892"/>
            <a:ext cx="26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15215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0F46033-9586-4CC8-8110-A0ED4AA5408F">
            <a:extLst>
              <a:ext uri="{FF2B5EF4-FFF2-40B4-BE49-F238E27FC236}">
                <a16:creationId xmlns:a16="http://schemas.microsoft.com/office/drawing/2014/main" id="{6BDC84B7-E1B2-4804-810A-B7ECE8A746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026" y="484632"/>
            <a:ext cx="2696476" cy="29443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7" name="Picture 5">
            <a:extLst>
              <a:ext uri="{FF2B5EF4-FFF2-40B4-BE49-F238E27FC236}">
                <a16:creationId xmlns:a16="http://schemas.microsoft.com/office/drawing/2014/main" id="{FDF4E881-08EB-45A1-814B-27A1DD49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861" y="484633"/>
            <a:ext cx="3470547" cy="294436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0EEEE52F-2BC4-4194-AA5B-242E81C169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6254" y="1271397"/>
            <a:ext cx="0" cy="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4559DF-DC92-488B-A014-B47FC273EF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1766" y="484633"/>
            <a:ext cx="3432207" cy="29443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32" name="Picture 4">
            <a:extLst>
              <a:ext uri="{FF2B5EF4-FFF2-40B4-BE49-F238E27FC236}">
                <a16:creationId xmlns:a16="http://schemas.microsoft.com/office/drawing/2014/main" id="{7A0354B0-4138-4F9B-B5BD-DD0A7809A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861" y="3797806"/>
            <a:ext cx="3833042" cy="257556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0" name="Text Box 51">
            <a:extLst>
              <a:ext uri="{FF2B5EF4-FFF2-40B4-BE49-F238E27FC236}">
                <a16:creationId xmlns:a16="http://schemas.microsoft.com/office/drawing/2014/main" id="{A1262CE0-39CE-4D5C-B06C-F57FAB79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506" y="7413562"/>
            <a:ext cx="2571750" cy="154146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9DBB1DEA-C7ED-4EEE-99C5-AD299133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706" y="115824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ED43CA-5FED-4E9B-93EC-3758820316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85706" y="115824"/>
            <a:ext cx="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24375E-5632-4B60-B21B-D588E149608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026" y="3797806"/>
            <a:ext cx="2696476" cy="257556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AA5D5C-2088-4813-877E-928467E20592}"/>
              </a:ext>
            </a:extLst>
          </p:cNvPr>
          <p:cNvSpPr txBox="1"/>
          <p:nvPr/>
        </p:nvSpPr>
        <p:spPr>
          <a:xfrm>
            <a:off x="8074152" y="3797806"/>
            <a:ext cx="2816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Gouges, pock marks, numerous pipes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2016, 2017 old pipe coating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exposed to elements, on site since 2018.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Roanoke Times  report September 3,2022 indicated that MVP has never rejected a pipe on site  by way of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“holiday  detector”—a hand-held, battery- operated wand, which inspectors wave over the pipe before  lowering it  in the trenches for burial.  ( p. A.4, column 2, by Laurence Hammack.)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next two pages.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971AB-8024-414A-BD90-03E46FF12274}"/>
              </a:ext>
            </a:extLst>
          </p:cNvPr>
          <p:cNvSpPr txBox="1"/>
          <p:nvPr/>
        </p:nvSpPr>
        <p:spPr>
          <a:xfrm>
            <a:off x="1073162" y="207633"/>
            <a:ext cx="241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54AAE-89C1-47BF-903E-7A400289732A}"/>
              </a:ext>
            </a:extLst>
          </p:cNvPr>
          <p:cNvSpPr txBox="1"/>
          <p:nvPr/>
        </p:nvSpPr>
        <p:spPr>
          <a:xfrm>
            <a:off x="3960900" y="161728"/>
            <a:ext cx="341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C20431-0723-4F4D-AB55-361D508F9577}"/>
              </a:ext>
            </a:extLst>
          </p:cNvPr>
          <p:cNvSpPr txBox="1"/>
          <p:nvPr/>
        </p:nvSpPr>
        <p:spPr>
          <a:xfrm>
            <a:off x="7646987" y="220424"/>
            <a:ext cx="44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FA855-1703-4BF2-8421-B64E231D2DAD}"/>
              </a:ext>
            </a:extLst>
          </p:cNvPr>
          <p:cNvSpPr txBox="1"/>
          <p:nvPr/>
        </p:nvSpPr>
        <p:spPr>
          <a:xfrm>
            <a:off x="1073162" y="3520806"/>
            <a:ext cx="30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E02111-2039-444A-B6CA-471A08314034}"/>
              </a:ext>
            </a:extLst>
          </p:cNvPr>
          <p:cNvSpPr txBox="1"/>
          <p:nvPr/>
        </p:nvSpPr>
        <p:spPr>
          <a:xfrm>
            <a:off x="3960900" y="3520807"/>
            <a:ext cx="426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314862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762DE-8191-464B-B3DD-A07E0C5066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18" y="1737360"/>
            <a:ext cx="3598546" cy="30449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233C68-9F41-46E2-84EC-BD4BA57F5D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327" y="1737360"/>
            <a:ext cx="3504690" cy="30449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2CB6A2-A517-4334-B702-D1DA375951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880" y="1737360"/>
            <a:ext cx="4098040" cy="30449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1C29D-6DB7-4221-83B1-13D80D1E8CD7}"/>
              </a:ext>
            </a:extLst>
          </p:cNvPr>
          <p:cNvSpPr txBox="1"/>
          <p:nvPr/>
        </p:nvSpPr>
        <p:spPr>
          <a:xfrm>
            <a:off x="1499616" y="5456289"/>
            <a:ext cx="90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Observers report no pipe  coated after  2017. By industry standards, 2016 pipe that was buried in 2018 was likely overexposed to UV.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D9EC8-F568-41B7-8EAE-EC4AE705A6B2}"/>
              </a:ext>
            </a:extLst>
          </p:cNvPr>
          <p:cNvSpPr txBox="1"/>
          <p:nvPr/>
        </p:nvSpPr>
        <p:spPr>
          <a:xfrm>
            <a:off x="391918" y="1399030"/>
            <a:ext cx="44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D4F87-6E4D-487E-9635-B5DF7C13FCB3}"/>
              </a:ext>
            </a:extLst>
          </p:cNvPr>
          <p:cNvSpPr txBox="1"/>
          <p:nvPr/>
        </p:nvSpPr>
        <p:spPr>
          <a:xfrm>
            <a:off x="4117251" y="1399030"/>
            <a:ext cx="338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A1968-2BAA-4B08-A81E-6653A5304C34}"/>
              </a:ext>
            </a:extLst>
          </p:cNvPr>
          <p:cNvSpPr txBox="1"/>
          <p:nvPr/>
        </p:nvSpPr>
        <p:spPr>
          <a:xfrm>
            <a:off x="7736229" y="1399030"/>
            <a:ext cx="338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209003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EC6F7E-C1BA-4FE3-BF20-1EFEAEDF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590" y="1098982"/>
            <a:ext cx="3093137" cy="41241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EDE1E4C-9E5B-43E1-8535-FBE9E86F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73" y="1098982"/>
            <a:ext cx="3173688" cy="41241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EC9FEA-FDB4-479E-BF3D-C7DB7A18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049" y="1098982"/>
            <a:ext cx="3085901" cy="41145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008881-9540-4E03-BD6C-4AA5F67B29C8}"/>
              </a:ext>
            </a:extLst>
          </p:cNvPr>
          <p:cNvSpPr txBox="1"/>
          <p:nvPr/>
        </p:nvSpPr>
        <p:spPr>
          <a:xfrm>
            <a:off x="769726" y="803792"/>
            <a:ext cx="505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5EE9E-B0A1-48DE-A378-BDF6656D4AF3}"/>
              </a:ext>
            </a:extLst>
          </p:cNvPr>
          <p:cNvSpPr txBox="1"/>
          <p:nvPr/>
        </p:nvSpPr>
        <p:spPr>
          <a:xfrm>
            <a:off x="4518658" y="786925"/>
            <a:ext cx="505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1CF35-764E-4E3B-B286-5CEDCBC86BE1}"/>
              </a:ext>
            </a:extLst>
          </p:cNvPr>
          <p:cNvSpPr txBox="1"/>
          <p:nvPr/>
        </p:nvSpPr>
        <p:spPr>
          <a:xfrm>
            <a:off x="8179667" y="768623"/>
            <a:ext cx="57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831376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826400-49E6-46F2-B0FB-D9A67CF2B6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625" y="281693"/>
            <a:ext cx="3692898" cy="25163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9DF77-2C9E-4A03-BAA0-5E1025FE2A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723" y="281693"/>
            <a:ext cx="2748204" cy="25163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C8961-F99B-4ABD-A0DA-3892826D13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348" y="3109601"/>
            <a:ext cx="2458458" cy="23806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0A155-9EF9-4D7B-B2C6-C95071E57F7A}"/>
              </a:ext>
            </a:extLst>
          </p:cNvPr>
          <p:cNvSpPr txBox="1"/>
          <p:nvPr/>
        </p:nvSpPr>
        <p:spPr>
          <a:xfrm>
            <a:off x="577271" y="5651154"/>
            <a:ext cx="1103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ct val="0"/>
              </a:spcBef>
              <a:spcAft>
                <a:spcPct val="0"/>
              </a:spcAft>
              <a:tabLst>
                <a:tab pos="431927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Three- and four-piece strings of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2016 –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coated pipe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uncapped and corroding from the inside, floated October 11, 2018 across this known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floodplain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well- predicted Tropical Storm Michael. Loss of  MVP-disturbed earth creates ponds  along the ROW.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8F3BB-3956-4FFF-AD76-E9CFE50712F3}"/>
              </a:ext>
            </a:extLst>
          </p:cNvPr>
          <p:cNvSpPr txBox="1"/>
          <p:nvPr/>
        </p:nvSpPr>
        <p:spPr>
          <a:xfrm>
            <a:off x="1252728" y="234421"/>
            <a:ext cx="382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A086D-7067-42CA-9706-D3D39CE4C571}"/>
              </a:ext>
            </a:extLst>
          </p:cNvPr>
          <p:cNvSpPr txBox="1"/>
          <p:nvPr/>
        </p:nvSpPr>
        <p:spPr>
          <a:xfrm>
            <a:off x="6129213" y="281693"/>
            <a:ext cx="382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FD4F4-D522-40E8-B091-1EDA23F98D98}"/>
              </a:ext>
            </a:extLst>
          </p:cNvPr>
          <p:cNvSpPr txBox="1"/>
          <p:nvPr/>
        </p:nvSpPr>
        <p:spPr>
          <a:xfrm>
            <a:off x="1849625" y="3056739"/>
            <a:ext cx="527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AF488-8E67-4661-A046-EA46297974D5}"/>
              </a:ext>
            </a:extLst>
          </p:cNvPr>
          <p:cNvSpPr txBox="1"/>
          <p:nvPr/>
        </p:nvSpPr>
        <p:spPr>
          <a:xfrm>
            <a:off x="5767700" y="3056740"/>
            <a:ext cx="656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E54921-636A-45F5-95A8-65E7E0E6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2046" y="3108015"/>
            <a:ext cx="3283560" cy="24626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438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2.0"/>
  <p:tag name="AS_RELEASE_DATE" val="2018.09.12"/>
  <p:tag name="AS_TITLE" val="Aspose.Slides for .NET 4.0"/>
  <p:tag name="AS_VERSION" val="1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6504</TotalTime>
  <Words>1026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MVP Coating and Other Safety Issues</vt:lpstr>
      <vt:lpstr>MVP Coating+ UV + Geohazards=Catastrophe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Owner</dc:creator>
  <cp:lastModifiedBy>Bondurant, Thomas J.</cp:lastModifiedBy>
  <cp:revision>39</cp:revision>
  <dcterms:created xsi:type="dcterms:W3CDTF">2022-11-23T16:04:55Z</dcterms:created>
  <dcterms:modified xsi:type="dcterms:W3CDTF">2023-02-12T00:02:16Z</dcterms:modified>
</cp:coreProperties>
</file>